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 id="2147483660"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Lst>
  <p:sldSz cy="5143500" cx="9144000"/>
  <p:notesSz cx="6858000" cy="9144000"/>
  <p:embeddedFontLst>
    <p:embeddedFont>
      <p:font typeface="Roboto Slab"/>
      <p:regular r:id="rId21"/>
      <p:bold r:id="rId22"/>
    </p:embeddedFont>
    <p:embeddedFont>
      <p:font typeface="Nixie On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4" roundtripDataSignature="AMtx7mhFgC4z92XZzUWG/vaHlw0x907ap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11" Type="http://schemas.openxmlformats.org/officeDocument/2006/relationships/notesMaster" Target="notesMasters/notesMaster1.xml"/><Relationship Id="rId22" Type="http://schemas.openxmlformats.org/officeDocument/2006/relationships/font" Target="fonts/RobotoSlab-bold.fntdata"/><Relationship Id="rId10" Type="http://schemas.openxmlformats.org/officeDocument/2006/relationships/slideMaster" Target="slideMasters/slideMaster7.xml"/><Relationship Id="rId21" Type="http://schemas.openxmlformats.org/officeDocument/2006/relationships/font" Target="fonts/RobotoSlab-regular.fntdata"/><Relationship Id="rId13" Type="http://schemas.openxmlformats.org/officeDocument/2006/relationships/slide" Target="slides/slide2.xml"/><Relationship Id="rId24" Type="http://customschemas.google.com/relationships/presentationmetadata" Target="metadata"/><Relationship Id="rId12" Type="http://schemas.openxmlformats.org/officeDocument/2006/relationships/slide" Target="slides/slide1.xml"/><Relationship Id="rId23" Type="http://schemas.openxmlformats.org/officeDocument/2006/relationships/font" Target="fonts/NixieOne-regular.fntdata"/><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4.xml"/><Relationship Id="rId14" Type="http://schemas.openxmlformats.org/officeDocument/2006/relationships/slide" Target="slides/slide3.xml"/><Relationship Id="rId17" Type="http://schemas.openxmlformats.org/officeDocument/2006/relationships/slide" Target="slides/slide6.xml"/><Relationship Id="rId16" Type="http://schemas.openxmlformats.org/officeDocument/2006/relationships/slide" Target="slides/slide5.xml"/><Relationship Id="rId5" Type="http://schemas.openxmlformats.org/officeDocument/2006/relationships/slideMaster" Target="slideMasters/slideMaster2.xml"/><Relationship Id="rId19" Type="http://schemas.openxmlformats.org/officeDocument/2006/relationships/slide" Target="slides/slide8.xml"/><Relationship Id="rId6" Type="http://schemas.openxmlformats.org/officeDocument/2006/relationships/slideMaster" Target="slideMasters/slideMaster3.xml"/><Relationship Id="rId18" Type="http://schemas.openxmlformats.org/officeDocument/2006/relationships/slide" Target="slides/slide7.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4" name="Google Shape;9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2" name="Google Shape;10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0" name="Google Shape;13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9" name="Google Shape;13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7" name="Google Shape;15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6" name="Google Shape;16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8" name="Google Shape;17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7" name="Google Shape;18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1"/>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17"/>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17"/>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19"/>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19"/>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 + 3 columns">
    <p:spTree>
      <p:nvGrpSpPr>
        <p:cNvPr id="74" name="Shape 74"/>
        <p:cNvGrpSpPr/>
        <p:nvPr/>
      </p:nvGrpSpPr>
      <p:grpSpPr>
        <a:xfrm>
          <a:off x="0" y="0"/>
          <a:ext cx="0" cy="0"/>
          <a:chOff x="0" y="0"/>
          <a:chExt cx="0" cy="0"/>
        </a:xfrm>
      </p:grpSpPr>
      <p:sp>
        <p:nvSpPr>
          <p:cNvPr id="75" name="Google Shape;75;p21"/>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6" name="Google Shape;76;p21"/>
          <p:cNvSpPr txBox="1"/>
          <p:nvPr>
            <p:ph idx="1" type="body"/>
          </p:nvPr>
        </p:nvSpPr>
        <p:spPr>
          <a:xfrm>
            <a:off x="1146025"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7" name="Google Shape;77;p21"/>
          <p:cNvSpPr txBox="1"/>
          <p:nvPr>
            <p:ph idx="2" type="body"/>
          </p:nvPr>
        </p:nvSpPr>
        <p:spPr>
          <a:xfrm>
            <a:off x="3679388"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8" name="Google Shape;78;p21"/>
          <p:cNvSpPr txBox="1"/>
          <p:nvPr>
            <p:ph idx="3" type="body"/>
          </p:nvPr>
        </p:nvSpPr>
        <p:spPr>
          <a:xfrm>
            <a:off x="6212750"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9" name="Google Shape;79;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8.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2.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7.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1.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0"/>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0"/>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0"/>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0"/>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2"/>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2"/>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2"/>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2"/>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2"/>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4"/>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4"/>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4"/>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4"/>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4"/>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6"/>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6"/>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6"/>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6"/>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6"/>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8"/>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18"/>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18"/>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8"/>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8"/>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18"/>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1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1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20"/>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6" name="Google Shape;66;p20"/>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7" name="Google Shape;67;p20"/>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8" name="Google Shape;68;p20"/>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9" name="Google Shape;69;p20"/>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70" name="Google Shape;70;p20"/>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71" name="Google Shape;71;p2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2" name="Google Shape;72;p2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3" name="Google Shape;73;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2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2" name="Google Shape;82;p2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3" name="Google Shape;83;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hyperlink" Target="https://jamboard.google.com/d/1x86v-AAsa8wRvbjduJ2GaTWHeMmUaP2LAcycpKZopSo/edit?usp=sharing" TargetMode="External"/><Relationship Id="rId5" Type="http://schemas.openxmlformats.org/officeDocument/2006/relationships/hyperlink" Target="https://wordwall.net/resource/2694664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hyperlink" Target="https://www.loom.com/share/9644f29a157d46a4b263af2c4fd0bf5d" TargetMode="External"/><Relationship Id="rId4" Type="http://schemas.openxmlformats.org/officeDocument/2006/relationships/image" Target="../media/image2.jpg"/><Relationship Id="rId5" Type="http://schemas.openxmlformats.org/officeDocument/2006/relationships/hyperlink" Target="https://wordwall.net/resource/26946910" TargetMode="External"/><Relationship Id="rId6" Type="http://schemas.openxmlformats.org/officeDocument/2006/relationships/hyperlink" Target="https://www.flippity.net/sh.php?k=1RRntaQLuDunE80_AtEZfv9rYBiN-GD34bPZusHTKUxI"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b="0" l="0" r="0" t="0"/>
          <a:stretch/>
        </p:blipFill>
        <p:spPr>
          <a:xfrm>
            <a:off x="7740650" y="1347787"/>
            <a:ext cx="1158875" cy="652462"/>
          </a:xfrm>
          <a:prstGeom prst="rect">
            <a:avLst/>
          </a:prstGeom>
          <a:noFill/>
          <a:ln>
            <a:noFill/>
          </a:ln>
        </p:spPr>
      </p:pic>
      <p:sp>
        <p:nvSpPr>
          <p:cNvPr id="89" name="Google Shape;89;p1"/>
          <p:cNvSpPr txBox="1"/>
          <p:nvPr/>
        </p:nvSpPr>
        <p:spPr>
          <a:xfrm>
            <a:off x="539750" y="45878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Arial"/>
              <a:buNone/>
            </a:pPr>
            <a:r>
              <a:rPr b="1" i="0" lang="sk-SK" sz="2000" u="none">
                <a:solidFill>
                  <a:srgbClr val="FFFFFF"/>
                </a:solidFill>
                <a:latin typeface="Arial"/>
                <a:ea typeface="Arial"/>
                <a:cs typeface="Arial"/>
                <a:sym typeface="Arial"/>
              </a:rPr>
              <a:t>2020-1-SK01-KA226-SCH-094350</a:t>
            </a:r>
            <a:endParaRPr/>
          </a:p>
        </p:txBody>
      </p:sp>
      <p:pic>
        <p:nvPicPr>
          <p:cNvPr descr="Erasmus+ logo EN.jpg" id="90" name="Google Shape;90;p1"/>
          <p:cNvPicPr preferRelativeResize="0"/>
          <p:nvPr/>
        </p:nvPicPr>
        <p:blipFill rotWithShape="1">
          <a:blip r:embed="rId4">
            <a:alphaModFix/>
          </a:blip>
          <a:srcRect b="0" l="22207" r="0" t="0"/>
          <a:stretch/>
        </p:blipFill>
        <p:spPr>
          <a:xfrm>
            <a:off x="6948487" y="627062"/>
            <a:ext cx="2017712" cy="571500"/>
          </a:xfrm>
          <a:prstGeom prst="rect">
            <a:avLst/>
          </a:prstGeom>
          <a:noFill/>
          <a:ln>
            <a:noFill/>
          </a:ln>
        </p:spPr>
      </p:pic>
      <p:sp>
        <p:nvSpPr>
          <p:cNvPr id="91" name="Google Shape;91;p1"/>
          <p:cNvSpPr txBox="1"/>
          <p:nvPr/>
        </p:nvSpPr>
        <p:spPr>
          <a:xfrm>
            <a:off x="539750" y="2932112"/>
            <a:ext cx="8359775" cy="1158875"/>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Digi school</a:t>
            </a:r>
            <a:endParaRPr/>
          </a:p>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MATHEMATICS </a:t>
            </a:r>
            <a:endParaRPr/>
          </a:p>
          <a:p>
            <a:pPr indent="0" lvl="0" marL="0" marR="0" rtl="0" algn="l">
              <a:lnSpc>
                <a:spcPct val="100000"/>
              </a:lnSpc>
              <a:spcBef>
                <a:spcPts val="0"/>
              </a:spcBef>
              <a:spcAft>
                <a:spcPts val="0"/>
              </a:spcAft>
              <a:buClr>
                <a:srgbClr val="FFFFFF"/>
              </a:buClr>
              <a:buSzPts val="2800"/>
              <a:buFont typeface="Nixie One"/>
              <a:buNone/>
            </a:pPr>
            <a:r>
              <a:rPr b="1" i="0" lang="sk-SK" sz="2800" u="none">
                <a:solidFill>
                  <a:srgbClr val="FFFFFF"/>
                </a:solidFill>
                <a:latin typeface="Nixie One"/>
                <a:ea typeface="Nixie One"/>
                <a:cs typeface="Nixie One"/>
                <a:sym typeface="Nixie One"/>
              </a:rPr>
              <a:t>Angles in a circle II.</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97" name="Google Shape;97;p2"/>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98" name="Google Shape;98;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99" name="Google Shape;99;p2"/>
          <p:cNvSpPr txBox="1"/>
          <p:nvPr/>
        </p:nvSpPr>
        <p:spPr>
          <a:xfrm>
            <a:off x="428625" y="1500187"/>
            <a:ext cx="8143875" cy="20320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SUBJECT: MATHEMATICS</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SPECIFICATION: </a:t>
            </a:r>
            <a:r>
              <a:rPr lang="sk-SK">
                <a:solidFill>
                  <a:schemeClr val="lt1"/>
                </a:solidFill>
              </a:rPr>
              <a:t>Mathematics for secondary school students (Year 1)</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AGE GROUP: 15 - 16 </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1 LESSON: 45 min</a:t>
            </a:r>
            <a:endParaRPr/>
          </a:p>
          <a:p>
            <a:pPr indent="0" lvl="0" marL="0" marR="0" rtl="0" algn="l">
              <a:lnSpc>
                <a:spcPct val="100000"/>
              </a:lnSpc>
              <a:spcBef>
                <a:spcPts val="0"/>
              </a:spcBef>
              <a:spcAft>
                <a:spcPts val="0"/>
              </a:spcAft>
              <a:buNone/>
            </a:pPr>
            <a:r>
              <a:t/>
            </a:r>
            <a:endParaRPr b="0" i="0" sz="1400" u="none">
              <a:solidFill>
                <a:schemeClr val="lt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sk-SK" sz="1800" u="none" cap="none" strike="noStrike">
                <a:solidFill>
                  <a:srgbClr val="124057"/>
                </a:solidFill>
                <a:latin typeface="Roboto Slab"/>
                <a:ea typeface="Roboto Slab"/>
                <a:cs typeface="Roboto Slab"/>
                <a:sym typeface="Roboto Slab"/>
              </a:rPr>
              <a:t>CONTENTS</a:t>
            </a:r>
            <a:endParaRPr/>
          </a:p>
        </p:txBody>
      </p:sp>
      <p:sp>
        <p:nvSpPr>
          <p:cNvPr id="105" name="Google Shape;105;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01</a:t>
            </a:r>
            <a:endParaRPr/>
          </a:p>
        </p:txBody>
      </p:sp>
      <p:cxnSp>
        <p:nvCxnSpPr>
          <p:cNvPr id="113" name="Google Shape;113;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4" name="Google Shape;114;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02</a:t>
            </a:r>
            <a:endParaRPr/>
          </a:p>
        </p:txBody>
      </p:sp>
      <p:cxnSp>
        <p:nvCxnSpPr>
          <p:cNvPr id="116" name="Google Shape;116;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7" name="Google Shape;117;p3"/>
          <p:cNvSpPr txBox="1"/>
          <p:nvPr/>
        </p:nvSpPr>
        <p:spPr>
          <a:xfrm>
            <a:off x="4452937" y="1666875"/>
            <a:ext cx="1703387"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chemeClr val="lt1"/>
              </a:buClr>
              <a:buSzPts val="1400"/>
              <a:buFont typeface="Roboto Slab"/>
              <a:buNone/>
            </a:pPr>
            <a:r>
              <a:rPr b="0" i="0" lang="sk-SK" sz="1400" u="none">
                <a:solidFill>
                  <a:schemeClr val="lt1"/>
                </a:solidFill>
                <a:latin typeface="Roboto Slab"/>
                <a:ea typeface="Roboto Slab"/>
                <a:cs typeface="Roboto Slab"/>
                <a:sym typeface="Roboto Slab"/>
              </a:rPr>
              <a:t>Angles in a circle – theoretical  background</a:t>
            </a:r>
            <a:endParaRPr/>
          </a:p>
        </p:txBody>
      </p:sp>
      <p:sp>
        <p:nvSpPr>
          <p:cNvPr id="118" name="Google Shape;118;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03</a:t>
            </a:r>
            <a:endParaRPr/>
          </a:p>
        </p:txBody>
      </p:sp>
      <p:cxnSp>
        <p:nvCxnSpPr>
          <p:cNvPr id="119" name="Google Shape;119;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0" name="Google Shape;120;p3"/>
          <p:cNvSpPr txBox="1"/>
          <p:nvPr/>
        </p:nvSpPr>
        <p:spPr>
          <a:xfrm>
            <a:off x="4478337" y="243522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Roboto Slab"/>
              <a:buNone/>
            </a:pPr>
            <a:r>
              <a:rPr b="1" i="0" lang="sk-SK" sz="1200" u="none">
                <a:solidFill>
                  <a:srgbClr val="FFFFFF"/>
                </a:solidFill>
                <a:latin typeface="Roboto Slab"/>
                <a:ea typeface="Roboto Slab"/>
                <a:cs typeface="Roboto Slab"/>
                <a:sym typeface="Roboto Slab"/>
              </a:rPr>
              <a:t>Interactive exercises</a:t>
            </a:r>
            <a:endParaRPr b="0" i="0" sz="1200" u="none">
              <a:solidFill>
                <a:srgbClr val="000000"/>
              </a:solidFill>
              <a:latin typeface="Roboto Slab"/>
              <a:ea typeface="Roboto Slab"/>
              <a:cs typeface="Roboto Slab"/>
              <a:sym typeface="Roboto Slab"/>
            </a:endParaRPr>
          </a:p>
          <a:p>
            <a:pPr indent="0" lvl="0" marL="0" marR="0" rtl="0" algn="l">
              <a:lnSpc>
                <a:spcPct val="83000"/>
              </a:lnSpc>
              <a:spcBef>
                <a:spcPts val="0"/>
              </a:spcBef>
              <a:spcAft>
                <a:spcPts val="0"/>
              </a:spcAft>
              <a:buClr>
                <a:srgbClr val="FFFFFF"/>
              </a:buClr>
              <a:buSzPts val="1200"/>
              <a:buFont typeface="Nixie One"/>
              <a:buNone/>
            </a:pPr>
            <a:r>
              <a:rPr b="1" i="0" lang="sk-SK" sz="1200" u="none">
                <a:solidFill>
                  <a:srgbClr val="FFFFFF"/>
                </a:solidFill>
                <a:latin typeface="Nixie One"/>
                <a:ea typeface="Nixie One"/>
                <a:cs typeface="Nixie One"/>
                <a:sym typeface="Nixie One"/>
              </a:rPr>
              <a:t> </a:t>
            </a:r>
            <a:endParaRPr/>
          </a:p>
        </p:txBody>
      </p:sp>
      <p:cxnSp>
        <p:nvCxnSpPr>
          <p:cNvPr id="121" name="Google Shape;121;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22" name="Google Shape;122;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3" name="Google Shape;123;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4" name="Google Shape;124;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25" name="Google Shape;125;p3"/>
          <p:cNvSpPr txBox="1"/>
          <p:nvPr/>
        </p:nvSpPr>
        <p:spPr>
          <a:xfrm>
            <a:off x="6350" y="48196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26" name="Google Shape;126;p3"/>
          <p:cNvSpPr/>
          <p:nvPr/>
        </p:nvSpPr>
        <p:spPr>
          <a:xfrm>
            <a:off x="3143250" y="4071937"/>
            <a:ext cx="247650" cy="285750"/>
          </a:xfrm>
          <a:custGeom>
            <a:rect b="b" l="l" r="r" t="t"/>
            <a:pathLst>
              <a:path extrusionOk="0" fill="none" h="15978" w="13883">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descr="Erasmus+ logo EN.jpg" id="127" name="Google Shape;127;p3"/>
          <p:cNvPicPr preferRelativeResize="0"/>
          <p:nvPr/>
        </p:nvPicPr>
        <p:blipFill rotWithShape="1">
          <a:blip r:embed="rId3">
            <a:alphaModFix/>
          </a:blip>
          <a:srcRect b="0" l="18112" r="0" t="0"/>
          <a:stretch/>
        </p:blipFill>
        <p:spPr>
          <a:xfrm>
            <a:off x="593725" y="152400"/>
            <a:ext cx="21240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4"/>
          <p:cNvSpPr txBox="1"/>
          <p:nvPr>
            <p:ph type="ctrTitle"/>
          </p:nvPr>
        </p:nvSpPr>
        <p:spPr>
          <a:xfrm>
            <a:off x="3924300" y="3579812"/>
            <a:ext cx="5111750"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400" u="none">
                <a:solidFill>
                  <a:srgbClr val="114454"/>
                </a:solidFill>
                <a:latin typeface="Roboto Slab"/>
                <a:ea typeface="Roboto Slab"/>
                <a:cs typeface="Roboto Slab"/>
                <a:sym typeface="Roboto Slab"/>
              </a:rPr>
              <a:t>Angles in a circle </a:t>
            </a:r>
            <a:br>
              <a:rPr b="1" i="0" lang="sk-SK" sz="4800" u="none">
                <a:solidFill>
                  <a:srgbClr val="114454"/>
                </a:solidFill>
                <a:latin typeface="Roboto Slab"/>
                <a:ea typeface="Roboto Slab"/>
                <a:cs typeface="Roboto Slab"/>
                <a:sym typeface="Roboto Slab"/>
              </a:rPr>
            </a:br>
            <a:r>
              <a:rPr b="0" i="0" lang="sk-SK" sz="2800" u="none">
                <a:solidFill>
                  <a:srgbClr val="114454"/>
                </a:solidFill>
                <a:latin typeface="Roboto Slab"/>
                <a:ea typeface="Roboto Slab"/>
                <a:cs typeface="Roboto Slab"/>
                <a:sym typeface="Roboto Slab"/>
              </a:rPr>
              <a:t>Theoretical background</a:t>
            </a:r>
            <a:endParaRPr/>
          </a:p>
        </p:txBody>
      </p:sp>
      <p:sp>
        <p:nvSpPr>
          <p:cNvPr id="133" name="Google Shape;133;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1</a:t>
            </a:r>
            <a:endParaRPr/>
          </a:p>
        </p:txBody>
      </p:sp>
      <p:sp>
        <p:nvSpPr>
          <p:cNvPr id="134" name="Google Shape;134;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35" name="Google Shape;135;p4"/>
          <p:cNvSpPr txBox="1"/>
          <p:nvPr/>
        </p:nvSpPr>
        <p:spPr>
          <a:xfrm>
            <a:off x="111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36" name="Google Shape;136;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sk-SK" sz="1800" u="none">
                <a:solidFill>
                  <a:srgbClr val="FFFFFF"/>
                </a:solidFill>
                <a:latin typeface="Roboto Slab"/>
                <a:ea typeface="Roboto Slab"/>
                <a:cs typeface="Roboto Slab"/>
                <a:sym typeface="Roboto Slab"/>
              </a:rPr>
              <a:t>Theoretical background</a:t>
            </a:r>
            <a:endParaRPr/>
          </a:p>
        </p:txBody>
      </p:sp>
      <p:grpSp>
        <p:nvGrpSpPr>
          <p:cNvPr id="142" name="Google Shape;142;p5"/>
          <p:cNvGrpSpPr/>
          <p:nvPr/>
        </p:nvGrpSpPr>
        <p:grpSpPr>
          <a:xfrm>
            <a:off x="323850" y="758825"/>
            <a:ext cx="366712" cy="366712"/>
            <a:chOff x="1923675" y="1633650"/>
            <a:chExt cx="436000" cy="435975"/>
          </a:xfrm>
        </p:grpSpPr>
        <p:sp>
          <p:nvSpPr>
            <p:cNvPr id="143" name="Google Shape;143;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4" name="Google Shape;144;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5" name="Google Shape;145;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6" name="Google Shape;146;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49" name="Google Shape;149;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50" name="Google Shape;150;p5"/>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1" name="Google Shape;151;p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52" name="Google Shape;152;p5"/>
          <p:cNvSpPr txBox="1"/>
          <p:nvPr/>
        </p:nvSpPr>
        <p:spPr>
          <a:xfrm>
            <a:off x="971601" y="1851671"/>
            <a:ext cx="3600400" cy="504056"/>
          </a:xfrm>
          <a:prstGeom prst="rect">
            <a:avLst/>
          </a:prstGeom>
          <a:noFill/>
          <a:ln>
            <a:noFill/>
          </a:ln>
        </p:spPr>
        <p:txBody>
          <a:bodyPr anchorCtr="0" anchor="t" bIns="91425" lIns="91425" spcFirstLastPara="1" rIns="91425" wrap="square" tIns="91425">
            <a:noAutofit/>
          </a:bodyPr>
          <a:lstStyle/>
          <a:p>
            <a:pPr indent="-406400" lvl="0" marL="457200" marR="0" rtl="0" algn="l">
              <a:lnSpc>
                <a:spcPct val="100000"/>
              </a:lnSpc>
              <a:spcBef>
                <a:spcPts val="600"/>
              </a:spcBef>
              <a:spcAft>
                <a:spcPts val="0"/>
              </a:spcAft>
              <a:buClr>
                <a:srgbClr val="114454"/>
              </a:buClr>
              <a:buSzPts val="2800"/>
              <a:buFont typeface="Noto Sans Symbols"/>
              <a:buChar char="⮚"/>
            </a:pPr>
            <a:r>
              <a:rPr b="0" i="0" lang="sk-SK" sz="1600" u="sng" cap="none" strike="noStrike">
                <a:solidFill>
                  <a:srgbClr val="114454"/>
                </a:solidFill>
                <a:latin typeface="Arial"/>
                <a:ea typeface="Arial"/>
                <a:cs typeface="Arial"/>
                <a:sym typeface="Arial"/>
                <a:hlinkClick r:id="rId4">
                  <a:extLst>
                    <a:ext uri="{A12FA001-AC4F-418D-AE19-62706E023703}">
                      <ahyp:hlinkClr val="tx"/>
                    </a:ext>
                  </a:extLst>
                </a:hlinkClick>
              </a:rPr>
              <a:t>Angles in a circle II. (theory) </a:t>
            </a:r>
            <a:endParaRPr b="0" i="0" sz="1600" u="none" cap="none" strike="noStrike">
              <a:solidFill>
                <a:srgbClr val="114454"/>
              </a:solidFill>
              <a:latin typeface="Nixie One"/>
              <a:ea typeface="Nixie One"/>
              <a:cs typeface="Nixie One"/>
              <a:sym typeface="Nixie One"/>
            </a:endParaRPr>
          </a:p>
          <a:p>
            <a:pPr indent="-228600" lvl="0" marL="457200" marR="0" rtl="0" algn="l">
              <a:lnSpc>
                <a:spcPct val="100000"/>
              </a:lnSpc>
              <a:spcBef>
                <a:spcPts val="600"/>
              </a:spcBef>
              <a:spcAft>
                <a:spcPts val="0"/>
              </a:spcAft>
              <a:buClr>
                <a:srgbClr val="114454"/>
              </a:buClr>
              <a:buSzPts val="2800"/>
              <a:buFont typeface="Noto Sans Symbols"/>
              <a:buNone/>
            </a:pPr>
            <a:r>
              <a:t/>
            </a:r>
            <a:endParaRPr b="0" i="0" sz="1600" u="none" cap="none" strike="noStrike">
              <a:solidFill>
                <a:srgbClr val="114454"/>
              </a:solidFill>
              <a:latin typeface="Nixie One"/>
              <a:ea typeface="Nixie One"/>
              <a:cs typeface="Nixie One"/>
              <a:sym typeface="Nixie One"/>
            </a:endParaRPr>
          </a:p>
        </p:txBody>
      </p:sp>
      <p:sp>
        <p:nvSpPr>
          <p:cNvPr id="153" name="Google Shape;153;p5"/>
          <p:cNvSpPr txBox="1"/>
          <p:nvPr/>
        </p:nvSpPr>
        <p:spPr>
          <a:xfrm>
            <a:off x="1549537" y="2408612"/>
            <a:ext cx="6769100" cy="156966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cap="none" strike="noStrike">
                <a:solidFill>
                  <a:srgbClr val="124A5C"/>
                </a:solidFill>
                <a:latin typeface="Roboto Slab"/>
                <a:ea typeface="Roboto Slab"/>
                <a:cs typeface="Roboto Slab"/>
                <a:sym typeface="Roboto Slab"/>
              </a:rPr>
              <a:t>Angles in a circle - </a:t>
            </a:r>
            <a:r>
              <a:rPr b="0" i="0" lang="sk-SK" sz="2400" u="sng" cap="none" strike="noStrike">
                <a:solidFill>
                  <a:srgbClr val="124A5C"/>
                </a:solidFill>
                <a:latin typeface="Roboto Slab"/>
                <a:ea typeface="Roboto Slab"/>
                <a:cs typeface="Roboto Slab"/>
                <a:sym typeface="Roboto Slab"/>
                <a:hlinkClick r:id="rId5">
                  <a:extLst>
                    <a:ext uri="{A12FA001-AC4F-418D-AE19-62706E023703}">
                      <ahyp:hlinkClr val="tx"/>
                    </a:ext>
                  </a:extLst>
                </a:hlinkClick>
              </a:rPr>
              <a:t>revision</a:t>
            </a:r>
            <a:endParaRPr b="0" i="0" sz="2400" u="none" cap="none" strike="noStrike">
              <a:solidFill>
                <a:srgbClr val="124A5C"/>
              </a:solidFill>
              <a:latin typeface="Roboto Slab"/>
              <a:ea typeface="Roboto Slab"/>
              <a:cs typeface="Roboto Slab"/>
              <a:sym typeface="Roboto Slab"/>
            </a:endParaRPr>
          </a:p>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cap="none" strike="noStrike">
                <a:solidFill>
                  <a:srgbClr val="124A5C"/>
                </a:solidFill>
                <a:latin typeface="Roboto Slab"/>
                <a:ea typeface="Roboto Slab"/>
                <a:cs typeface="Roboto Slab"/>
                <a:sym typeface="Roboto Slab"/>
              </a:rPr>
              <a:t>Angles of intersecting chords</a:t>
            </a:r>
            <a:endParaRPr b="0" i="0" sz="2400" u="none" cap="none" strike="noStrike">
              <a:solidFill>
                <a:srgbClr val="124A5C"/>
              </a:solidFill>
              <a:latin typeface="Roboto Slab"/>
              <a:ea typeface="Roboto Slab"/>
              <a:cs typeface="Roboto Slab"/>
              <a:sym typeface="Roboto Slab"/>
            </a:endParaRPr>
          </a:p>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cap="none" strike="noStrike">
                <a:solidFill>
                  <a:srgbClr val="124A5C"/>
                </a:solidFill>
                <a:latin typeface="Roboto Slab"/>
                <a:ea typeface="Roboto Slab"/>
                <a:cs typeface="Roboto Slab"/>
                <a:sym typeface="Roboto Slab"/>
              </a:rPr>
              <a:t>Angles in regular polygons</a:t>
            </a:r>
            <a:endParaRPr b="0" i="0" sz="2400" u="none" cap="none" strike="noStrike">
              <a:solidFill>
                <a:srgbClr val="124A5C"/>
              </a:solidFill>
              <a:latin typeface="Roboto Slab"/>
              <a:ea typeface="Roboto Slab"/>
              <a:cs typeface="Roboto Slab"/>
              <a:sym typeface="Roboto Slab"/>
            </a:endParaRPr>
          </a:p>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cap="none" strike="noStrike">
                <a:solidFill>
                  <a:srgbClr val="124A5C"/>
                </a:solidFill>
                <a:latin typeface="Roboto Slab"/>
                <a:ea typeface="Roboto Slab"/>
                <a:cs typeface="Roboto Slab"/>
                <a:sym typeface="Roboto Slab"/>
              </a:rPr>
              <a:t>Angle relationships in more difficult tasks</a:t>
            </a:r>
            <a:endParaRPr b="0" i="0" sz="2400" u="none" cap="none" strike="noStrike">
              <a:solidFill>
                <a:srgbClr val="124A5C"/>
              </a:solidFill>
              <a:latin typeface="Roboto Slab"/>
              <a:ea typeface="Roboto Slab"/>
              <a:cs typeface="Roboto Slab"/>
              <a:sym typeface="Roboto Slab"/>
            </a:endParaRPr>
          </a:p>
        </p:txBody>
      </p:sp>
      <p:sp>
        <p:nvSpPr>
          <p:cNvPr id="154" name="Google Shape;154;p5"/>
          <p:cNvSpPr txBox="1"/>
          <p:nvPr/>
        </p:nvSpPr>
        <p:spPr>
          <a:xfrm>
            <a:off x="954087" y="3971925"/>
            <a:ext cx="3600450" cy="504825"/>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6"/>
          <p:cNvSpPr txBox="1"/>
          <p:nvPr>
            <p:ph type="ctrTitle"/>
          </p:nvPr>
        </p:nvSpPr>
        <p:spPr>
          <a:xfrm>
            <a:off x="3995737" y="3641725"/>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800" u="none">
                <a:solidFill>
                  <a:srgbClr val="114454"/>
                </a:solidFill>
                <a:latin typeface="Roboto Slab"/>
                <a:ea typeface="Roboto Slab"/>
                <a:cs typeface="Roboto Slab"/>
                <a:sym typeface="Roboto Slab"/>
              </a:rPr>
              <a:t>Interactive exercises</a:t>
            </a:r>
            <a:endParaRPr/>
          </a:p>
        </p:txBody>
      </p:sp>
      <p:sp>
        <p:nvSpPr>
          <p:cNvPr id="160" name="Google Shape;160;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2</a:t>
            </a:r>
            <a:endParaRPr/>
          </a:p>
        </p:txBody>
      </p:sp>
      <p:sp>
        <p:nvSpPr>
          <p:cNvPr id="161" name="Google Shape;161;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62" name="Google Shape;162;p6"/>
          <p:cNvSpPr txBox="1"/>
          <p:nvPr/>
        </p:nvSpPr>
        <p:spPr>
          <a:xfrm>
            <a:off x="0" y="481488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3" name="Google Shape;163;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sk-SK" sz="1800" u="none">
                <a:solidFill>
                  <a:srgbClr val="FFFFFF"/>
                </a:solidFill>
                <a:latin typeface="Roboto Slab"/>
                <a:ea typeface="Roboto Slab"/>
                <a:cs typeface="Roboto Slab"/>
                <a:sym typeface="Roboto Slab"/>
              </a:rPr>
              <a:t>INTERACTIVE EXERCISES</a:t>
            </a:r>
            <a:endParaRPr/>
          </a:p>
        </p:txBody>
      </p:sp>
      <p:sp>
        <p:nvSpPr>
          <p:cNvPr id="169" name="Google Shape;169;p7"/>
          <p:cNvSpPr txBox="1"/>
          <p:nvPr>
            <p:ph idx="1" type="body"/>
          </p:nvPr>
        </p:nvSpPr>
        <p:spPr>
          <a:xfrm>
            <a:off x="1812925" y="5621337"/>
            <a:ext cx="1006475" cy="10318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228600" lvl="0" marL="457200" rtl="0" algn="l">
              <a:spcBef>
                <a:spcPts val="600"/>
              </a:spcBef>
              <a:spcAft>
                <a:spcPts val="0"/>
              </a:spcAft>
              <a:buSzPts val="1800"/>
              <a:buNone/>
            </a:pPr>
            <a:r>
              <a:t/>
            </a:r>
            <a:endParaRPr b="0" i="0" sz="1800" u="none">
              <a:solidFill>
                <a:srgbClr val="114454"/>
              </a:solidFill>
              <a:latin typeface="Nixie One"/>
              <a:ea typeface="Nixie One"/>
              <a:cs typeface="Nixie One"/>
              <a:sym typeface="Nixie One"/>
            </a:endParaRPr>
          </a:p>
        </p:txBody>
      </p:sp>
      <p:sp>
        <p:nvSpPr>
          <p:cNvPr id="170" name="Google Shape;170;p7"/>
          <p:cNvSpPr txBox="1"/>
          <p:nvPr>
            <p:ph idx="1" type="body"/>
          </p:nvPr>
        </p:nvSpPr>
        <p:spPr>
          <a:xfrm>
            <a:off x="10371137" y="4686300"/>
            <a:ext cx="2409825" cy="31527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rPr b="0" i="0" lang="sk-SK" sz="1800" u="sng">
                <a:solidFill>
                  <a:srgbClr val="114454"/>
                </a:solidFill>
                <a:hlinkClick r:id="rId3">
                  <a:extLst>
                    <a:ext uri="{A12FA001-AC4F-418D-AE19-62706E023703}">
                      <ahyp:hlinkClr val="tx"/>
                    </a:ext>
                  </a:extLst>
                </a:hlinkClick>
              </a:rPr>
              <a:t> </a:t>
            </a:r>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228600" lvl="0" marL="457200" rtl="0" algn="l">
              <a:spcBef>
                <a:spcPts val="600"/>
              </a:spcBef>
              <a:spcAft>
                <a:spcPts val="0"/>
              </a:spcAft>
              <a:buSzPts val="1800"/>
              <a:buNone/>
            </a:pPr>
            <a:r>
              <a:t/>
            </a:r>
            <a:endParaRPr b="0" i="0" sz="1800" u="none">
              <a:solidFill>
                <a:srgbClr val="114454"/>
              </a:solidFill>
              <a:latin typeface="Nixie One"/>
              <a:ea typeface="Nixie One"/>
              <a:cs typeface="Nixie One"/>
              <a:sym typeface="Nixie One"/>
            </a:endParaRPr>
          </a:p>
        </p:txBody>
      </p:sp>
      <p:sp>
        <p:nvSpPr>
          <p:cNvPr id="171" name="Google Shape;171;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72" name="Google Shape;172;p7"/>
          <p:cNvSpPr txBox="1"/>
          <p:nvPr/>
        </p:nvSpPr>
        <p:spPr>
          <a:xfrm>
            <a:off x="0" y="48196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3" name="Google Shape;173;p7"/>
          <p:cNvPicPr preferRelativeResize="0"/>
          <p:nvPr/>
        </p:nvPicPr>
        <p:blipFill rotWithShape="1">
          <a:blip r:embed="rId4">
            <a:alphaModFix/>
          </a:blip>
          <a:srcRect b="0" l="0" r="0" t="0"/>
          <a:stretch/>
        </p:blipFill>
        <p:spPr>
          <a:xfrm>
            <a:off x="357187" y="142875"/>
            <a:ext cx="2593975" cy="571500"/>
          </a:xfrm>
          <a:prstGeom prst="rect">
            <a:avLst/>
          </a:prstGeom>
          <a:noFill/>
          <a:ln>
            <a:noFill/>
          </a:ln>
        </p:spPr>
      </p:pic>
      <p:sp>
        <p:nvSpPr>
          <p:cNvPr id="174" name="Google Shape;174;p7"/>
          <p:cNvSpPr txBox="1"/>
          <p:nvPr/>
        </p:nvSpPr>
        <p:spPr>
          <a:xfrm>
            <a:off x="4341224" y="1871670"/>
            <a:ext cx="4119208" cy="1015663"/>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92D050"/>
              </a:buClr>
              <a:buSzPts val="2000"/>
              <a:buFont typeface="Noto Sans Symbols"/>
              <a:buChar char="⮚"/>
            </a:pPr>
            <a:r>
              <a:rPr b="0" i="0" lang="sk-SK" sz="2000" u="sng" cap="none" strike="noStrike">
                <a:solidFill>
                  <a:srgbClr val="92D050"/>
                </a:solidFill>
                <a:latin typeface="Roboto Slab"/>
                <a:ea typeface="Roboto Slab"/>
                <a:cs typeface="Roboto Slab"/>
                <a:sym typeface="Roboto Slab"/>
                <a:hlinkClick r:id="rId5">
                  <a:extLst>
                    <a:ext uri="{A12FA001-AC4F-418D-AE19-62706E023703}">
                      <ahyp:hlinkClr val="tx"/>
                    </a:ext>
                  </a:extLst>
                </a:hlinkClick>
              </a:rPr>
              <a:t>Mathematical statements about angles in a circle and regular polygons </a:t>
            </a:r>
            <a:endParaRPr b="0" i="0" sz="2000" u="none" cap="none" strike="noStrike">
              <a:solidFill>
                <a:srgbClr val="92D050"/>
              </a:solidFill>
              <a:latin typeface="Roboto Slab"/>
              <a:ea typeface="Roboto Slab"/>
              <a:cs typeface="Roboto Slab"/>
              <a:sym typeface="Roboto Slab"/>
            </a:endParaRPr>
          </a:p>
        </p:txBody>
      </p:sp>
      <p:sp>
        <p:nvSpPr>
          <p:cNvPr id="175" name="Google Shape;175;p7"/>
          <p:cNvSpPr txBox="1"/>
          <p:nvPr/>
        </p:nvSpPr>
        <p:spPr>
          <a:xfrm>
            <a:off x="4354513" y="3216587"/>
            <a:ext cx="4176464" cy="40011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2000"/>
              <a:buFont typeface="Noto Sans Symbols"/>
              <a:buChar char="⮚"/>
            </a:pPr>
            <a:r>
              <a:rPr b="0" i="0" lang="sk-SK" sz="2000" u="sng" cap="none" strike="noStrike">
                <a:solidFill>
                  <a:srgbClr val="000000"/>
                </a:solidFill>
                <a:latin typeface="Roboto Slab"/>
                <a:ea typeface="Roboto Slab"/>
                <a:cs typeface="Roboto Slab"/>
                <a:sym typeface="Roboto Slab"/>
                <a:hlinkClick r:id="rId6">
                  <a:extLst>
                    <a:ext uri="{A12FA001-AC4F-418D-AE19-62706E023703}">
                      <ahyp:hlinkClr val="tx"/>
                    </a:ext>
                  </a:extLst>
                </a:hlinkClick>
              </a:rPr>
              <a:t>More difficult calculations</a:t>
            </a:r>
            <a:endParaRPr b="0" i="0" sz="2000" u="none" cap="none" strike="noStrike">
              <a:solidFill>
                <a:srgbClr val="000000"/>
              </a:solidFill>
              <a:latin typeface="Roboto Slab"/>
              <a:ea typeface="Roboto Slab"/>
              <a:cs typeface="Roboto Slab"/>
              <a:sym typeface="Roboto Slab"/>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8"/>
          <p:cNvSpPr txBox="1"/>
          <p:nvPr>
            <p:ph idx="4294967295" type="ctrTitle"/>
          </p:nvPr>
        </p:nvSpPr>
        <p:spPr>
          <a:xfrm>
            <a:off x="282575" y="627062"/>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sk-SK" sz="1800" u="none" cap="none" strike="noStrike">
                <a:solidFill>
                  <a:srgbClr val="FFFFFF"/>
                </a:solidFill>
                <a:latin typeface="Roboto Slab"/>
                <a:ea typeface="Roboto Slab"/>
                <a:cs typeface="Roboto Slab"/>
                <a:sym typeface="Roboto Slab"/>
              </a:rPr>
              <a:t>SOURCES</a:t>
            </a:r>
            <a:endParaRPr/>
          </a:p>
        </p:txBody>
      </p:sp>
      <p:sp>
        <p:nvSpPr>
          <p:cNvPr id="181" name="Google Shape;181;p8"/>
          <p:cNvSpPr txBox="1"/>
          <p:nvPr>
            <p:ph idx="4294967295" type="subTitle"/>
          </p:nvPr>
        </p:nvSpPr>
        <p:spPr>
          <a:xfrm>
            <a:off x="250825" y="1131887"/>
            <a:ext cx="8353425" cy="2087562"/>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sk-SK" sz="1200" u="none" cap="none" strike="noStrike">
                <a:solidFill>
                  <a:schemeClr val="lt1"/>
                </a:solidFill>
                <a:latin typeface="Roboto Slab"/>
                <a:ea typeface="Roboto Slab"/>
                <a:cs typeface="Roboto Slab"/>
                <a:sym typeface="Roboto Slab"/>
              </a:rPr>
              <a:t>Bátorová, M. Planimetria. [online] Bratislava: Fakulta matematiky, fyziky a informatiky Univerzity Komenského v Bratislave. </a:t>
            </a:r>
            <a:r>
              <a:rPr lang="sk-SK" sz="1200">
                <a:solidFill>
                  <a:schemeClr val="lt1"/>
                </a:solidFill>
                <a:latin typeface="Roboto Slab"/>
                <a:ea typeface="Roboto Slab"/>
                <a:cs typeface="Roboto Slab"/>
                <a:sym typeface="Roboto Slab"/>
              </a:rPr>
              <a:t>Available a</a:t>
            </a:r>
            <a:r>
              <a:rPr b="0" i="0" lang="sk-SK" sz="1200" u="none" cap="none" strike="noStrike">
                <a:solidFill>
                  <a:schemeClr val="lt1"/>
                </a:solidFill>
                <a:latin typeface="Roboto Slab"/>
                <a:ea typeface="Roboto Slab"/>
                <a:cs typeface="Roboto Slab"/>
                <a:sym typeface="Roboto Slab"/>
              </a:rPr>
              <a:t>t: http://sccg.sk/~batorova/ZM2/ZM2-P12-Planimetria.pdf</a:t>
            </a:r>
            <a:endParaRPr/>
          </a:p>
          <a:p>
            <a:pPr indent="0" lvl="0" marL="0" marR="0" rtl="0" algn="l">
              <a:lnSpc>
                <a:spcPct val="100000"/>
              </a:lnSpc>
              <a:spcBef>
                <a:spcPts val="600"/>
              </a:spcBef>
              <a:spcAft>
                <a:spcPts val="0"/>
              </a:spcAft>
              <a:buClr>
                <a:srgbClr val="000000"/>
              </a:buClr>
              <a:buSzPts val="1200"/>
              <a:buFont typeface="Arial"/>
              <a:buNone/>
            </a:pPr>
            <a:r>
              <a:t/>
            </a:r>
            <a:endParaRPr b="0" i="0" sz="1200" u="none" cap="none" strike="noStrike">
              <a:solidFill>
                <a:schemeClr val="lt1"/>
              </a:solidFill>
              <a:latin typeface="Roboto Slab"/>
              <a:ea typeface="Roboto Slab"/>
              <a:cs typeface="Roboto Slab"/>
              <a:sym typeface="Roboto Slab"/>
            </a:endParaRPr>
          </a:p>
          <a:p>
            <a:pPr indent="0" lvl="0" marL="0" marR="0" rtl="0" algn="l">
              <a:lnSpc>
                <a:spcPct val="100000"/>
              </a:lnSpc>
              <a:spcBef>
                <a:spcPts val="600"/>
              </a:spcBef>
              <a:spcAft>
                <a:spcPts val="0"/>
              </a:spcAft>
              <a:buClr>
                <a:srgbClr val="000000"/>
              </a:buClr>
              <a:buSzPts val="1200"/>
              <a:buFont typeface="Arial"/>
              <a:buNone/>
            </a:pPr>
            <a:r>
              <a:rPr b="0" i="0" lang="sk-SK" sz="1200" u="none" cap="none" strike="noStrike">
                <a:solidFill>
                  <a:schemeClr val="lt1"/>
                </a:solidFill>
                <a:latin typeface="Roboto Slab"/>
                <a:ea typeface="Roboto Slab"/>
                <a:cs typeface="Roboto Slab"/>
                <a:sym typeface="Roboto Slab"/>
              </a:rPr>
              <a:t>Žilková, K. 2013. Geometria. [online] Trnava: Pedagogická fakulta Trnavskej univerzity, 2013. </a:t>
            </a:r>
            <a:r>
              <a:rPr lang="sk-SK" sz="1200">
                <a:solidFill>
                  <a:schemeClr val="lt1"/>
                </a:solidFill>
                <a:latin typeface="Roboto Slab"/>
                <a:ea typeface="Roboto Slab"/>
                <a:cs typeface="Roboto Slab"/>
                <a:sym typeface="Roboto Slab"/>
              </a:rPr>
              <a:t>Available at</a:t>
            </a:r>
            <a:r>
              <a:rPr b="0" i="0" lang="sk-SK" sz="1200" u="none" cap="none" strike="noStrike">
                <a:solidFill>
                  <a:schemeClr val="lt1"/>
                </a:solidFill>
                <a:latin typeface="Roboto Slab"/>
                <a:ea typeface="Roboto Slab"/>
                <a:cs typeface="Roboto Slab"/>
                <a:sym typeface="Roboto Slab"/>
              </a:rPr>
              <a:t>:  https://pdf.truni.sk/e-ucebnice/geometria/ ISBN 978-80-8082-689-5</a:t>
            </a:r>
            <a:endParaRPr/>
          </a:p>
          <a:p>
            <a:pPr indent="-266700" lvl="0" marL="342900" marR="0" rtl="0" algn="l">
              <a:spcBef>
                <a:spcPts val="0"/>
              </a:spcBef>
              <a:spcAft>
                <a:spcPts val="0"/>
              </a:spcAft>
              <a:buClr>
                <a:srgbClr val="000000"/>
              </a:buClr>
              <a:buSzPts val="1200"/>
              <a:buFont typeface="Arial"/>
              <a:buNone/>
            </a:pPr>
            <a:r>
              <a:t/>
            </a:r>
            <a:endParaRPr b="0" i="0" sz="1200" u="none">
              <a:solidFill>
                <a:schemeClr val="lt1"/>
              </a:solidFill>
              <a:latin typeface="Roboto Slab"/>
              <a:ea typeface="Roboto Slab"/>
              <a:cs typeface="Roboto Slab"/>
              <a:sym typeface="Roboto Slab"/>
            </a:endParaRPr>
          </a:p>
        </p:txBody>
      </p:sp>
      <p:sp>
        <p:nvSpPr>
          <p:cNvPr id="182" name="Google Shape;182;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83" name="Google Shape;183;p8"/>
          <p:cNvSpPr txBox="1"/>
          <p:nvPr/>
        </p:nvSpPr>
        <p:spPr>
          <a:xfrm>
            <a:off x="-3175"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4" name="Google Shape;184;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9"/>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sk-SK" sz="1200" u="none">
                <a:solidFill>
                  <a:schemeClr val="lt1"/>
                </a:solidFill>
                <a:latin typeface="Roboto Slab"/>
                <a:ea typeface="Roboto Slab"/>
                <a:cs typeface="Roboto Slab"/>
                <a:sym typeface="Roboto Slab"/>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90" name="Google Shape;190;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91" name="Google Shape;191;p9"/>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2" name="Google Shape;192;p9"/>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93" name="Google Shape;193;p9"/>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Roboto Slab"/>
              <a:buNone/>
            </a:pPr>
            <a:r>
              <a:rPr b="0" i="0" lang="sk-SK" sz="1200" u="none">
                <a:solidFill>
                  <a:schemeClr val="lt1"/>
                </a:solidFill>
                <a:latin typeface="Roboto Slab"/>
                <a:ea typeface="Roboto Slab"/>
                <a:cs typeface="Roboto Slab"/>
                <a:sym typeface="Roboto Slab"/>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