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Lst>
  <p:notesMasterIdLst>
    <p:notesMasterId r:id="rId10"/>
  </p:notesMasterIdLst>
  <p:sldIdLst>
    <p:sldId id="256" r:id="rId11"/>
    <p:sldId id="257" r:id="rId12"/>
    <p:sldId id="258" r:id="rId13"/>
    <p:sldId id="259" r:id="rId14"/>
    <p:sldId id="260" r:id="rId15"/>
    <p:sldId id="261" r:id="rId16"/>
    <p:sldId id="262" r:id="rId17"/>
  </p:sldIdLst>
  <p:sldSz cy="5143500" cx="9144000"/>
  <p:notesSz cx="6858000" cy="9144000"/>
  <p:embeddedFontLst>
    <p:embeddedFont>
      <p:font typeface="Roboto Slab"/>
      <p:regular r:id="rId18"/>
      <p:bold r:id="rId19"/>
    </p:embeddedFont>
    <p:embeddedFont>
      <p:font typeface="Nixie One"/>
      <p:regular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1" roundtripDataSignature="AMtx7mj2uQK1ZYmDn9mjkJmdcH+khOMnP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ixieOne-regular.fntdata"/><Relationship Id="rId11" Type="http://schemas.openxmlformats.org/officeDocument/2006/relationships/slide" Target="slides/slide1.xml"/><Relationship Id="rId10" Type="http://schemas.openxmlformats.org/officeDocument/2006/relationships/notesMaster" Target="notesMasters/notesMaster1.xml"/><Relationship Id="rId21" Type="http://customschemas.google.com/relationships/presentationmetadata" Target="metadata"/><Relationship Id="rId13" Type="http://schemas.openxmlformats.org/officeDocument/2006/relationships/slide" Target="slides/slide3.xml"/><Relationship Id="rId12" Type="http://schemas.openxmlformats.org/officeDocument/2006/relationships/slide" Target="slides/slide2.xml"/><Relationship Id="rId1" Type="http://schemas.openxmlformats.org/officeDocument/2006/relationships/theme" Target="theme/theme6.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5" Type="http://schemas.openxmlformats.org/officeDocument/2006/relationships/slide" Target="slides/slide5.xml"/><Relationship Id="rId14" Type="http://schemas.openxmlformats.org/officeDocument/2006/relationships/slide" Target="slides/slide4.xml"/><Relationship Id="rId17" Type="http://schemas.openxmlformats.org/officeDocument/2006/relationships/slide" Target="slides/slide7.xml"/><Relationship Id="rId16" Type="http://schemas.openxmlformats.org/officeDocument/2006/relationships/slide" Target="slides/slide6.xml"/><Relationship Id="rId5" Type="http://schemas.openxmlformats.org/officeDocument/2006/relationships/slideMaster" Target="slideMasters/slideMaster2.xml"/><Relationship Id="rId19" Type="http://schemas.openxmlformats.org/officeDocument/2006/relationships/font" Target="fonts/RobotoSlab-bold.fntdata"/><Relationship Id="rId6" Type="http://schemas.openxmlformats.org/officeDocument/2006/relationships/slideMaster" Target="slideMasters/slideMaster3.xml"/><Relationship Id="rId18" Type="http://schemas.openxmlformats.org/officeDocument/2006/relationships/font" Target="fonts/RobotoSlab-regular.fntdata"/><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0" name="Google Shape;7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8" name="Google Shape;7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6" name="Google Shape;8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5" name="Google Shape;11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5" name="Google Shape;125;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4" name="Google Shape;134;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2" name="Google Shape;152;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9"/>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15"/>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15"/>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60" name="Shape 60"/>
        <p:cNvGrpSpPr/>
        <p:nvPr/>
      </p:nvGrpSpPr>
      <p:grpSpPr>
        <a:xfrm>
          <a:off x="0" y="0"/>
          <a:ext cx="0" cy="0"/>
          <a:chOff x="0" y="0"/>
          <a:chExt cx="0" cy="0"/>
        </a:xfrm>
      </p:grpSpPr>
      <p:sp>
        <p:nvSpPr>
          <p:cNvPr id="61" name="Google Shape;61;p17"/>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2" name="Google Shape;62;p17"/>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63" name="Google Shape;63;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6.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1.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2.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8"/>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8"/>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8"/>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8"/>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8"/>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8"/>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8"/>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10"/>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10"/>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10"/>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10"/>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10"/>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10"/>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10"/>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12"/>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12"/>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12"/>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2"/>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2"/>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2"/>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12"/>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14"/>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 name="Google Shape;39;p14"/>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 name="Google Shape;40;p14"/>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4"/>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4"/>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4"/>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4" name="Google Shape;44;p14"/>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5" name="Google Shape;45;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6"/>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2" name="Google Shape;52;p16"/>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3" name="Google Shape;53;p16"/>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16"/>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16"/>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56" name="Google Shape;56;p16"/>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57" name="Google Shape;57;p16"/>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8" name="Google Shape;58;p16"/>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 name="Shape 64"/>
        <p:cNvGrpSpPr/>
        <p:nvPr/>
      </p:nvGrpSpPr>
      <p:grpSpPr>
        <a:xfrm>
          <a:off x="0" y="0"/>
          <a:ext cx="0" cy="0"/>
          <a:chOff x="0" y="0"/>
          <a:chExt cx="0" cy="0"/>
        </a:xfrm>
      </p:grpSpPr>
      <p:sp>
        <p:nvSpPr>
          <p:cNvPr id="65" name="Google Shape;65;p18"/>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66" name="Google Shape;66;p18"/>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67" name="Google Shape;67;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4.jpg"/><Relationship Id="rId4" Type="http://schemas.openxmlformats.org/officeDocument/2006/relationships/hyperlink" Target="https://jamboard.google.com/d/1igRP7dVvcWbLDL9yqPsizAFnjQYxhgrF6t9aeCOL8yM/edit?usp=shar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1" Type="http://schemas.openxmlformats.org/officeDocument/2006/relationships/hyperlink" Target="https://www.geogebra.org/m/ppmgtc3c" TargetMode="External"/><Relationship Id="rId10" Type="http://schemas.openxmlformats.org/officeDocument/2006/relationships/hyperlink" Target="https://www.geogebra.org/m/b3dyzcnt" TargetMode="External"/><Relationship Id="rId13" Type="http://schemas.openxmlformats.org/officeDocument/2006/relationships/hyperlink" Target="https://www.geogebra.org/m/hgh3c9uc" TargetMode="External"/><Relationship Id="rId12" Type="http://schemas.openxmlformats.org/officeDocument/2006/relationships/hyperlink" Target="https://www.geogebra.org/m/s5a4dpmj" TargetMode="External"/><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4.jpg"/><Relationship Id="rId4" Type="http://schemas.openxmlformats.org/officeDocument/2006/relationships/hyperlink" Target="https://www.geogebra.org/m/rfyebskq" TargetMode="External"/><Relationship Id="rId9" Type="http://schemas.openxmlformats.org/officeDocument/2006/relationships/hyperlink" Target="https://www.geogebra.org/m/wdxh62pn" TargetMode="External"/><Relationship Id="rId15" Type="http://schemas.openxmlformats.org/officeDocument/2006/relationships/hyperlink" Target="https://www.geogebra.org/m/thh8afcn" TargetMode="External"/><Relationship Id="rId14" Type="http://schemas.openxmlformats.org/officeDocument/2006/relationships/hyperlink" Target="https://www.geogebra.org/m/esduknz9" TargetMode="External"/><Relationship Id="rId17" Type="http://schemas.openxmlformats.org/officeDocument/2006/relationships/hyperlink" Target="https://drive.google.com/file/d/1Ye4wNZFdZ9uuE51ulwjl9PlIH1De8UfW/view?usp=sharing" TargetMode="External"/><Relationship Id="rId16" Type="http://schemas.openxmlformats.org/officeDocument/2006/relationships/hyperlink" Target="https://www.geogebra.org/m/enw88qnn" TargetMode="External"/><Relationship Id="rId5" Type="http://schemas.openxmlformats.org/officeDocument/2006/relationships/hyperlink" Target="https://www.geogebra.org/m/awru3kem" TargetMode="External"/><Relationship Id="rId6" Type="http://schemas.openxmlformats.org/officeDocument/2006/relationships/hyperlink" Target="https://www.geogebra.org/m/rnqfgdwy" TargetMode="External"/><Relationship Id="rId18" Type="http://schemas.openxmlformats.org/officeDocument/2006/relationships/hyperlink" Target="https://drive.google.com/file/d/18e96wDakHo6FdgusrHh59I_In2ntQGmJ/view?usp=sharing" TargetMode="External"/><Relationship Id="rId7" Type="http://schemas.openxmlformats.org/officeDocument/2006/relationships/hyperlink" Target="https://www.geogebra.org/m/akye8mmj" TargetMode="External"/><Relationship Id="rId8" Type="http://schemas.openxmlformats.org/officeDocument/2006/relationships/hyperlink" Target="https://www.geogebra.org/m/b5bcg5av"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pic>
        <p:nvPicPr>
          <p:cNvPr id="72" name="Google Shape;72;p1"/>
          <p:cNvPicPr preferRelativeResize="0"/>
          <p:nvPr/>
        </p:nvPicPr>
        <p:blipFill rotWithShape="1">
          <a:blip r:embed="rId3">
            <a:alphaModFix/>
          </a:blip>
          <a:srcRect b="0" l="0" r="0" t="0"/>
          <a:stretch/>
        </p:blipFill>
        <p:spPr>
          <a:xfrm>
            <a:off x="7740650" y="1347787"/>
            <a:ext cx="1158875" cy="652462"/>
          </a:xfrm>
          <a:prstGeom prst="rect">
            <a:avLst/>
          </a:prstGeom>
          <a:noFill/>
          <a:ln>
            <a:noFill/>
          </a:ln>
        </p:spPr>
      </p:pic>
      <p:sp>
        <p:nvSpPr>
          <p:cNvPr id="73" name="Google Shape;73;p1"/>
          <p:cNvSpPr txBox="1"/>
          <p:nvPr/>
        </p:nvSpPr>
        <p:spPr>
          <a:xfrm>
            <a:off x="539750" y="4587875"/>
            <a:ext cx="4535487" cy="504825"/>
          </a:xfrm>
          <a:prstGeom prst="rect">
            <a:avLst/>
          </a:prstGeom>
          <a:solidFill>
            <a:srgbClr val="94BF6E"/>
          </a:solidFill>
          <a:ln cap="flat" cmpd="sng" w="25400">
            <a:solidFill>
              <a:srgbClr val="6B8C4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000"/>
              <a:buFont typeface="Arial"/>
              <a:buNone/>
            </a:pPr>
            <a:r>
              <a:rPr b="1" i="0" lang="sk-SK" sz="2000" u="none">
                <a:solidFill>
                  <a:srgbClr val="FFFFFF"/>
                </a:solidFill>
                <a:latin typeface="Arial"/>
                <a:ea typeface="Arial"/>
                <a:cs typeface="Arial"/>
                <a:sym typeface="Arial"/>
              </a:rPr>
              <a:t>2020-1-SK01-KA226-SCH-094350</a:t>
            </a:r>
            <a:endParaRPr/>
          </a:p>
        </p:txBody>
      </p:sp>
      <p:pic>
        <p:nvPicPr>
          <p:cNvPr descr="Erasmus+ logo EN.jpg" id="74" name="Google Shape;74;p1"/>
          <p:cNvPicPr preferRelativeResize="0"/>
          <p:nvPr/>
        </p:nvPicPr>
        <p:blipFill rotWithShape="1">
          <a:blip r:embed="rId4">
            <a:alphaModFix/>
          </a:blip>
          <a:srcRect b="0" l="22207" r="0" t="0"/>
          <a:stretch/>
        </p:blipFill>
        <p:spPr>
          <a:xfrm>
            <a:off x="6948487" y="627062"/>
            <a:ext cx="2017712" cy="571500"/>
          </a:xfrm>
          <a:prstGeom prst="rect">
            <a:avLst/>
          </a:prstGeom>
          <a:noFill/>
          <a:ln>
            <a:noFill/>
          </a:ln>
        </p:spPr>
      </p:pic>
      <p:sp>
        <p:nvSpPr>
          <p:cNvPr id="75" name="Google Shape;75;p1"/>
          <p:cNvSpPr txBox="1"/>
          <p:nvPr/>
        </p:nvSpPr>
        <p:spPr>
          <a:xfrm>
            <a:off x="539750" y="2932112"/>
            <a:ext cx="5810250" cy="1158875"/>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rgbClr val="FFFFFF"/>
              </a:buClr>
              <a:buSzPts val="4800"/>
              <a:buFont typeface="Nixie One"/>
              <a:buNone/>
            </a:pPr>
            <a:r>
              <a:rPr b="1" i="0" lang="sk-SK" sz="4800" u="none">
                <a:solidFill>
                  <a:srgbClr val="FFFFFF"/>
                </a:solidFill>
                <a:latin typeface="Nixie One"/>
                <a:ea typeface="Nixie One"/>
                <a:cs typeface="Nixie One"/>
                <a:sym typeface="Nixie One"/>
              </a:rPr>
              <a:t>Digi school</a:t>
            </a:r>
            <a:endParaRPr/>
          </a:p>
          <a:p>
            <a:pPr indent="0" lvl="0" marL="0" marR="0" rtl="0" algn="l">
              <a:lnSpc>
                <a:spcPct val="100000"/>
              </a:lnSpc>
              <a:spcBef>
                <a:spcPts val="0"/>
              </a:spcBef>
              <a:spcAft>
                <a:spcPts val="0"/>
              </a:spcAft>
              <a:buClr>
                <a:srgbClr val="FFFFFF"/>
              </a:buClr>
              <a:buSzPts val="4800"/>
              <a:buFont typeface="Nixie One"/>
              <a:buNone/>
            </a:pPr>
            <a:r>
              <a:rPr b="1" i="0" lang="sk-SK" sz="4800" u="none">
                <a:solidFill>
                  <a:srgbClr val="FFFFFF"/>
                </a:solidFill>
                <a:latin typeface="Nixie One"/>
                <a:ea typeface="Nixie One"/>
                <a:cs typeface="Nixie One"/>
                <a:sym typeface="Nixie One"/>
              </a:rPr>
              <a:t>MATHEMATICS</a:t>
            </a:r>
            <a:endParaRPr/>
          </a:p>
          <a:p>
            <a:pPr indent="0" lvl="0" marL="0" marR="0" rtl="0" algn="l">
              <a:lnSpc>
                <a:spcPct val="100000"/>
              </a:lnSpc>
              <a:spcBef>
                <a:spcPts val="0"/>
              </a:spcBef>
              <a:spcAft>
                <a:spcPts val="0"/>
              </a:spcAft>
              <a:buClr>
                <a:srgbClr val="FFFFFF"/>
              </a:buClr>
              <a:buSzPts val="2800"/>
              <a:buFont typeface="Nixie One"/>
              <a:buNone/>
            </a:pPr>
            <a:r>
              <a:rPr b="1" lang="sk-SK" sz="2800">
                <a:solidFill>
                  <a:srgbClr val="FFFFFF"/>
                </a:solidFill>
                <a:latin typeface="Nixie One"/>
                <a:ea typeface="Nixie One"/>
                <a:cs typeface="Nixie One"/>
                <a:sym typeface="Nixie One"/>
              </a:rPr>
              <a:t>L</a:t>
            </a:r>
            <a:r>
              <a:rPr b="1" i="0" lang="sk-SK" sz="2800" u="none">
                <a:solidFill>
                  <a:srgbClr val="FFFFFF"/>
                </a:solidFill>
                <a:latin typeface="Nixie One"/>
                <a:ea typeface="Nixie One"/>
                <a:cs typeface="Nixie One"/>
                <a:sym typeface="Nixie One"/>
              </a:rPr>
              <a:t>ocus of points I.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81" name="Google Shape;81;p2"/>
          <p:cNvSpPr txBox="1"/>
          <p:nvPr/>
        </p:nvSpPr>
        <p:spPr>
          <a:xfrm>
            <a:off x="0"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82" name="Google Shape;82;p2"/>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83" name="Google Shape;83;p2"/>
          <p:cNvSpPr txBox="1"/>
          <p:nvPr/>
        </p:nvSpPr>
        <p:spPr>
          <a:xfrm>
            <a:off x="428625" y="1500187"/>
            <a:ext cx="8143875" cy="2032000"/>
          </a:xfrm>
          <a:prstGeom prst="rect">
            <a:avLst/>
          </a:prstGeom>
          <a:noFill/>
          <a:ln>
            <a:noFill/>
          </a:ln>
        </p:spPr>
        <p:txBody>
          <a:bodyPr anchorCtr="0" anchor="t" bIns="45700" lIns="91425" spcFirstLastPara="1" rIns="91425" wrap="square" tIns="45700">
            <a:spAutoFit/>
          </a:bodyPr>
          <a:lstStyle/>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SUBJECT: MATHEMATICS</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SPECIFICATION: MATH SEMINAR</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AGE GROUP: 15 - 16 </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1 LESSON: 45 min</a:t>
            </a:r>
            <a:endParaRPr/>
          </a:p>
          <a:p>
            <a:pPr indent="0" lvl="0" marL="0" marR="0" rtl="0" algn="l">
              <a:lnSpc>
                <a:spcPct val="100000"/>
              </a:lnSpc>
              <a:spcBef>
                <a:spcPts val="0"/>
              </a:spcBef>
              <a:spcAft>
                <a:spcPts val="0"/>
              </a:spcAft>
              <a:buNone/>
            </a:pPr>
            <a:r>
              <a:t/>
            </a:r>
            <a:endParaRPr b="0" i="0" sz="1400" u="none">
              <a:solidFill>
                <a:schemeClr val="lt1"/>
              </a:solidFill>
              <a:latin typeface="Arial"/>
              <a:ea typeface="Arial"/>
              <a:cs typeface="Arial"/>
              <a:sym typeface="Arial"/>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3"/>
          <p:cNvSpPr txBox="1"/>
          <p:nvPr>
            <p:ph idx="4294967295" type="title"/>
          </p:nvPr>
        </p:nvSpPr>
        <p:spPr>
          <a:xfrm>
            <a:off x="500062" y="785812"/>
            <a:ext cx="2071687" cy="50006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sk-SK" sz="1800" u="none" cap="none" strike="noStrike">
                <a:solidFill>
                  <a:srgbClr val="124057"/>
                </a:solidFill>
                <a:latin typeface="Roboto Slab"/>
                <a:ea typeface="Roboto Slab"/>
                <a:cs typeface="Roboto Slab"/>
                <a:sym typeface="Roboto Slab"/>
              </a:rPr>
              <a:t>CONTENTS</a:t>
            </a:r>
            <a:endParaRPr/>
          </a:p>
        </p:txBody>
      </p:sp>
      <p:sp>
        <p:nvSpPr>
          <p:cNvPr id="89" name="Google Shape;89;p3"/>
          <p:cNvSpPr/>
          <p:nvPr/>
        </p:nvSpPr>
        <p:spPr>
          <a:xfrm>
            <a:off x="3759200" y="2259012"/>
            <a:ext cx="3333750" cy="749300"/>
          </a:xfrm>
          <a:prstGeom prst="homePlate">
            <a:avLst>
              <a:gd fmla="val 19879"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0" name="Google Shape;90;p3"/>
          <p:cNvSpPr/>
          <p:nvPr/>
        </p:nvSpPr>
        <p:spPr>
          <a:xfrm>
            <a:off x="3759200" y="1508125"/>
            <a:ext cx="3405187" cy="750887"/>
          </a:xfrm>
          <a:prstGeom prst="homePlate">
            <a:avLst>
              <a:gd fmla="val 19915"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1" name="Google Shape;91;p3"/>
          <p:cNvSpPr/>
          <p:nvPr/>
        </p:nvSpPr>
        <p:spPr>
          <a:xfrm>
            <a:off x="2898775" y="13128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2" name="Google Shape;92;p3"/>
          <p:cNvSpPr/>
          <p:nvPr/>
        </p:nvSpPr>
        <p:spPr>
          <a:xfrm>
            <a:off x="2892425" y="2132012"/>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3" name="Google Shape;93;p3"/>
          <p:cNvSpPr/>
          <p:nvPr/>
        </p:nvSpPr>
        <p:spPr>
          <a:xfrm flipH="1">
            <a:off x="2017712"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4" name="Google Shape;94;p3"/>
          <p:cNvSpPr/>
          <p:nvPr/>
        </p:nvSpPr>
        <p:spPr>
          <a:xfrm flipH="1">
            <a:off x="2016125" y="131445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5" name="Google Shape;95;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6" name="Google Shape;96;p3"/>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sk-SK" sz="2400" u="none">
                <a:solidFill>
                  <a:srgbClr val="FFFFFF"/>
                </a:solidFill>
                <a:latin typeface="Roboto Slab"/>
                <a:ea typeface="Roboto Slab"/>
                <a:cs typeface="Roboto Slab"/>
                <a:sym typeface="Roboto Slab"/>
              </a:rPr>
              <a:t>01</a:t>
            </a:r>
            <a:endParaRPr/>
          </a:p>
        </p:txBody>
      </p:sp>
      <p:cxnSp>
        <p:nvCxnSpPr>
          <p:cNvPr id="97" name="Google Shape;97;p3"/>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98" name="Google Shape;98;p3"/>
          <p:cNvSpPr txBox="1"/>
          <p:nvPr/>
        </p:nvSpPr>
        <p:spPr>
          <a:xfrm>
            <a:off x="4532312" y="1666875"/>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9" name="Google Shape;99;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sk-SK" sz="2400" u="none">
                <a:solidFill>
                  <a:srgbClr val="FFFFFF"/>
                </a:solidFill>
                <a:latin typeface="Roboto Slab"/>
                <a:ea typeface="Roboto Slab"/>
                <a:cs typeface="Roboto Slab"/>
                <a:sym typeface="Roboto Slab"/>
              </a:rPr>
              <a:t>02</a:t>
            </a:r>
            <a:endParaRPr/>
          </a:p>
        </p:txBody>
      </p:sp>
      <p:cxnSp>
        <p:nvCxnSpPr>
          <p:cNvPr id="100" name="Google Shape;100;p3"/>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01" name="Google Shape;101;p3"/>
          <p:cNvSpPr txBox="1"/>
          <p:nvPr/>
        </p:nvSpPr>
        <p:spPr>
          <a:xfrm>
            <a:off x="4537075" y="1689100"/>
            <a:ext cx="1871662"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chemeClr val="lt1"/>
              </a:buClr>
              <a:buSzPts val="1400"/>
              <a:buFont typeface="Roboto Slab"/>
              <a:buNone/>
            </a:pPr>
            <a:r>
              <a:rPr b="0" i="0" lang="sk-SK" sz="1400" u="none">
                <a:solidFill>
                  <a:schemeClr val="lt1"/>
                </a:solidFill>
                <a:latin typeface="Roboto Slab"/>
                <a:ea typeface="Roboto Slab"/>
                <a:cs typeface="Roboto Slab"/>
                <a:sym typeface="Roboto Slab"/>
              </a:rPr>
              <a:t>A locus of points</a:t>
            </a:r>
            <a:endParaRPr/>
          </a:p>
          <a:p>
            <a:pPr indent="0" lvl="0" marL="0" marR="0" rtl="0" algn="l">
              <a:lnSpc>
                <a:spcPct val="83000"/>
              </a:lnSpc>
              <a:spcBef>
                <a:spcPts val="0"/>
              </a:spcBef>
              <a:spcAft>
                <a:spcPts val="0"/>
              </a:spcAft>
              <a:buClr>
                <a:schemeClr val="lt1"/>
              </a:buClr>
              <a:buSzPts val="1400"/>
              <a:buFont typeface="Roboto Slab"/>
              <a:buNone/>
            </a:pPr>
            <a:r>
              <a:rPr b="0" i="0" lang="sk-SK" sz="1400" u="none">
                <a:solidFill>
                  <a:schemeClr val="lt1"/>
                </a:solidFill>
                <a:latin typeface="Roboto Slab"/>
                <a:ea typeface="Roboto Slab"/>
                <a:cs typeface="Roboto Slab"/>
                <a:sym typeface="Roboto Slab"/>
              </a:rPr>
              <a:t>Evocation</a:t>
            </a:r>
            <a:endParaRPr/>
          </a:p>
        </p:txBody>
      </p:sp>
      <p:sp>
        <p:nvSpPr>
          <p:cNvPr id="102" name="Google Shape;102;p3"/>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sk-SK" sz="2400" u="none">
                <a:solidFill>
                  <a:srgbClr val="FFFFFF"/>
                </a:solidFill>
                <a:latin typeface="Roboto Slab"/>
                <a:ea typeface="Roboto Slab"/>
                <a:cs typeface="Roboto Slab"/>
                <a:sym typeface="Roboto Slab"/>
              </a:rPr>
              <a:t>03</a:t>
            </a:r>
            <a:endParaRPr/>
          </a:p>
        </p:txBody>
      </p:sp>
      <p:cxnSp>
        <p:nvCxnSpPr>
          <p:cNvPr id="103" name="Google Shape;103;p3"/>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04" name="Google Shape;104;p3"/>
          <p:cNvSpPr txBox="1"/>
          <p:nvPr/>
        </p:nvSpPr>
        <p:spPr>
          <a:xfrm>
            <a:off x="4532312" y="2263775"/>
            <a:ext cx="2371725"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t/>
            </a:r>
            <a:endParaRPr b="0" i="0" sz="1200" u="none">
              <a:solidFill>
                <a:srgbClr val="000000"/>
              </a:solidFill>
              <a:latin typeface="Roboto Slab"/>
              <a:ea typeface="Roboto Slab"/>
              <a:cs typeface="Roboto Slab"/>
              <a:sym typeface="Roboto Slab"/>
            </a:endParaRPr>
          </a:p>
          <a:p>
            <a:pPr indent="0" lvl="0" marL="0" marR="0" rtl="0" algn="l">
              <a:lnSpc>
                <a:spcPct val="83000"/>
              </a:lnSpc>
              <a:spcBef>
                <a:spcPts val="0"/>
              </a:spcBef>
              <a:spcAft>
                <a:spcPts val="0"/>
              </a:spcAft>
              <a:buClr>
                <a:srgbClr val="FFFFFF"/>
              </a:buClr>
              <a:buSzPts val="1400"/>
              <a:buFont typeface="Roboto Slab"/>
              <a:buNone/>
            </a:pPr>
            <a:r>
              <a:rPr b="0" i="0" lang="sk-SK" sz="1400" u="none">
                <a:solidFill>
                  <a:srgbClr val="FFFFFF"/>
                </a:solidFill>
                <a:latin typeface="Roboto Slab"/>
                <a:ea typeface="Roboto Slab"/>
                <a:cs typeface="Roboto Slab"/>
                <a:sym typeface="Roboto Slab"/>
              </a:rPr>
              <a:t>A locus of points</a:t>
            </a:r>
            <a:endParaRPr/>
          </a:p>
          <a:p>
            <a:pPr indent="0" lvl="0" marL="0" marR="0" rtl="0" algn="l">
              <a:lnSpc>
                <a:spcPct val="83000"/>
              </a:lnSpc>
              <a:spcBef>
                <a:spcPts val="0"/>
              </a:spcBef>
              <a:spcAft>
                <a:spcPts val="0"/>
              </a:spcAft>
              <a:buClr>
                <a:srgbClr val="FFFFFF"/>
              </a:buClr>
              <a:buSzPts val="1400"/>
              <a:buFont typeface="Roboto Slab"/>
              <a:buNone/>
            </a:pPr>
            <a:r>
              <a:rPr b="0" i="0" lang="sk-SK" sz="1400" u="none">
                <a:solidFill>
                  <a:srgbClr val="FFFFFF"/>
                </a:solidFill>
                <a:latin typeface="Roboto Slab"/>
                <a:ea typeface="Roboto Slab"/>
                <a:cs typeface="Roboto Slab"/>
                <a:sym typeface="Roboto Slab"/>
              </a:rPr>
              <a:t>Discovery and awareness</a:t>
            </a:r>
            <a:endParaRPr/>
          </a:p>
        </p:txBody>
      </p:sp>
      <p:cxnSp>
        <p:nvCxnSpPr>
          <p:cNvPr id="105" name="Google Shape;105;p3"/>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06" name="Google Shape;106;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txBox="1"/>
          <p:nvPr/>
        </p:nvSpPr>
        <p:spPr>
          <a:xfrm>
            <a:off x="5362575" y="4487862"/>
            <a:ext cx="3711575" cy="51752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09" name="Google Shape;109;p3"/>
          <p:cNvSpPr txBox="1"/>
          <p:nvPr/>
        </p:nvSpPr>
        <p:spPr>
          <a:xfrm>
            <a:off x="6350" y="4819650"/>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110" name="Google Shape;110;p3"/>
          <p:cNvSpPr/>
          <p:nvPr/>
        </p:nvSpPr>
        <p:spPr>
          <a:xfrm>
            <a:off x="3143250" y="4071937"/>
            <a:ext cx="247650" cy="285750"/>
          </a:xfrm>
          <a:custGeom>
            <a:rect b="b" l="l" r="r" t="t"/>
            <a:pathLst>
              <a:path extrusionOk="0" fill="none" h="15978" w="13883">
                <a:moveTo>
                  <a:pt x="3240" y="3240"/>
                </a:moveTo>
                <a:lnTo>
                  <a:pt x="3240" y="12616"/>
                </a:lnTo>
                <a:lnTo>
                  <a:pt x="2899" y="12592"/>
                </a:lnTo>
                <a:lnTo>
                  <a:pt x="2558" y="12592"/>
                </a:lnTo>
                <a:lnTo>
                  <a:pt x="2193" y="12641"/>
                </a:lnTo>
                <a:lnTo>
                  <a:pt x="1827" y="12738"/>
                </a:lnTo>
                <a:lnTo>
                  <a:pt x="1608" y="12811"/>
                </a:lnTo>
                <a:lnTo>
                  <a:pt x="1389" y="12909"/>
                </a:lnTo>
                <a:lnTo>
                  <a:pt x="1194" y="13030"/>
                </a:lnTo>
                <a:lnTo>
                  <a:pt x="999" y="13128"/>
                </a:lnTo>
                <a:lnTo>
                  <a:pt x="804" y="13274"/>
                </a:lnTo>
                <a:lnTo>
                  <a:pt x="658" y="13396"/>
                </a:lnTo>
                <a:lnTo>
                  <a:pt x="512" y="13542"/>
                </a:lnTo>
                <a:lnTo>
                  <a:pt x="390" y="13688"/>
                </a:lnTo>
                <a:lnTo>
                  <a:pt x="269" y="13858"/>
                </a:lnTo>
                <a:lnTo>
                  <a:pt x="171" y="14005"/>
                </a:lnTo>
                <a:lnTo>
                  <a:pt x="98" y="14175"/>
                </a:lnTo>
                <a:lnTo>
                  <a:pt x="49" y="14346"/>
                </a:lnTo>
                <a:lnTo>
                  <a:pt x="25" y="14492"/>
                </a:lnTo>
                <a:lnTo>
                  <a:pt x="1" y="14662"/>
                </a:lnTo>
                <a:lnTo>
                  <a:pt x="25" y="14833"/>
                </a:lnTo>
                <a:lnTo>
                  <a:pt x="49" y="14979"/>
                </a:lnTo>
                <a:lnTo>
                  <a:pt x="122" y="15149"/>
                </a:lnTo>
                <a:lnTo>
                  <a:pt x="196" y="15295"/>
                </a:lnTo>
                <a:lnTo>
                  <a:pt x="293" y="15417"/>
                </a:lnTo>
                <a:lnTo>
                  <a:pt x="415" y="15539"/>
                </a:lnTo>
                <a:lnTo>
                  <a:pt x="561" y="15636"/>
                </a:lnTo>
                <a:lnTo>
                  <a:pt x="707" y="15734"/>
                </a:lnTo>
                <a:lnTo>
                  <a:pt x="877" y="15807"/>
                </a:lnTo>
                <a:lnTo>
                  <a:pt x="1072" y="15880"/>
                </a:lnTo>
                <a:lnTo>
                  <a:pt x="1243" y="15929"/>
                </a:lnTo>
                <a:lnTo>
                  <a:pt x="1462" y="15953"/>
                </a:lnTo>
                <a:lnTo>
                  <a:pt x="1657" y="15977"/>
                </a:lnTo>
                <a:lnTo>
                  <a:pt x="1876" y="15977"/>
                </a:lnTo>
                <a:lnTo>
                  <a:pt x="2095" y="15953"/>
                </a:lnTo>
                <a:lnTo>
                  <a:pt x="2339" y="15929"/>
                </a:lnTo>
                <a:lnTo>
                  <a:pt x="2558" y="15880"/>
                </a:lnTo>
                <a:lnTo>
                  <a:pt x="2801" y="15831"/>
                </a:lnTo>
                <a:lnTo>
                  <a:pt x="3216" y="15661"/>
                </a:lnTo>
                <a:lnTo>
                  <a:pt x="3581" y="15466"/>
                </a:lnTo>
                <a:lnTo>
                  <a:pt x="3897" y="15247"/>
                </a:lnTo>
                <a:lnTo>
                  <a:pt x="4165" y="14979"/>
                </a:lnTo>
                <a:lnTo>
                  <a:pt x="4360" y="14711"/>
                </a:lnTo>
                <a:lnTo>
                  <a:pt x="4458" y="14565"/>
                </a:lnTo>
                <a:lnTo>
                  <a:pt x="4531" y="14419"/>
                </a:lnTo>
                <a:lnTo>
                  <a:pt x="4579" y="14272"/>
                </a:lnTo>
                <a:lnTo>
                  <a:pt x="4604" y="14126"/>
                </a:lnTo>
                <a:lnTo>
                  <a:pt x="4628" y="13980"/>
                </a:lnTo>
                <a:lnTo>
                  <a:pt x="4628" y="13834"/>
                </a:lnTo>
                <a:lnTo>
                  <a:pt x="4628" y="6187"/>
                </a:lnTo>
                <a:lnTo>
                  <a:pt x="12470" y="3727"/>
                </a:lnTo>
                <a:lnTo>
                  <a:pt x="12470" y="10108"/>
                </a:lnTo>
                <a:lnTo>
                  <a:pt x="12154" y="10083"/>
                </a:lnTo>
                <a:lnTo>
                  <a:pt x="11813" y="10083"/>
                </a:lnTo>
                <a:lnTo>
                  <a:pt x="11447" y="10132"/>
                </a:lnTo>
                <a:lnTo>
                  <a:pt x="11082" y="10230"/>
                </a:lnTo>
                <a:lnTo>
                  <a:pt x="10863" y="10303"/>
                </a:lnTo>
                <a:lnTo>
                  <a:pt x="10644" y="10400"/>
                </a:lnTo>
                <a:lnTo>
                  <a:pt x="10425" y="10522"/>
                </a:lnTo>
                <a:lnTo>
                  <a:pt x="10254" y="10619"/>
                </a:lnTo>
                <a:lnTo>
                  <a:pt x="10059" y="10765"/>
                </a:lnTo>
                <a:lnTo>
                  <a:pt x="9913" y="10887"/>
                </a:lnTo>
                <a:lnTo>
                  <a:pt x="9767" y="11033"/>
                </a:lnTo>
                <a:lnTo>
                  <a:pt x="9621" y="11179"/>
                </a:lnTo>
                <a:lnTo>
                  <a:pt x="9523" y="11350"/>
                </a:lnTo>
                <a:lnTo>
                  <a:pt x="9426" y="11496"/>
                </a:lnTo>
                <a:lnTo>
                  <a:pt x="9353" y="11666"/>
                </a:lnTo>
                <a:lnTo>
                  <a:pt x="9304" y="11837"/>
                </a:lnTo>
                <a:lnTo>
                  <a:pt x="9280" y="11983"/>
                </a:lnTo>
                <a:lnTo>
                  <a:pt x="9256" y="12154"/>
                </a:lnTo>
                <a:lnTo>
                  <a:pt x="9280" y="12324"/>
                </a:lnTo>
                <a:lnTo>
                  <a:pt x="9304" y="12470"/>
                </a:lnTo>
                <a:lnTo>
                  <a:pt x="9377" y="12641"/>
                </a:lnTo>
                <a:lnTo>
                  <a:pt x="9450" y="12787"/>
                </a:lnTo>
                <a:lnTo>
                  <a:pt x="9548" y="12909"/>
                </a:lnTo>
                <a:lnTo>
                  <a:pt x="9670" y="13030"/>
                </a:lnTo>
                <a:lnTo>
                  <a:pt x="9816" y="13128"/>
                </a:lnTo>
                <a:lnTo>
                  <a:pt x="9962" y="13225"/>
                </a:lnTo>
                <a:lnTo>
                  <a:pt x="10132" y="13298"/>
                </a:lnTo>
                <a:lnTo>
                  <a:pt x="10303" y="13371"/>
                </a:lnTo>
                <a:lnTo>
                  <a:pt x="10498" y="13420"/>
                </a:lnTo>
                <a:lnTo>
                  <a:pt x="10717" y="13444"/>
                </a:lnTo>
                <a:lnTo>
                  <a:pt x="10912" y="13469"/>
                </a:lnTo>
                <a:lnTo>
                  <a:pt x="11131" y="13469"/>
                </a:lnTo>
                <a:lnTo>
                  <a:pt x="11350" y="13444"/>
                </a:lnTo>
                <a:lnTo>
                  <a:pt x="11594" y="13420"/>
                </a:lnTo>
                <a:lnTo>
                  <a:pt x="11813" y="13371"/>
                </a:lnTo>
                <a:lnTo>
                  <a:pt x="12056" y="13323"/>
                </a:lnTo>
                <a:lnTo>
                  <a:pt x="12422" y="13176"/>
                </a:lnTo>
                <a:lnTo>
                  <a:pt x="12763" y="13006"/>
                </a:lnTo>
                <a:lnTo>
                  <a:pt x="13055" y="12787"/>
                </a:lnTo>
                <a:lnTo>
                  <a:pt x="13323" y="12568"/>
                </a:lnTo>
                <a:lnTo>
                  <a:pt x="13542" y="12324"/>
                </a:lnTo>
                <a:lnTo>
                  <a:pt x="13713" y="12056"/>
                </a:lnTo>
                <a:lnTo>
                  <a:pt x="13810" y="11788"/>
                </a:lnTo>
                <a:lnTo>
                  <a:pt x="13859" y="11642"/>
                </a:lnTo>
                <a:lnTo>
                  <a:pt x="13883" y="11520"/>
                </a:lnTo>
                <a:lnTo>
                  <a:pt x="13883" y="0"/>
                </a:lnTo>
                <a:lnTo>
                  <a:pt x="3240" y="324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pic>
        <p:nvPicPr>
          <p:cNvPr descr="Erasmus+ logo EN.jpg" id="111" name="Google Shape;111;p3"/>
          <p:cNvPicPr preferRelativeResize="0"/>
          <p:nvPr/>
        </p:nvPicPr>
        <p:blipFill rotWithShape="1">
          <a:blip r:embed="rId3">
            <a:alphaModFix/>
          </a:blip>
          <a:srcRect b="0" l="18112" r="0" t="0"/>
          <a:stretch/>
        </p:blipFill>
        <p:spPr>
          <a:xfrm>
            <a:off x="593725" y="152400"/>
            <a:ext cx="2124075" cy="571500"/>
          </a:xfrm>
          <a:prstGeom prst="rect">
            <a:avLst/>
          </a:prstGeom>
          <a:noFill/>
          <a:ln>
            <a:noFill/>
          </a:ln>
        </p:spPr>
      </p:pic>
      <p:sp>
        <p:nvSpPr>
          <p:cNvPr id="112" name="Google Shape;112;p3"/>
          <p:cNvSpPr txBox="1"/>
          <p:nvPr/>
        </p:nvSpPr>
        <p:spPr>
          <a:xfrm>
            <a:off x="4565650" y="3087687"/>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sk-SK" sz="1200" u="none">
                <a:solidFill>
                  <a:srgbClr val="FFFFFF"/>
                </a:solidFill>
                <a:latin typeface="Nixie One"/>
                <a:ea typeface="Nixie One"/>
                <a:cs typeface="Nixie One"/>
                <a:sym typeface="Nixie One"/>
              </a:rPr>
              <a:t>Interaktívne cvičenia</a:t>
            </a:r>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4"/>
          <p:cNvSpPr txBox="1"/>
          <p:nvPr>
            <p:ph type="ctrTitle"/>
          </p:nvPr>
        </p:nvSpPr>
        <p:spPr>
          <a:xfrm>
            <a:off x="3924300" y="3125787"/>
            <a:ext cx="4505325"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sk-SK" sz="4800" u="none">
                <a:solidFill>
                  <a:srgbClr val="114454"/>
                </a:solidFill>
                <a:latin typeface="Roboto Slab"/>
                <a:ea typeface="Roboto Slab"/>
                <a:cs typeface="Roboto Slab"/>
                <a:sym typeface="Roboto Slab"/>
              </a:rPr>
              <a:t>Evocation</a:t>
            </a:r>
            <a:endParaRPr/>
          </a:p>
        </p:txBody>
      </p:sp>
      <p:sp>
        <p:nvSpPr>
          <p:cNvPr id="118" name="Google Shape;118;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sk-SK" sz="20000" u="none">
                <a:solidFill>
                  <a:srgbClr val="18637B"/>
                </a:solidFill>
                <a:latin typeface="Roboto Slab"/>
                <a:ea typeface="Roboto Slab"/>
                <a:cs typeface="Roboto Slab"/>
                <a:sym typeface="Roboto Slab"/>
              </a:rPr>
              <a:t>1</a:t>
            </a:r>
            <a:endParaRPr/>
          </a:p>
        </p:txBody>
      </p:sp>
      <p:sp>
        <p:nvSpPr>
          <p:cNvPr id="119" name="Google Shape;119;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20" name="Google Shape;120;p4"/>
          <p:cNvSpPr txBox="1"/>
          <p:nvPr/>
        </p:nvSpPr>
        <p:spPr>
          <a:xfrm>
            <a:off x="111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21" name="Google Shape;121;p4"/>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22" name="Google Shape;122;p4"/>
          <p:cNvSpPr txBox="1"/>
          <p:nvPr/>
        </p:nvSpPr>
        <p:spPr>
          <a:xfrm>
            <a:off x="5940152" y="4155926"/>
            <a:ext cx="2880320" cy="400110"/>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000000"/>
              </a:buClr>
              <a:buSzPts val="2000"/>
              <a:buFont typeface="Noto Sans Symbols"/>
              <a:buChar char="⮚"/>
            </a:pPr>
            <a:r>
              <a:rPr b="0" i="0" lang="sk-SK" sz="2000" u="sng" cap="none" strike="noStrike">
                <a:solidFill>
                  <a:srgbClr val="000000"/>
                </a:solidFill>
                <a:latin typeface="Roboto Slab"/>
                <a:ea typeface="Roboto Slab"/>
                <a:cs typeface="Roboto Slab"/>
                <a:sym typeface="Roboto Slab"/>
                <a:hlinkClick r:id="rId4">
                  <a:extLst>
                    <a:ext uri="{A12FA001-AC4F-418D-AE19-62706E023703}">
                      <ahyp:hlinkClr val="tx"/>
                    </a:ext>
                  </a:extLst>
                </a:hlinkClick>
              </a:rPr>
              <a:t>Group activities</a:t>
            </a:r>
            <a:endParaRPr b="0" i="0" sz="2000" u="none" cap="none" strike="noStrike">
              <a:solidFill>
                <a:srgbClr val="000000"/>
              </a:solidFill>
              <a:latin typeface="Roboto Slab"/>
              <a:ea typeface="Roboto Slab"/>
              <a:cs typeface="Roboto Slab"/>
              <a:sym typeface="Roboto Slab"/>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5"/>
          <p:cNvSpPr txBox="1"/>
          <p:nvPr>
            <p:ph type="ctrTitle"/>
          </p:nvPr>
        </p:nvSpPr>
        <p:spPr>
          <a:xfrm>
            <a:off x="3995737" y="3706812"/>
            <a:ext cx="4505325"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sk-SK" sz="4800" u="none">
                <a:solidFill>
                  <a:srgbClr val="114454"/>
                </a:solidFill>
                <a:latin typeface="Roboto Slab"/>
                <a:ea typeface="Roboto Slab"/>
                <a:cs typeface="Roboto Slab"/>
                <a:sym typeface="Roboto Slab"/>
              </a:rPr>
              <a:t>A locus of points</a:t>
            </a:r>
            <a:br>
              <a:rPr b="1" i="0" lang="sk-SK" sz="4800" u="none">
                <a:solidFill>
                  <a:srgbClr val="114454"/>
                </a:solidFill>
                <a:latin typeface="Roboto Slab"/>
                <a:ea typeface="Roboto Slab"/>
                <a:cs typeface="Roboto Slab"/>
                <a:sym typeface="Roboto Slab"/>
              </a:rPr>
            </a:br>
            <a:r>
              <a:rPr b="1" i="0" lang="sk-SK" sz="2200" u="none">
                <a:solidFill>
                  <a:srgbClr val="114454"/>
                </a:solidFill>
                <a:latin typeface="Roboto Slab"/>
                <a:ea typeface="Roboto Slab"/>
                <a:cs typeface="Roboto Slab"/>
                <a:sym typeface="Roboto Slab"/>
              </a:rPr>
              <a:t>Discovery and awareness</a:t>
            </a:r>
            <a:endParaRPr/>
          </a:p>
        </p:txBody>
      </p:sp>
      <p:sp>
        <p:nvSpPr>
          <p:cNvPr id="128" name="Google Shape;128;p5"/>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sk-SK" sz="20000" u="none">
                <a:solidFill>
                  <a:srgbClr val="18637B"/>
                </a:solidFill>
                <a:latin typeface="Roboto Slab"/>
                <a:ea typeface="Roboto Slab"/>
                <a:cs typeface="Roboto Slab"/>
                <a:sym typeface="Roboto Slab"/>
              </a:rPr>
              <a:t>2</a:t>
            </a:r>
            <a:endParaRPr/>
          </a:p>
        </p:txBody>
      </p:sp>
      <p:sp>
        <p:nvSpPr>
          <p:cNvPr id="129" name="Google Shape;129;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30" name="Google Shape;130;p5"/>
          <p:cNvSpPr txBox="1"/>
          <p:nvPr/>
        </p:nvSpPr>
        <p:spPr>
          <a:xfrm>
            <a:off x="0" y="4824412"/>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31" name="Google Shape;131;p5"/>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6"/>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sk-SK" sz="1800" u="none">
                <a:solidFill>
                  <a:srgbClr val="FFFFFF"/>
                </a:solidFill>
                <a:latin typeface="Roboto Slab"/>
                <a:ea typeface="Roboto Slab"/>
                <a:cs typeface="Roboto Slab"/>
                <a:sym typeface="Roboto Slab"/>
              </a:rPr>
              <a:t>Discovery and awareness</a:t>
            </a:r>
            <a:endParaRPr/>
          </a:p>
        </p:txBody>
      </p:sp>
      <p:grpSp>
        <p:nvGrpSpPr>
          <p:cNvPr id="137" name="Google Shape;137;p6"/>
          <p:cNvGrpSpPr/>
          <p:nvPr/>
        </p:nvGrpSpPr>
        <p:grpSpPr>
          <a:xfrm>
            <a:off x="323850" y="758825"/>
            <a:ext cx="366712" cy="366712"/>
            <a:chOff x="1923675" y="1633650"/>
            <a:chExt cx="436000" cy="435975"/>
          </a:xfrm>
        </p:grpSpPr>
        <p:sp>
          <p:nvSpPr>
            <p:cNvPr id="138" name="Google Shape;138;p6"/>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9" name="Google Shape;139;p6"/>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0" name="Google Shape;140;p6"/>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1" name="Google Shape;141;p6"/>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2" name="Google Shape;142;p6"/>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3" name="Google Shape;143;p6"/>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44" name="Google Shape;144;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45" name="Google Shape;145;p6"/>
          <p:cNvSpPr txBox="1"/>
          <p:nvPr/>
        </p:nvSpPr>
        <p:spPr>
          <a:xfrm>
            <a:off x="0"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46" name="Google Shape;146;p6"/>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147" name="Google Shape;147;p6"/>
          <p:cNvSpPr txBox="1"/>
          <p:nvPr/>
        </p:nvSpPr>
        <p:spPr>
          <a:xfrm>
            <a:off x="1017587" y="1955800"/>
            <a:ext cx="5761037" cy="10160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124A5C"/>
              </a:buClr>
              <a:buSzPts val="2000"/>
              <a:buFont typeface="Noto Sans Symbols"/>
              <a:buChar char="⮚"/>
            </a:pPr>
            <a:r>
              <a:rPr b="0" i="0" lang="sk-SK" sz="2000" u="none">
                <a:solidFill>
                  <a:srgbClr val="124A5C"/>
                </a:solidFill>
                <a:latin typeface="Roboto Slab"/>
                <a:ea typeface="Roboto Slab"/>
                <a:cs typeface="Roboto Slab"/>
                <a:sym typeface="Roboto Slab"/>
              </a:rPr>
              <a:t>The derivation of the most common loci of points – the loci of centres of circles in a plane – with the use of applets</a:t>
            </a:r>
            <a:endParaRPr/>
          </a:p>
        </p:txBody>
      </p:sp>
      <p:sp>
        <p:nvSpPr>
          <p:cNvPr id="148" name="Google Shape;148;p6"/>
          <p:cNvSpPr txBox="1"/>
          <p:nvPr/>
        </p:nvSpPr>
        <p:spPr>
          <a:xfrm>
            <a:off x="6588224" y="1973611"/>
            <a:ext cx="2232300" cy="1816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sk-SK" sz="1400" u="sng" cap="none" strike="noStrike">
                <a:solidFill>
                  <a:srgbClr val="000000"/>
                </a:solidFill>
                <a:latin typeface="Arial"/>
                <a:ea typeface="Arial"/>
                <a:cs typeface="Arial"/>
                <a:sym typeface="Arial"/>
                <a:hlinkClick r:id="rId4">
                  <a:extLst>
                    <a:ext uri="{A12FA001-AC4F-418D-AE19-62706E023703}">
                      <ahyp:hlinkClr val="tx"/>
                    </a:ext>
                  </a:extLst>
                </a:hlinkClick>
              </a:rPr>
              <a:t>Exercise 1a </a:t>
            </a:r>
            <a:r>
              <a:rPr b="0" i="0" lang="sk-SK" sz="1400" u="none" cap="none" strike="noStrike">
                <a:solidFill>
                  <a:srgbClr val="000000"/>
                </a:solidFill>
                <a:latin typeface="Arial"/>
                <a:ea typeface="Arial"/>
                <a:cs typeface="Arial"/>
                <a:sym typeface="Arial"/>
              </a:rPr>
              <a:t>/ </a:t>
            </a:r>
            <a:r>
              <a:rPr b="0" i="0" lang="sk-SK" sz="1400" u="sng" cap="none" strike="noStrike">
                <a:solidFill>
                  <a:srgbClr val="000000"/>
                </a:solidFill>
                <a:latin typeface="Arial"/>
                <a:ea typeface="Arial"/>
                <a:cs typeface="Arial"/>
                <a:sym typeface="Arial"/>
                <a:hlinkClick r:id="rId5">
                  <a:extLst>
                    <a:ext uri="{A12FA001-AC4F-418D-AE19-62706E023703}">
                      <ahyp:hlinkClr val="tx"/>
                    </a:ext>
                  </a:extLst>
                </a:hlinkClick>
              </a:rPr>
              <a:t>Exercise 1b</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sk-SK" sz="1400" u="sng" cap="none" strike="noStrike">
                <a:solidFill>
                  <a:srgbClr val="000000"/>
                </a:solidFill>
                <a:latin typeface="Arial"/>
                <a:ea typeface="Arial"/>
                <a:cs typeface="Arial"/>
                <a:sym typeface="Arial"/>
                <a:hlinkClick r:id="rId6">
                  <a:extLst>
                    <a:ext uri="{A12FA001-AC4F-418D-AE19-62706E023703}">
                      <ahyp:hlinkClr val="tx"/>
                    </a:ext>
                  </a:extLst>
                </a:hlinkClick>
              </a:rPr>
              <a:t>Exercise 2a </a:t>
            </a:r>
            <a:r>
              <a:rPr b="0" i="0" lang="sk-SK" sz="1400" u="none" cap="none" strike="noStrike">
                <a:solidFill>
                  <a:srgbClr val="000000"/>
                </a:solidFill>
                <a:latin typeface="Arial"/>
                <a:ea typeface="Arial"/>
                <a:cs typeface="Arial"/>
                <a:sym typeface="Arial"/>
              </a:rPr>
              <a:t>/ </a:t>
            </a:r>
            <a:r>
              <a:rPr b="0" i="0" lang="sk-SK" sz="1400" u="sng" cap="none" strike="noStrike">
                <a:solidFill>
                  <a:srgbClr val="000000"/>
                </a:solidFill>
                <a:latin typeface="Arial"/>
                <a:ea typeface="Arial"/>
                <a:cs typeface="Arial"/>
                <a:sym typeface="Arial"/>
                <a:hlinkClick r:id="rId7">
                  <a:extLst>
                    <a:ext uri="{A12FA001-AC4F-418D-AE19-62706E023703}">
                      <ahyp:hlinkClr val="tx"/>
                    </a:ext>
                  </a:extLst>
                </a:hlinkClick>
              </a:rPr>
              <a:t>Exercise 2b</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sk-SK" sz="1400" u="sng" cap="none" strike="noStrike">
                <a:solidFill>
                  <a:srgbClr val="000000"/>
                </a:solidFill>
                <a:latin typeface="Arial"/>
                <a:ea typeface="Arial"/>
                <a:cs typeface="Arial"/>
                <a:sym typeface="Arial"/>
                <a:hlinkClick r:id="rId8">
                  <a:extLst>
                    <a:ext uri="{A12FA001-AC4F-418D-AE19-62706E023703}">
                      <ahyp:hlinkClr val="tx"/>
                    </a:ext>
                  </a:extLst>
                </a:hlinkClick>
              </a:rPr>
              <a:t>Exercise 3a </a:t>
            </a:r>
            <a:r>
              <a:rPr b="0" i="0" lang="sk-SK" sz="1400" u="none" cap="none" strike="noStrike">
                <a:solidFill>
                  <a:srgbClr val="000000"/>
                </a:solidFill>
                <a:latin typeface="Arial"/>
                <a:ea typeface="Arial"/>
                <a:cs typeface="Arial"/>
                <a:sym typeface="Arial"/>
              </a:rPr>
              <a:t>/ </a:t>
            </a:r>
            <a:r>
              <a:rPr b="0" i="0" lang="sk-SK" sz="1400" u="sng" cap="none" strike="noStrike">
                <a:solidFill>
                  <a:srgbClr val="000000"/>
                </a:solidFill>
                <a:latin typeface="Arial"/>
                <a:ea typeface="Arial"/>
                <a:cs typeface="Arial"/>
                <a:sym typeface="Arial"/>
                <a:hlinkClick r:id="rId9">
                  <a:extLst>
                    <a:ext uri="{A12FA001-AC4F-418D-AE19-62706E023703}">
                      <ahyp:hlinkClr val="tx"/>
                    </a:ext>
                  </a:extLst>
                </a:hlinkClick>
              </a:rPr>
              <a:t>Exercise 3b</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sk-SK" sz="1400" u="sng" cap="none" strike="noStrike">
                <a:solidFill>
                  <a:srgbClr val="000000"/>
                </a:solidFill>
                <a:latin typeface="Arial"/>
                <a:ea typeface="Arial"/>
                <a:cs typeface="Arial"/>
                <a:sym typeface="Arial"/>
                <a:hlinkClick r:id="rId10">
                  <a:extLst>
                    <a:ext uri="{A12FA001-AC4F-418D-AE19-62706E023703}">
                      <ahyp:hlinkClr val="tx"/>
                    </a:ext>
                  </a:extLst>
                </a:hlinkClick>
              </a:rPr>
              <a:t>Exercise 4a </a:t>
            </a:r>
            <a:r>
              <a:rPr b="0" i="0" lang="sk-SK" sz="1400" u="none" cap="none" strike="noStrike">
                <a:solidFill>
                  <a:srgbClr val="000000"/>
                </a:solidFill>
                <a:latin typeface="Arial"/>
                <a:ea typeface="Arial"/>
                <a:cs typeface="Arial"/>
                <a:sym typeface="Arial"/>
              </a:rPr>
              <a:t>/ </a:t>
            </a:r>
            <a:r>
              <a:rPr b="0" i="0" lang="sk-SK" sz="1400" u="sng" cap="none" strike="noStrike">
                <a:solidFill>
                  <a:srgbClr val="000000"/>
                </a:solidFill>
                <a:latin typeface="Arial"/>
                <a:ea typeface="Arial"/>
                <a:cs typeface="Arial"/>
                <a:sym typeface="Arial"/>
                <a:hlinkClick r:id="rId11">
                  <a:extLst>
                    <a:ext uri="{A12FA001-AC4F-418D-AE19-62706E023703}">
                      <ahyp:hlinkClr val="tx"/>
                    </a:ext>
                  </a:extLst>
                </a:hlinkClick>
              </a:rPr>
              <a:t>Exercise 4b</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sk-SK" sz="1400" u="sng" cap="none" strike="noStrike">
                <a:solidFill>
                  <a:srgbClr val="000000"/>
                </a:solidFill>
                <a:latin typeface="Arial"/>
                <a:ea typeface="Arial"/>
                <a:cs typeface="Arial"/>
                <a:sym typeface="Arial"/>
                <a:hlinkClick r:id="rId12">
                  <a:extLst>
                    <a:ext uri="{A12FA001-AC4F-418D-AE19-62706E023703}">
                      <ahyp:hlinkClr val="tx"/>
                    </a:ext>
                  </a:extLst>
                </a:hlinkClick>
              </a:rPr>
              <a:t>Exercise 5</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sk-SK" sz="1400" u="sng" cap="none" strike="noStrike">
                <a:solidFill>
                  <a:srgbClr val="000000"/>
                </a:solidFill>
                <a:latin typeface="Arial"/>
                <a:ea typeface="Arial"/>
                <a:cs typeface="Arial"/>
                <a:sym typeface="Arial"/>
                <a:hlinkClick r:id="rId13">
                  <a:extLst>
                    <a:ext uri="{A12FA001-AC4F-418D-AE19-62706E023703}">
                      <ahyp:hlinkClr val="tx"/>
                    </a:ext>
                  </a:extLst>
                </a:hlinkClick>
              </a:rPr>
              <a:t>Exercise 6a </a:t>
            </a:r>
            <a:r>
              <a:rPr b="0" i="0" lang="sk-SK" sz="1400" u="none" cap="none" strike="noStrike">
                <a:solidFill>
                  <a:srgbClr val="000000"/>
                </a:solidFill>
                <a:latin typeface="Arial"/>
                <a:ea typeface="Arial"/>
                <a:cs typeface="Arial"/>
                <a:sym typeface="Arial"/>
              </a:rPr>
              <a:t>/ </a:t>
            </a:r>
            <a:r>
              <a:rPr b="0" i="0" lang="sk-SK" sz="1400" u="sng" cap="none" strike="noStrike">
                <a:solidFill>
                  <a:srgbClr val="000000"/>
                </a:solidFill>
                <a:latin typeface="Arial"/>
                <a:ea typeface="Arial"/>
                <a:cs typeface="Arial"/>
                <a:sym typeface="Arial"/>
                <a:hlinkClick r:id="rId14">
                  <a:extLst>
                    <a:ext uri="{A12FA001-AC4F-418D-AE19-62706E023703}">
                      <ahyp:hlinkClr val="tx"/>
                    </a:ext>
                  </a:extLst>
                </a:hlinkClick>
              </a:rPr>
              <a:t>Exercise 6b</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sk-SK" sz="1400" u="sng" cap="none" strike="noStrike">
                <a:solidFill>
                  <a:srgbClr val="000000"/>
                </a:solidFill>
                <a:latin typeface="Arial"/>
                <a:ea typeface="Arial"/>
                <a:cs typeface="Arial"/>
                <a:sym typeface="Arial"/>
                <a:hlinkClick r:id="rId15">
                  <a:extLst>
                    <a:ext uri="{A12FA001-AC4F-418D-AE19-62706E023703}">
                      <ahyp:hlinkClr val="tx"/>
                    </a:ext>
                  </a:extLst>
                </a:hlinkClick>
              </a:rPr>
              <a:t>Exercise 7a </a:t>
            </a:r>
            <a:r>
              <a:rPr b="0" i="0" lang="sk-SK" sz="1400" u="none" cap="none" strike="noStrike">
                <a:solidFill>
                  <a:srgbClr val="000000"/>
                </a:solidFill>
                <a:latin typeface="Arial"/>
                <a:ea typeface="Arial"/>
                <a:cs typeface="Arial"/>
                <a:sym typeface="Arial"/>
              </a:rPr>
              <a:t>/ </a:t>
            </a:r>
            <a:r>
              <a:rPr b="0" i="0" lang="sk-SK" sz="1400" u="sng" cap="none" strike="noStrike">
                <a:solidFill>
                  <a:srgbClr val="000000"/>
                </a:solidFill>
                <a:latin typeface="Arial"/>
                <a:ea typeface="Arial"/>
                <a:cs typeface="Arial"/>
                <a:sym typeface="Arial"/>
                <a:hlinkClick r:id="rId16">
                  <a:extLst>
                    <a:ext uri="{A12FA001-AC4F-418D-AE19-62706E023703}">
                      <ahyp:hlinkClr val="tx"/>
                    </a:ext>
                  </a:extLst>
                </a:hlinkClick>
              </a:rPr>
              <a:t>Exercise 7b</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6"/>
          <p:cNvSpPr txBox="1"/>
          <p:nvPr/>
        </p:nvSpPr>
        <p:spPr>
          <a:xfrm>
            <a:off x="1017588" y="3146395"/>
            <a:ext cx="5760600" cy="7080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124A5C"/>
              </a:buClr>
              <a:buSzPts val="2000"/>
              <a:buFont typeface="Noto Sans Symbols"/>
              <a:buChar char="⮚"/>
            </a:pPr>
            <a:r>
              <a:rPr b="0" i="0" lang="sk-SK" sz="2000" u="sng" cap="none" strike="noStrike">
                <a:solidFill>
                  <a:schemeClr val="hlink"/>
                </a:solidFill>
                <a:latin typeface="Roboto Slab"/>
                <a:ea typeface="Roboto Slab"/>
                <a:cs typeface="Roboto Slab"/>
                <a:sym typeface="Roboto Slab"/>
                <a:hlinkClick r:id="rId17"/>
              </a:rPr>
              <a:t>A worksheet</a:t>
            </a:r>
            <a:endParaRPr sz="2000">
              <a:solidFill>
                <a:srgbClr val="124A5C"/>
              </a:solidFill>
              <a:latin typeface="Roboto Slab"/>
              <a:ea typeface="Roboto Slab"/>
              <a:cs typeface="Roboto Slab"/>
              <a:sym typeface="Roboto Slab"/>
            </a:endParaRPr>
          </a:p>
          <a:p>
            <a:pPr indent="-285750" lvl="0" marL="285750" marR="0" rtl="0" algn="l">
              <a:lnSpc>
                <a:spcPct val="100000"/>
              </a:lnSpc>
              <a:spcBef>
                <a:spcPts val="0"/>
              </a:spcBef>
              <a:spcAft>
                <a:spcPts val="0"/>
              </a:spcAft>
              <a:buClr>
                <a:srgbClr val="124A5C"/>
              </a:buClr>
              <a:buSzPts val="2000"/>
              <a:buFont typeface="Roboto Slab"/>
              <a:buChar char="⮚"/>
            </a:pPr>
            <a:r>
              <a:rPr lang="sk-SK" sz="2000" u="sng">
                <a:solidFill>
                  <a:schemeClr val="hlink"/>
                </a:solidFill>
                <a:latin typeface="Roboto Slab"/>
                <a:ea typeface="Roboto Slab"/>
                <a:cs typeface="Roboto Slab"/>
                <a:sym typeface="Roboto Slab"/>
                <a:hlinkClick r:id="rId18"/>
              </a:rPr>
              <a:t>A worksheet - solution</a:t>
            </a:r>
            <a:endParaRPr sz="2000">
              <a:solidFill>
                <a:srgbClr val="124A5C"/>
              </a:solidFill>
              <a:latin typeface="Roboto Slab"/>
              <a:ea typeface="Roboto Slab"/>
              <a:cs typeface="Roboto Slab"/>
              <a:sym typeface="Roboto Slab"/>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7"/>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sk-SK" sz="1200" u="none" cap="none" strike="noStrike">
                <a:solidFill>
                  <a:schemeClr val="lt1"/>
                </a:solidFill>
                <a:latin typeface="Roboto Slab"/>
                <a:ea typeface="Roboto Slab"/>
                <a:cs typeface="Roboto Slab"/>
                <a:sym typeface="Roboto Slab"/>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155" name="Google Shape;155;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56" name="Google Shape;156;p7"/>
          <p:cNvSpPr txBox="1"/>
          <p:nvPr/>
        </p:nvSpPr>
        <p:spPr>
          <a:xfrm>
            <a:off x="0"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57" name="Google Shape;157;p7"/>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58" name="Google Shape;158;p7"/>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Roboto Slab"/>
              <a:buNone/>
            </a:pPr>
            <a:r>
              <a:rPr b="0" i="0" lang="sk-SK" sz="1200" u="none">
                <a:solidFill>
                  <a:schemeClr val="lt1"/>
                </a:solidFill>
                <a:latin typeface="Roboto Slab"/>
                <a:ea typeface="Roboto Slab"/>
                <a:cs typeface="Roboto Slab"/>
                <a:sym typeface="Roboto Slab"/>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