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 id="2147483660"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Lst>
  <p:sldSz cy="5143500" cx="9144000"/>
  <p:notesSz cx="6858000" cy="9144000"/>
  <p:embeddedFontLst>
    <p:embeddedFont>
      <p:font typeface="Roboto Slab"/>
      <p:regular r:id="rId23"/>
      <p:bold r:id="rId24"/>
    </p:embeddedFont>
    <p:embeddedFont>
      <p:font typeface="Nixie One"/>
      <p:regular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6" roundtripDataSignature="AMtx7miGy6RfjFrASzLemDbXf/XHpmlb6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2" Type="http://schemas.openxmlformats.org/officeDocument/2006/relationships/slide" Target="slides/slide11.xml"/><Relationship Id="rId21" Type="http://schemas.openxmlformats.org/officeDocument/2006/relationships/slide" Target="slides/slide10.xml"/><Relationship Id="rId24" Type="http://schemas.openxmlformats.org/officeDocument/2006/relationships/font" Target="fonts/RobotoSlab-bold.fntdata"/><Relationship Id="rId23" Type="http://schemas.openxmlformats.org/officeDocument/2006/relationships/font" Target="fonts/RobotoSlab-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customschemas.google.com/relationships/presentationmetadata" Target="metadata"/><Relationship Id="rId25" Type="http://schemas.openxmlformats.org/officeDocument/2006/relationships/font" Target="fonts/NixieOne-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notesMaster" Target="notesMasters/notesMaster1.xml"/><Relationship Id="rId10" Type="http://schemas.openxmlformats.org/officeDocument/2006/relationships/slideMaster" Target="slideMasters/slideMaster7.xml"/><Relationship Id="rId13" Type="http://schemas.openxmlformats.org/officeDocument/2006/relationships/slide" Target="slides/slide2.xml"/><Relationship Id="rId12" Type="http://schemas.openxmlformats.org/officeDocument/2006/relationships/slide" Target="slides/slide1.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19" Type="http://schemas.openxmlformats.org/officeDocument/2006/relationships/slide" Target="slides/slide8.xml"/><Relationship Id="rId1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5" name="Google Shape;20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4" name="Google Shape;21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4" name="Google Shape;13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7" name="Google Shape;15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3" name="Google Shape;18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2" name="Google Shape;19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3"/>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19"/>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19"/>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1"/>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1"/>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74" name="Shape 74"/>
        <p:cNvGrpSpPr/>
        <p:nvPr/>
      </p:nvGrpSpPr>
      <p:grpSpPr>
        <a:xfrm>
          <a:off x="0" y="0"/>
          <a:ext cx="0" cy="0"/>
          <a:chOff x="0" y="0"/>
          <a:chExt cx="0" cy="0"/>
        </a:xfrm>
      </p:grpSpPr>
      <p:sp>
        <p:nvSpPr>
          <p:cNvPr id="75" name="Google Shape;75;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23"/>
          <p:cNvSpPr txBox="1"/>
          <p:nvPr>
            <p:ph idx="1" type="body"/>
          </p:nvPr>
        </p:nvSpPr>
        <p:spPr>
          <a:xfrm>
            <a:off x="1146025"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7" name="Google Shape;77;p23"/>
          <p:cNvSpPr txBox="1"/>
          <p:nvPr>
            <p:ph idx="2" type="body"/>
          </p:nvPr>
        </p:nvSpPr>
        <p:spPr>
          <a:xfrm>
            <a:off x="3679388"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8" name="Google Shape;78;p23"/>
          <p:cNvSpPr txBox="1"/>
          <p:nvPr>
            <p:ph idx="3" type="body"/>
          </p:nvPr>
        </p:nvSpPr>
        <p:spPr>
          <a:xfrm>
            <a:off x="6212750"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9" name="Google Shape;79;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2.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8.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3.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2"/>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2"/>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2"/>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2"/>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4"/>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4"/>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4"/>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4"/>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4"/>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6"/>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6"/>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6"/>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6"/>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6"/>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8"/>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8"/>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8"/>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8"/>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8"/>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0"/>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0"/>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0"/>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0"/>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0"/>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0"/>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2"/>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22"/>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22"/>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22"/>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22"/>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22"/>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2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2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2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2" name="Google Shape;82;p2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3" name="Google Shape;83;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hyperlink" Target="https://answergarden.ch/2037356" TargetMode="External"/><Relationship Id="rId5"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hyperlink" Target="https://jamboard.google.com/d/1aDbrYqc0u92s1a72W3L0SUexshMzPJZXye4C4WYUf7Q/edit?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hyperlink" Target="https://www.loom.com/share/9644f29a157d46a4b263af2c4fd0bf5d" TargetMode="External"/><Relationship Id="rId4" Type="http://schemas.openxmlformats.org/officeDocument/2006/relationships/image" Target="../media/image3.jpg"/><Relationship Id="rId5" Type="http://schemas.openxmlformats.org/officeDocument/2006/relationships/hyperlink" Target="https://wordwall.net/resource/26973480" TargetMode="External"/><Relationship Id="rId6" Type="http://schemas.openxmlformats.org/officeDocument/2006/relationships/hyperlink" Target="https://wordwall.net/resource/26973889" TargetMode="External"/><Relationship Id="rId7" Type="http://schemas.openxmlformats.org/officeDocument/2006/relationships/hyperlink" Target="https://www.flippity.net/sh.php?k=1Up2pDeWTQbBp8g_Y4REUq_M45KlNOX6BS42RflBc58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7740650" y="1347787"/>
            <a:ext cx="1158875" cy="652462"/>
          </a:xfrm>
          <a:prstGeom prst="rect">
            <a:avLst/>
          </a:prstGeom>
          <a:noFill/>
          <a:ln>
            <a:noFill/>
          </a:ln>
        </p:spPr>
      </p:pic>
      <p:sp>
        <p:nvSpPr>
          <p:cNvPr id="89" name="Google Shape;89;p1"/>
          <p:cNvSpPr txBox="1"/>
          <p:nvPr/>
        </p:nvSpPr>
        <p:spPr>
          <a:xfrm>
            <a:off x="539750" y="45878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sk-SK" sz="2000" u="none">
                <a:solidFill>
                  <a:srgbClr val="FFFFFF"/>
                </a:solidFill>
                <a:latin typeface="Arial"/>
                <a:ea typeface="Arial"/>
                <a:cs typeface="Arial"/>
                <a:sym typeface="Arial"/>
              </a:rPr>
              <a:t>2020-1-SK01-KA226-SCH-094350</a:t>
            </a:r>
            <a:endParaRPr/>
          </a:p>
        </p:txBody>
      </p:sp>
      <p:pic>
        <p:nvPicPr>
          <p:cNvPr descr="Erasmus+ logo EN.jpg" id="90" name="Google Shape;90;p1"/>
          <p:cNvPicPr preferRelativeResize="0"/>
          <p:nvPr/>
        </p:nvPicPr>
        <p:blipFill rotWithShape="1">
          <a:blip r:embed="rId4">
            <a:alphaModFix/>
          </a:blip>
          <a:srcRect b="0" l="22207" r="0" t="0"/>
          <a:stretch/>
        </p:blipFill>
        <p:spPr>
          <a:xfrm>
            <a:off x="6948487" y="627062"/>
            <a:ext cx="2017712" cy="571500"/>
          </a:xfrm>
          <a:prstGeom prst="rect">
            <a:avLst/>
          </a:prstGeom>
          <a:noFill/>
          <a:ln>
            <a:noFill/>
          </a:ln>
        </p:spPr>
      </p:pic>
      <p:sp>
        <p:nvSpPr>
          <p:cNvPr id="91" name="Google Shape;91;p1"/>
          <p:cNvSpPr txBox="1"/>
          <p:nvPr/>
        </p:nvSpPr>
        <p:spPr>
          <a:xfrm>
            <a:off x="539750" y="2932112"/>
            <a:ext cx="5810250" cy="1158875"/>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Digi school</a:t>
            </a:r>
            <a:endParaRPr/>
          </a:p>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MATHEMATICS</a:t>
            </a:r>
            <a:endParaRPr/>
          </a:p>
          <a:p>
            <a:pPr indent="0" lvl="0" marL="0" marR="0" rtl="0" algn="l">
              <a:lnSpc>
                <a:spcPct val="100000"/>
              </a:lnSpc>
              <a:spcBef>
                <a:spcPts val="0"/>
              </a:spcBef>
              <a:spcAft>
                <a:spcPts val="0"/>
              </a:spcAft>
              <a:buClr>
                <a:srgbClr val="FFFFFF"/>
              </a:buClr>
              <a:buSzPts val="2800"/>
              <a:buFont typeface="Nixie One"/>
              <a:buNone/>
            </a:pPr>
            <a:r>
              <a:rPr b="1" i="0" lang="sk-SK" sz="2800" u="none">
                <a:solidFill>
                  <a:srgbClr val="FFFFFF"/>
                </a:solidFill>
                <a:latin typeface="Nixie One"/>
                <a:ea typeface="Nixie One"/>
                <a:cs typeface="Nixie One"/>
                <a:sym typeface="Nixie One"/>
              </a:rPr>
              <a:t>A triangle I.</a:t>
            </a:r>
            <a:endParaRPr/>
          </a:p>
          <a:p>
            <a:pPr indent="0" lvl="0" marL="0" marR="0" rtl="0" algn="l">
              <a:lnSpc>
                <a:spcPct val="100000"/>
              </a:lnSpc>
              <a:spcBef>
                <a:spcPts val="0"/>
              </a:spcBef>
              <a:spcAft>
                <a:spcPts val="0"/>
              </a:spcAft>
              <a:buClr>
                <a:srgbClr val="FFFFFF"/>
              </a:buClr>
              <a:buSzPts val="1800"/>
              <a:buFont typeface="Nixie One"/>
              <a:buNone/>
            </a:pPr>
            <a:r>
              <a:rPr b="1" i="0" lang="sk-SK" sz="1800" u="none">
                <a:solidFill>
                  <a:srgbClr val="FFFFFF"/>
                </a:solidFill>
                <a:latin typeface="Nixie One"/>
                <a:ea typeface="Nixie One"/>
                <a:cs typeface="Nixie One"/>
                <a:sym typeface="Nixie One"/>
              </a:rPr>
              <a:t>Basic elements, relations and classification of triangles</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0"/>
          <p:cNvSpPr txBox="1"/>
          <p:nvPr>
            <p:ph idx="4294967295" type="ctrTitle"/>
          </p:nvPr>
        </p:nvSpPr>
        <p:spPr>
          <a:xfrm>
            <a:off x="282575" y="627062"/>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FFFFFF"/>
                </a:solidFill>
                <a:latin typeface="Roboto Slab"/>
                <a:ea typeface="Roboto Slab"/>
                <a:cs typeface="Roboto Slab"/>
                <a:sym typeface="Roboto Slab"/>
              </a:rPr>
              <a:t>SOURCES</a:t>
            </a:r>
            <a:endParaRPr/>
          </a:p>
        </p:txBody>
      </p:sp>
      <p:sp>
        <p:nvSpPr>
          <p:cNvPr id="208" name="Google Shape;208;p10"/>
          <p:cNvSpPr txBox="1"/>
          <p:nvPr>
            <p:ph idx="4294967295" type="subTitle"/>
          </p:nvPr>
        </p:nvSpPr>
        <p:spPr>
          <a:xfrm>
            <a:off x="241300" y="142875"/>
            <a:ext cx="8605837" cy="3230562"/>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cap="none" strike="noStrike">
                <a:solidFill>
                  <a:schemeClr val="lt1"/>
                </a:solidFill>
                <a:latin typeface="Roboto Slab"/>
                <a:ea typeface="Roboto Slab"/>
                <a:cs typeface="Roboto Slab"/>
                <a:sym typeface="Roboto Slab"/>
              </a:rPr>
              <a:t>Bátorová, M. Planimetria. [online] Bratislava: Fakulta matematiky, fyziky a informatiky Univerzity Komenského v Bratislave. </a:t>
            </a:r>
            <a:r>
              <a:rPr lang="sk-SK" sz="1200">
                <a:solidFill>
                  <a:schemeClr val="lt1"/>
                </a:solidFill>
                <a:latin typeface="Roboto Slab"/>
                <a:ea typeface="Roboto Slab"/>
                <a:cs typeface="Roboto Slab"/>
                <a:sym typeface="Roboto Slab"/>
              </a:rPr>
              <a:t>Available at</a:t>
            </a:r>
            <a:r>
              <a:rPr b="0" i="0" lang="sk-SK" sz="1200" u="none" cap="none" strike="noStrike">
                <a:solidFill>
                  <a:schemeClr val="lt1"/>
                </a:solidFill>
                <a:latin typeface="Roboto Slab"/>
                <a:ea typeface="Roboto Slab"/>
                <a:cs typeface="Roboto Slab"/>
                <a:sym typeface="Roboto Slab"/>
              </a:rPr>
              <a:t>: http://sccg.sk/~batorova/ZM2/ZM2-P12-Planimetria.pdf</a:t>
            </a:r>
            <a:endParaRPr/>
          </a:p>
          <a:p>
            <a:pPr indent="-266700" lvl="0" marL="342900" marR="0" rtl="0" algn="l">
              <a:spcBef>
                <a:spcPts val="0"/>
              </a:spcBef>
              <a:spcAft>
                <a:spcPts val="0"/>
              </a:spcAft>
              <a:buClr>
                <a:srgbClr val="000000"/>
              </a:buClr>
              <a:buSzPts val="1200"/>
              <a:buFont typeface="Arial"/>
              <a:buNone/>
            </a:pPr>
            <a:r>
              <a:t/>
            </a:r>
            <a:endParaRPr b="0" i="0" sz="1200" u="none">
              <a:solidFill>
                <a:schemeClr val="lt1"/>
              </a:solidFill>
              <a:latin typeface="Roboto Slab"/>
              <a:ea typeface="Roboto Slab"/>
              <a:cs typeface="Roboto Slab"/>
              <a:sym typeface="Roboto Slab"/>
            </a:endParaRPr>
          </a:p>
        </p:txBody>
      </p:sp>
      <p:sp>
        <p:nvSpPr>
          <p:cNvPr id="209" name="Google Shape;209;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210" name="Google Shape;210;p10"/>
          <p:cNvSpPr txBox="1"/>
          <p:nvPr/>
        </p:nvSpPr>
        <p:spPr>
          <a:xfrm>
            <a:off x="-3175"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1" name="Google Shape;211;p10"/>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1"/>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a:solidFill>
                  <a:schemeClr val="lt1"/>
                </a:solidFill>
                <a:latin typeface="Roboto Slab"/>
                <a:ea typeface="Roboto Slab"/>
                <a:cs typeface="Roboto Slab"/>
                <a:sym typeface="Roboto Slab"/>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17" name="Google Shape;217;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218" name="Google Shape;218;p11"/>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9" name="Google Shape;219;p11"/>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20" name="Google Shape;220;p11"/>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0" i="0" lang="sk-SK" sz="1200" u="none">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97" name="Google Shape;97;p2"/>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98" name="Google Shape;98;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99" name="Google Shape;99;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SUBJECT: MATHEMATICS</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SPECIFICATION: </a:t>
            </a:r>
            <a:r>
              <a:rPr lang="sk-SK">
                <a:solidFill>
                  <a:schemeClr val="lt1"/>
                </a:solidFill>
              </a:rPr>
              <a:t>Mathematics for secondary school students (Year 1)</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AGE GROUP: 15 - 16 </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1 LESSON: 45 min</a:t>
            </a:r>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124057"/>
                </a:solidFill>
                <a:latin typeface="Roboto Slab"/>
                <a:ea typeface="Roboto Slab"/>
                <a:cs typeface="Roboto Slab"/>
                <a:sym typeface="Roboto Slab"/>
              </a:rPr>
              <a:t>CONTENTS</a:t>
            </a:r>
            <a:endParaRPr/>
          </a:p>
        </p:txBody>
      </p:sp>
      <p:sp>
        <p:nvSpPr>
          <p:cNvPr id="105" name="Google Shape;105;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01</a:t>
            </a:r>
            <a:endParaRPr/>
          </a:p>
        </p:txBody>
      </p:sp>
      <p:cxnSp>
        <p:nvCxnSpPr>
          <p:cNvPr id="116" name="Google Shape;116;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7" name="Google Shape;117;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02</a:t>
            </a:r>
            <a:endParaRPr/>
          </a:p>
        </p:txBody>
      </p:sp>
      <p:cxnSp>
        <p:nvCxnSpPr>
          <p:cNvPr id="119" name="Google Shape;119;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0" name="Google Shape;120;p3"/>
          <p:cNvSpPr txBox="1"/>
          <p:nvPr/>
        </p:nvSpPr>
        <p:spPr>
          <a:xfrm>
            <a:off x="4427537" y="166687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A triangle </a:t>
            </a:r>
            <a:endParaRPr/>
          </a:p>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 evocation</a:t>
            </a:r>
            <a:endParaRPr/>
          </a:p>
        </p:txBody>
      </p:sp>
      <p:sp>
        <p:nvSpPr>
          <p:cNvPr id="121" name="Google Shape;121;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03</a:t>
            </a:r>
            <a:endParaRPr/>
          </a:p>
        </p:txBody>
      </p:sp>
      <p:cxnSp>
        <p:nvCxnSpPr>
          <p:cNvPr id="122" name="Google Shape;122;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3" name="Google Shape;123;p3"/>
          <p:cNvSpPr txBox="1"/>
          <p:nvPr/>
        </p:nvSpPr>
        <p:spPr>
          <a:xfrm>
            <a:off x="4478337" y="2435225"/>
            <a:ext cx="1246187"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Roboto Slab"/>
              <a:buNone/>
            </a:pPr>
            <a:r>
              <a:rPr b="0" i="0" lang="sk-SK" sz="1200" u="none">
                <a:solidFill>
                  <a:srgbClr val="FFFFFF"/>
                </a:solidFill>
                <a:latin typeface="Roboto Slab"/>
                <a:ea typeface="Roboto Slab"/>
                <a:cs typeface="Roboto Slab"/>
                <a:sym typeface="Roboto Slab"/>
              </a:rPr>
              <a:t>A triangle</a:t>
            </a:r>
            <a:endParaRPr/>
          </a:p>
          <a:p>
            <a:pPr indent="0" lvl="0" marL="0" marR="0" rtl="0" algn="l">
              <a:lnSpc>
                <a:spcPct val="83000"/>
              </a:lnSpc>
              <a:spcBef>
                <a:spcPts val="0"/>
              </a:spcBef>
              <a:spcAft>
                <a:spcPts val="0"/>
              </a:spcAft>
              <a:buClr>
                <a:srgbClr val="FFFFFF"/>
              </a:buClr>
              <a:buSzPts val="1200"/>
              <a:buFont typeface="Roboto Slab"/>
              <a:buNone/>
            </a:pPr>
            <a:r>
              <a:rPr b="0" i="0" lang="sk-SK" sz="1200" u="none">
                <a:solidFill>
                  <a:srgbClr val="FFFFFF"/>
                </a:solidFill>
                <a:latin typeface="Roboto Slab"/>
                <a:ea typeface="Roboto Slab"/>
                <a:cs typeface="Roboto Slab"/>
                <a:sym typeface="Roboto Slab"/>
              </a:rPr>
              <a:t>- revision</a:t>
            </a:r>
            <a:endParaRPr b="0" i="0" sz="1200" u="none">
              <a:solidFill>
                <a:srgbClr val="000000"/>
              </a:solidFill>
              <a:latin typeface="Roboto Slab"/>
              <a:ea typeface="Roboto Slab"/>
              <a:cs typeface="Roboto Slab"/>
              <a:sym typeface="Roboto Slab"/>
            </a:endParaRPr>
          </a:p>
          <a:p>
            <a:pPr indent="0" lvl="0" marL="0" marR="0" rtl="0" algn="l">
              <a:lnSpc>
                <a:spcPct val="83000"/>
              </a:lnSpc>
              <a:spcBef>
                <a:spcPts val="0"/>
              </a:spcBef>
              <a:spcAft>
                <a:spcPts val="0"/>
              </a:spcAft>
              <a:buClr>
                <a:srgbClr val="FFFFFF"/>
              </a:buClr>
              <a:buSzPts val="1200"/>
              <a:buFont typeface="Nixie One"/>
              <a:buNone/>
            </a:pPr>
            <a:r>
              <a:rPr b="1" i="0" lang="sk-SK" sz="1200" u="none">
                <a:solidFill>
                  <a:srgbClr val="FFFFFF"/>
                </a:solidFill>
                <a:latin typeface="Nixie One"/>
                <a:ea typeface="Nixie One"/>
                <a:cs typeface="Nixie One"/>
                <a:sym typeface="Nixie One"/>
              </a:rPr>
              <a:t> </a:t>
            </a:r>
            <a:endParaRPr/>
          </a:p>
        </p:txBody>
      </p:sp>
      <p:cxnSp>
        <p:nvCxnSpPr>
          <p:cNvPr id="124" name="Google Shape;124;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5" name="Google Shape;125;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28" name="Google Shape;128;p3"/>
          <p:cNvSpPr txBox="1"/>
          <p:nvPr/>
        </p:nvSpPr>
        <p:spPr>
          <a:xfrm>
            <a:off x="635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29" name="Google Shape;129;p3"/>
          <p:cNvSpPr/>
          <p:nvPr/>
        </p:nvSpPr>
        <p:spPr>
          <a:xfrm>
            <a:off x="3143250" y="4071937"/>
            <a:ext cx="247650" cy="285750"/>
          </a:xfrm>
          <a:custGeom>
            <a:rect b="b" l="l" r="r" t="t"/>
            <a:pathLst>
              <a:path extrusionOk="0" fill="none" h="15978" w="13883">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descr="Erasmus+ logo EN.jpg" id="130" name="Google Shape;130;p3"/>
          <p:cNvPicPr preferRelativeResize="0"/>
          <p:nvPr/>
        </p:nvPicPr>
        <p:blipFill rotWithShape="1">
          <a:blip r:embed="rId3">
            <a:alphaModFix/>
          </a:blip>
          <a:srcRect b="0" l="18112" r="0" t="0"/>
          <a:stretch/>
        </p:blipFill>
        <p:spPr>
          <a:xfrm>
            <a:off x="593725" y="152400"/>
            <a:ext cx="2124075" cy="571500"/>
          </a:xfrm>
          <a:prstGeom prst="rect">
            <a:avLst/>
          </a:prstGeom>
          <a:noFill/>
          <a:ln>
            <a:noFill/>
          </a:ln>
        </p:spPr>
      </p:pic>
      <p:sp>
        <p:nvSpPr>
          <p:cNvPr id="131" name="Google Shape;131;p3"/>
          <p:cNvSpPr txBox="1"/>
          <p:nvPr/>
        </p:nvSpPr>
        <p:spPr>
          <a:xfrm>
            <a:off x="4510087" y="3140075"/>
            <a:ext cx="1646237"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sk-SK" sz="1200" u="none">
                <a:solidFill>
                  <a:srgbClr val="FFFFFF"/>
                </a:solidFill>
                <a:latin typeface="Nixie One"/>
                <a:ea typeface="Nixie One"/>
                <a:cs typeface="Nixie One"/>
                <a:sym typeface="Nixie One"/>
              </a:rPr>
              <a:t>Interactive exercises</a:t>
            </a:r>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4"/>
          <p:cNvSpPr txBox="1"/>
          <p:nvPr>
            <p:ph type="ctrTitle"/>
          </p:nvPr>
        </p:nvSpPr>
        <p:spPr>
          <a:xfrm>
            <a:off x="3924300" y="3579812"/>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A triangle</a:t>
            </a:r>
            <a:br>
              <a:rPr b="1" i="0" lang="sk-SK" sz="4800" u="none">
                <a:solidFill>
                  <a:srgbClr val="114454"/>
                </a:solidFill>
                <a:latin typeface="Roboto Slab"/>
                <a:ea typeface="Roboto Slab"/>
                <a:cs typeface="Roboto Slab"/>
                <a:sym typeface="Roboto Slab"/>
              </a:rPr>
            </a:br>
            <a:r>
              <a:rPr b="0" i="0" lang="sk-SK" sz="2000" u="none">
                <a:solidFill>
                  <a:srgbClr val="114454"/>
                </a:solidFill>
                <a:latin typeface="Roboto Slab"/>
                <a:ea typeface="Roboto Slab"/>
                <a:cs typeface="Roboto Slab"/>
                <a:sym typeface="Roboto Slab"/>
              </a:rPr>
              <a:t>  Evocation</a:t>
            </a:r>
            <a:endParaRPr/>
          </a:p>
        </p:txBody>
      </p:sp>
      <p:sp>
        <p:nvSpPr>
          <p:cNvPr id="137" name="Google Shape;137;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1</a:t>
            </a:r>
            <a:endParaRPr/>
          </a:p>
        </p:txBody>
      </p:sp>
      <p:sp>
        <p:nvSpPr>
          <p:cNvPr id="138" name="Google Shape;138;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39" name="Google Shape;139;p4"/>
          <p:cNvSpPr txBox="1"/>
          <p:nvPr/>
        </p:nvSpPr>
        <p:spPr>
          <a:xfrm>
            <a:off x="111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0" name="Google Shape;140;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46" name="Google Shape;146;p5"/>
          <p:cNvSpPr txBox="1"/>
          <p:nvPr/>
        </p:nvSpPr>
        <p:spPr>
          <a:xfrm>
            <a:off x="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7" name="Google Shape;147;p5"/>
          <p:cNvPicPr preferRelativeResize="0"/>
          <p:nvPr/>
        </p:nvPicPr>
        <p:blipFill rotWithShape="1">
          <a:blip r:embed="rId3">
            <a:alphaModFix/>
          </a:blip>
          <a:srcRect b="0" l="0" r="0" t="0"/>
          <a:stretch/>
        </p:blipFill>
        <p:spPr>
          <a:xfrm>
            <a:off x="58737" y="50800"/>
            <a:ext cx="2593975" cy="571500"/>
          </a:xfrm>
          <a:prstGeom prst="rect">
            <a:avLst/>
          </a:prstGeom>
          <a:noFill/>
          <a:ln>
            <a:noFill/>
          </a:ln>
        </p:spPr>
      </p:pic>
      <p:sp>
        <p:nvSpPr>
          <p:cNvPr id="148" name="Google Shape;148;p5"/>
          <p:cNvSpPr txBox="1"/>
          <p:nvPr/>
        </p:nvSpPr>
        <p:spPr>
          <a:xfrm>
            <a:off x="298450" y="1765012"/>
            <a:ext cx="2905398" cy="116955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49389"/>
              </a:buClr>
              <a:buSzPts val="1400"/>
              <a:buFont typeface="Arial"/>
              <a:buNone/>
            </a:pPr>
            <a:r>
              <a:rPr b="0" i="0" lang="sk-SK" sz="1400" u="none" cap="none" strike="noStrike">
                <a:solidFill>
                  <a:srgbClr val="249389"/>
                </a:solidFill>
                <a:latin typeface="Arial"/>
                <a:ea typeface="Arial"/>
                <a:cs typeface="Arial"/>
                <a:sym typeface="Arial"/>
              </a:rPr>
              <a:t>How would you define a triangle?</a:t>
            </a:r>
            <a:endParaRPr/>
          </a:p>
          <a:p>
            <a:pPr indent="0" lvl="0" marL="0" marR="0" rtl="0" algn="l">
              <a:lnSpc>
                <a:spcPct val="100000"/>
              </a:lnSpc>
              <a:spcBef>
                <a:spcPts val="0"/>
              </a:spcBef>
              <a:spcAft>
                <a:spcPts val="0"/>
              </a:spcAft>
              <a:buClr>
                <a:srgbClr val="249389"/>
              </a:buClr>
              <a:buSzPts val="1400"/>
              <a:buFont typeface="Arial"/>
              <a:buNone/>
            </a:pPr>
            <a:r>
              <a:rPr b="0" i="0" lang="sk-SK" sz="1400" u="none" cap="none" strike="noStrike">
                <a:solidFill>
                  <a:srgbClr val="249389"/>
                </a:solidFill>
                <a:latin typeface="Arial"/>
                <a:ea typeface="Arial"/>
                <a:cs typeface="Arial"/>
                <a:sym typeface="Arial"/>
              </a:rPr>
              <a:t>What elements of a triangle do you know?</a:t>
            </a:r>
            <a:endParaRPr/>
          </a:p>
          <a:p>
            <a:pPr indent="0" lvl="0" marL="0" marR="0" rtl="0" algn="l">
              <a:lnSpc>
                <a:spcPct val="100000"/>
              </a:lnSpc>
              <a:spcBef>
                <a:spcPts val="0"/>
              </a:spcBef>
              <a:spcAft>
                <a:spcPts val="0"/>
              </a:spcAft>
              <a:buClr>
                <a:srgbClr val="249389"/>
              </a:buClr>
              <a:buSzPts val="1400"/>
              <a:buFont typeface="Arial"/>
              <a:buNone/>
            </a:pPr>
            <a:r>
              <a:rPr b="0" i="0" lang="sk-SK" sz="1400" u="none" cap="none" strike="noStrike">
                <a:solidFill>
                  <a:srgbClr val="249389"/>
                </a:solidFill>
                <a:latin typeface="Arial"/>
                <a:ea typeface="Arial"/>
                <a:cs typeface="Arial"/>
                <a:sym typeface="Arial"/>
              </a:rPr>
              <a:t>What are the relationships between sides and angles in a triangle?                                      </a:t>
            </a:r>
            <a:endParaRPr/>
          </a:p>
        </p:txBody>
      </p:sp>
      <p:sp>
        <p:nvSpPr>
          <p:cNvPr id="149" name="Google Shape;149;p5"/>
          <p:cNvSpPr txBox="1"/>
          <p:nvPr/>
        </p:nvSpPr>
        <p:spPr>
          <a:xfrm>
            <a:off x="863600" y="1150937"/>
            <a:ext cx="1655762" cy="3079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249488"/>
              </a:buClr>
              <a:buSzPts val="1400"/>
              <a:buFont typeface="Arial"/>
              <a:buNone/>
            </a:pPr>
            <a:r>
              <a:rPr b="1" i="0" lang="sk-SK" sz="1400" u="none">
                <a:solidFill>
                  <a:srgbClr val="249488"/>
                </a:solidFill>
                <a:latin typeface="Arial"/>
                <a:ea typeface="Arial"/>
                <a:cs typeface="Arial"/>
                <a:sym typeface="Arial"/>
              </a:rPr>
              <a:t>A TRIANGLE</a:t>
            </a:r>
            <a:endParaRPr/>
          </a:p>
        </p:txBody>
      </p:sp>
      <p:sp>
        <p:nvSpPr>
          <p:cNvPr id="150" name="Google Shape;150;p5"/>
          <p:cNvSpPr/>
          <p:nvPr/>
        </p:nvSpPr>
        <p:spPr>
          <a:xfrm>
            <a:off x="3347864" y="1580346"/>
            <a:ext cx="607859" cy="92333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83CFE8"/>
              </a:buClr>
              <a:buSzPts val="5400"/>
              <a:buFont typeface="Arial"/>
              <a:buNone/>
            </a:pPr>
            <a:r>
              <a:rPr b="1" i="0" lang="sk-SK" sz="5400" u="sng" cap="none" strike="noStrike">
                <a:solidFill>
                  <a:srgbClr val="83CFE8"/>
                </a:solidFill>
                <a:latin typeface="Arial"/>
                <a:ea typeface="Arial"/>
                <a:cs typeface="Arial"/>
                <a:sym typeface="Arial"/>
                <a:hlinkClick r:id="rId4">
                  <a:extLst>
                    <a:ext uri="{A12FA001-AC4F-418D-AE19-62706E023703}">
                      <ahyp:hlinkClr val="tx"/>
                    </a:ext>
                  </a:extLst>
                </a:hlinkClick>
              </a:rPr>
              <a:t>?</a:t>
            </a:r>
            <a:endParaRPr b="1" i="0" sz="5400" u="none" cap="none" strike="noStrike">
              <a:solidFill>
                <a:srgbClr val="83CFE8"/>
              </a:solidFill>
              <a:latin typeface="Arial"/>
              <a:ea typeface="Arial"/>
              <a:cs typeface="Arial"/>
              <a:sym typeface="Arial"/>
            </a:endParaRPr>
          </a:p>
        </p:txBody>
      </p:sp>
      <p:cxnSp>
        <p:nvCxnSpPr>
          <p:cNvPr id="151" name="Google Shape;151;p5"/>
          <p:cNvCxnSpPr/>
          <p:nvPr/>
        </p:nvCxnSpPr>
        <p:spPr>
          <a:xfrm flipH="1" rot="10800000">
            <a:off x="1042987" y="2932112"/>
            <a:ext cx="576262" cy="863600"/>
          </a:xfrm>
          <a:prstGeom prst="straightConnector1">
            <a:avLst/>
          </a:prstGeom>
          <a:noFill/>
          <a:ln cap="flat" cmpd="sng" w="38100">
            <a:solidFill>
              <a:srgbClr val="0F4354"/>
            </a:solidFill>
            <a:prstDash val="solid"/>
            <a:miter lim="800000"/>
            <a:headEnd len="med" w="med" type="none"/>
            <a:tailEnd len="med" w="med" type="none"/>
          </a:ln>
        </p:spPr>
      </p:cxnSp>
      <p:cxnSp>
        <p:nvCxnSpPr>
          <p:cNvPr id="152" name="Google Shape;152;p5"/>
          <p:cNvCxnSpPr/>
          <p:nvPr/>
        </p:nvCxnSpPr>
        <p:spPr>
          <a:xfrm rot="10800000">
            <a:off x="1042987" y="3795712"/>
            <a:ext cx="1584325" cy="431800"/>
          </a:xfrm>
          <a:prstGeom prst="straightConnector1">
            <a:avLst/>
          </a:prstGeom>
          <a:noFill/>
          <a:ln cap="flat" cmpd="sng" w="38100">
            <a:solidFill>
              <a:srgbClr val="0F4354"/>
            </a:solidFill>
            <a:prstDash val="solid"/>
            <a:miter lim="800000"/>
            <a:headEnd len="med" w="med" type="none"/>
            <a:tailEnd len="med" w="med" type="none"/>
          </a:ln>
        </p:spPr>
      </p:cxnSp>
      <p:cxnSp>
        <p:nvCxnSpPr>
          <p:cNvPr id="153" name="Google Shape;153;p5"/>
          <p:cNvCxnSpPr/>
          <p:nvPr/>
        </p:nvCxnSpPr>
        <p:spPr>
          <a:xfrm rot="10800000">
            <a:off x="1619250" y="2932112"/>
            <a:ext cx="1008062" cy="1295400"/>
          </a:xfrm>
          <a:prstGeom prst="straightConnector1">
            <a:avLst/>
          </a:prstGeom>
          <a:noFill/>
          <a:ln cap="flat" cmpd="sng" w="38100">
            <a:solidFill>
              <a:srgbClr val="0F4354"/>
            </a:solidFill>
            <a:prstDash val="solid"/>
            <a:miter lim="800000"/>
            <a:headEnd len="med" w="med" type="none"/>
            <a:tailEnd len="med" w="med" type="none"/>
          </a:ln>
        </p:spPr>
      </p:cxnSp>
      <p:pic>
        <p:nvPicPr>
          <p:cNvPr id="154" name="Google Shape;154;p5"/>
          <p:cNvPicPr preferRelativeResize="0"/>
          <p:nvPr/>
        </p:nvPicPr>
        <p:blipFill rotWithShape="1">
          <a:blip r:embed="rId5">
            <a:alphaModFix/>
          </a:blip>
          <a:srcRect b="0" l="0" r="0" t="0"/>
          <a:stretch/>
        </p:blipFill>
        <p:spPr>
          <a:xfrm>
            <a:off x="3397250" y="622300"/>
            <a:ext cx="5422900" cy="3749675"/>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6"/>
          <p:cNvSpPr txBox="1"/>
          <p:nvPr>
            <p:ph type="ctrTitle"/>
          </p:nvPr>
        </p:nvSpPr>
        <p:spPr>
          <a:xfrm>
            <a:off x="3924300" y="3660775"/>
            <a:ext cx="51117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A triangle</a:t>
            </a:r>
            <a:br>
              <a:rPr b="1" i="0" lang="sk-SK" sz="4800" u="none">
                <a:solidFill>
                  <a:srgbClr val="114454"/>
                </a:solidFill>
                <a:latin typeface="Roboto Slab"/>
                <a:ea typeface="Roboto Slab"/>
                <a:cs typeface="Roboto Slab"/>
                <a:sym typeface="Roboto Slab"/>
              </a:rPr>
            </a:br>
            <a:r>
              <a:rPr b="0" i="0" lang="sk-SK" sz="2000" u="none">
                <a:solidFill>
                  <a:srgbClr val="114454"/>
                </a:solidFill>
                <a:latin typeface="Roboto Slab"/>
                <a:ea typeface="Roboto Slab"/>
                <a:cs typeface="Roboto Slab"/>
                <a:sym typeface="Roboto Slab"/>
              </a:rPr>
              <a:t> Revision (primary school level)</a:t>
            </a:r>
            <a:endParaRPr/>
          </a:p>
        </p:txBody>
      </p:sp>
      <p:sp>
        <p:nvSpPr>
          <p:cNvPr id="160" name="Google Shape;160;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2</a:t>
            </a:r>
            <a:endParaRPr/>
          </a:p>
        </p:txBody>
      </p:sp>
      <p:sp>
        <p:nvSpPr>
          <p:cNvPr id="161" name="Google Shape;161;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62" name="Google Shape;162;p6"/>
          <p:cNvSpPr txBox="1"/>
          <p:nvPr/>
        </p:nvSpPr>
        <p:spPr>
          <a:xfrm>
            <a:off x="0" y="4824412"/>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3" name="Google Shape;163;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Theoretical background</a:t>
            </a:r>
            <a:endParaRPr/>
          </a:p>
        </p:txBody>
      </p:sp>
      <p:grpSp>
        <p:nvGrpSpPr>
          <p:cNvPr id="169" name="Google Shape;169;p7"/>
          <p:cNvGrpSpPr/>
          <p:nvPr/>
        </p:nvGrpSpPr>
        <p:grpSpPr>
          <a:xfrm>
            <a:off x="323850" y="758825"/>
            <a:ext cx="366712" cy="366712"/>
            <a:chOff x="1923675" y="1633650"/>
            <a:chExt cx="436000" cy="435975"/>
          </a:xfrm>
        </p:grpSpPr>
        <p:sp>
          <p:nvSpPr>
            <p:cNvPr id="170" name="Google Shape;170;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1" name="Google Shape;171;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2" name="Google Shape;172;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3" name="Google Shape;173;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4" name="Google Shape;174;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5" name="Google Shape;175;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76" name="Google Shape;176;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77" name="Google Shape;177;p7"/>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8" name="Google Shape;178;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79" name="Google Shape;179;p7"/>
          <p:cNvSpPr txBox="1"/>
          <p:nvPr/>
        </p:nvSpPr>
        <p:spPr>
          <a:xfrm>
            <a:off x="971600" y="1851675"/>
            <a:ext cx="4724400" cy="504000"/>
          </a:xfrm>
          <a:prstGeom prst="rect">
            <a:avLst/>
          </a:prstGeom>
          <a:noFill/>
          <a:ln>
            <a:noFill/>
          </a:ln>
        </p:spPr>
        <p:txBody>
          <a:bodyPr anchorCtr="0" anchor="t" bIns="91425" lIns="91425" spcFirstLastPara="1" rIns="91425" wrap="square" tIns="91425">
            <a:noAutofit/>
          </a:bodyPr>
          <a:lstStyle/>
          <a:p>
            <a:pPr indent="-406400" lvl="0" marL="457200" marR="0" rtl="0" algn="l">
              <a:lnSpc>
                <a:spcPct val="100000"/>
              </a:lnSpc>
              <a:spcBef>
                <a:spcPts val="600"/>
              </a:spcBef>
              <a:spcAft>
                <a:spcPts val="0"/>
              </a:spcAft>
              <a:buClr>
                <a:srgbClr val="114454"/>
              </a:buClr>
              <a:buSzPts val="2800"/>
              <a:buFont typeface="Noto Sans Symbols"/>
              <a:buChar char="⮚"/>
            </a:pPr>
            <a:r>
              <a:rPr b="0" i="0" lang="sk-SK" sz="1600" u="sng" cap="none" strike="noStrike">
                <a:solidFill>
                  <a:srgbClr val="114454"/>
                </a:solidFill>
                <a:latin typeface="Arial"/>
                <a:ea typeface="Arial"/>
                <a:cs typeface="Arial"/>
                <a:sym typeface="Arial"/>
                <a:hlinkClick r:id="rId4">
                  <a:extLst>
                    <a:ext uri="{A12FA001-AC4F-418D-AE19-62706E023703}">
                      <ahyp:hlinkClr val="tx"/>
                    </a:ext>
                  </a:extLst>
                </a:hlinkClick>
              </a:rPr>
              <a:t>A triangle (revision – primary school level) </a:t>
            </a:r>
            <a:endParaRPr b="0" i="0" sz="1600" u="none" cap="none" strike="noStrike">
              <a:solidFill>
                <a:srgbClr val="114454"/>
              </a:solidFill>
              <a:latin typeface="Nixie One"/>
              <a:ea typeface="Nixie One"/>
              <a:cs typeface="Nixie One"/>
              <a:sym typeface="Nixie One"/>
            </a:endParaRPr>
          </a:p>
          <a:p>
            <a:pPr indent="-228600" lvl="0" marL="457200" marR="0" rtl="0" algn="l">
              <a:lnSpc>
                <a:spcPct val="100000"/>
              </a:lnSpc>
              <a:spcBef>
                <a:spcPts val="600"/>
              </a:spcBef>
              <a:spcAft>
                <a:spcPts val="0"/>
              </a:spcAft>
              <a:buClr>
                <a:srgbClr val="114454"/>
              </a:buClr>
              <a:buSzPts val="2800"/>
              <a:buFont typeface="Noto Sans Symbols"/>
              <a:buNone/>
            </a:pPr>
            <a:r>
              <a:t/>
            </a:r>
            <a:endParaRPr b="0" i="0" sz="1600" u="none" cap="none" strike="noStrike">
              <a:solidFill>
                <a:srgbClr val="114454"/>
              </a:solidFill>
              <a:latin typeface="Nixie One"/>
              <a:ea typeface="Nixie One"/>
              <a:cs typeface="Nixie One"/>
              <a:sym typeface="Nixie One"/>
            </a:endParaRPr>
          </a:p>
        </p:txBody>
      </p:sp>
      <p:sp>
        <p:nvSpPr>
          <p:cNvPr id="180" name="Google Shape;180;p7"/>
          <p:cNvSpPr txBox="1"/>
          <p:nvPr/>
        </p:nvSpPr>
        <p:spPr>
          <a:xfrm>
            <a:off x="1547812" y="2427287"/>
            <a:ext cx="6769100" cy="1938337"/>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a:solidFill>
                  <a:srgbClr val="124A5C"/>
                </a:solidFill>
                <a:latin typeface="Roboto Slab"/>
                <a:ea typeface="Roboto Slab"/>
                <a:cs typeface="Roboto Slab"/>
                <a:sym typeface="Roboto Slab"/>
              </a:rPr>
              <a:t>Triangle definition </a:t>
            </a:r>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a:solidFill>
                  <a:srgbClr val="124A5C"/>
                </a:solidFill>
                <a:latin typeface="Roboto Slab"/>
                <a:ea typeface="Roboto Slab"/>
                <a:cs typeface="Roboto Slab"/>
                <a:sym typeface="Roboto Slab"/>
              </a:rPr>
              <a:t>Basic concepts, relations and symbols</a:t>
            </a:r>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a:solidFill>
                  <a:srgbClr val="124A5C"/>
                </a:solidFill>
                <a:latin typeface="Roboto Slab"/>
                <a:ea typeface="Roboto Slab"/>
                <a:cs typeface="Roboto Slab"/>
                <a:sym typeface="Roboto Slab"/>
              </a:rPr>
              <a:t>Classification of triangles</a:t>
            </a:r>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a:solidFill>
                  <a:srgbClr val="124A5C"/>
                </a:solidFill>
                <a:latin typeface="Roboto Slab"/>
                <a:ea typeface="Roboto Slab"/>
                <a:cs typeface="Roboto Slab"/>
                <a:sym typeface="Roboto Slab"/>
              </a:rPr>
              <a:t>Important elements of a triangle </a:t>
            </a:r>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a:solidFill>
                  <a:srgbClr val="124A5C"/>
                </a:solidFill>
                <a:latin typeface="Roboto Slab"/>
                <a:ea typeface="Roboto Slab"/>
                <a:cs typeface="Roboto Slab"/>
                <a:sym typeface="Roboto Slab"/>
              </a:rPr>
              <a:t>Basic relationships and formulas</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txBox="1"/>
          <p:nvPr>
            <p:ph type="ctrTitle"/>
          </p:nvPr>
        </p:nvSpPr>
        <p:spPr>
          <a:xfrm>
            <a:off x="3995737" y="3641725"/>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Interactive exercises</a:t>
            </a:r>
            <a:endParaRPr/>
          </a:p>
        </p:txBody>
      </p:sp>
      <p:sp>
        <p:nvSpPr>
          <p:cNvPr id="186" name="Google Shape;186;p8"/>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3</a:t>
            </a:r>
            <a:endParaRPr/>
          </a:p>
        </p:txBody>
      </p:sp>
      <p:sp>
        <p:nvSpPr>
          <p:cNvPr id="187" name="Google Shape;187;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88" name="Google Shape;188;p8"/>
          <p:cNvSpPr txBox="1"/>
          <p:nvPr/>
        </p:nvSpPr>
        <p:spPr>
          <a:xfrm>
            <a:off x="0" y="481488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9" name="Google Shape;189;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INTERACTIVE EXERCISES</a:t>
            </a:r>
            <a:endParaRPr/>
          </a:p>
        </p:txBody>
      </p:sp>
      <p:sp>
        <p:nvSpPr>
          <p:cNvPr id="195" name="Google Shape;195;p9"/>
          <p:cNvSpPr txBox="1"/>
          <p:nvPr>
            <p:ph idx="1" type="body"/>
          </p:nvPr>
        </p:nvSpPr>
        <p:spPr>
          <a:xfrm>
            <a:off x="1812925" y="5621337"/>
            <a:ext cx="1006475" cy="10318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196" name="Google Shape;196;p9"/>
          <p:cNvSpPr txBox="1"/>
          <p:nvPr>
            <p:ph idx="1" type="body"/>
          </p:nvPr>
        </p:nvSpPr>
        <p:spPr>
          <a:xfrm>
            <a:off x="10371137" y="4686300"/>
            <a:ext cx="2409825" cy="31527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rPr b="0" i="0" lang="sk-SK" sz="1800" u="sng">
                <a:solidFill>
                  <a:srgbClr val="114454"/>
                </a:solidFill>
                <a:hlinkClick r:id="rId3">
                  <a:extLst>
                    <a:ext uri="{A12FA001-AC4F-418D-AE19-62706E023703}">
                      <ahyp:hlinkClr val="tx"/>
                    </a:ext>
                  </a:extLst>
                </a:hlinkClick>
              </a:rPr>
              <a:t> </a:t>
            </a:r>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197" name="Google Shape;197;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98" name="Google Shape;198;p9"/>
          <p:cNvSpPr txBox="1"/>
          <p:nvPr/>
        </p:nvSpPr>
        <p:spPr>
          <a:xfrm>
            <a:off x="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9" name="Google Shape;199;p9"/>
          <p:cNvPicPr preferRelativeResize="0"/>
          <p:nvPr/>
        </p:nvPicPr>
        <p:blipFill rotWithShape="1">
          <a:blip r:embed="rId4">
            <a:alphaModFix/>
          </a:blip>
          <a:srcRect b="0" l="0" r="0" t="0"/>
          <a:stretch/>
        </p:blipFill>
        <p:spPr>
          <a:xfrm>
            <a:off x="357187" y="142875"/>
            <a:ext cx="2593975" cy="571500"/>
          </a:xfrm>
          <a:prstGeom prst="rect">
            <a:avLst/>
          </a:prstGeom>
          <a:noFill/>
          <a:ln>
            <a:noFill/>
          </a:ln>
        </p:spPr>
      </p:pic>
      <p:sp>
        <p:nvSpPr>
          <p:cNvPr id="200" name="Google Shape;200;p9"/>
          <p:cNvSpPr txBox="1"/>
          <p:nvPr/>
        </p:nvSpPr>
        <p:spPr>
          <a:xfrm>
            <a:off x="4537896" y="2139702"/>
            <a:ext cx="3963968" cy="70788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92D050"/>
              </a:buClr>
              <a:buSzPts val="2000"/>
              <a:buFont typeface="Noto Sans Symbols"/>
              <a:buChar char="⮚"/>
            </a:pPr>
            <a:r>
              <a:rPr b="0" i="0" lang="sk-SK" sz="2000" u="sng" cap="none" strike="noStrike">
                <a:solidFill>
                  <a:srgbClr val="92D050"/>
                </a:solidFill>
                <a:latin typeface="Roboto Slab"/>
                <a:ea typeface="Roboto Slab"/>
                <a:cs typeface="Roboto Slab"/>
                <a:sym typeface="Roboto Slab"/>
                <a:hlinkClick r:id="rId5">
                  <a:extLst>
                    <a:ext uri="{A12FA001-AC4F-418D-AE19-62706E023703}">
                      <ahyp:hlinkClr val="tx"/>
                    </a:ext>
                  </a:extLst>
                </a:hlinkClick>
              </a:rPr>
              <a:t>Mathematical statements about triangles I. </a:t>
            </a:r>
            <a:endParaRPr b="0" i="0" sz="2000" u="none" cap="none" strike="noStrike">
              <a:solidFill>
                <a:srgbClr val="92D050"/>
              </a:solidFill>
              <a:latin typeface="Roboto Slab"/>
              <a:ea typeface="Roboto Slab"/>
              <a:cs typeface="Roboto Slab"/>
              <a:sym typeface="Roboto Slab"/>
            </a:endParaRPr>
          </a:p>
        </p:txBody>
      </p:sp>
      <p:sp>
        <p:nvSpPr>
          <p:cNvPr id="201" name="Google Shape;201;p9"/>
          <p:cNvSpPr txBox="1"/>
          <p:nvPr/>
        </p:nvSpPr>
        <p:spPr>
          <a:xfrm>
            <a:off x="4537896" y="2807688"/>
            <a:ext cx="4035976" cy="70788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2000"/>
              <a:buFont typeface="Noto Sans Symbols"/>
              <a:buChar char="⮚"/>
            </a:pPr>
            <a:r>
              <a:rPr b="0" i="0" lang="sk-SK" sz="2000" u="sng" cap="none" strike="noStrike">
                <a:solidFill>
                  <a:srgbClr val="000000"/>
                </a:solidFill>
                <a:latin typeface="Roboto Slab"/>
                <a:ea typeface="Roboto Slab"/>
                <a:cs typeface="Roboto Slab"/>
                <a:sym typeface="Roboto Slab"/>
                <a:hlinkClick r:id="rId6">
                  <a:extLst>
                    <a:ext uri="{A12FA001-AC4F-418D-AE19-62706E023703}">
                      <ahyp:hlinkClr val="tx"/>
                    </a:ext>
                  </a:extLst>
                </a:hlinkClick>
              </a:rPr>
              <a:t>Mathematical statements about triangles II. </a:t>
            </a:r>
            <a:endParaRPr b="0" i="0" sz="2000" u="none" cap="none" strike="noStrike">
              <a:solidFill>
                <a:srgbClr val="000000"/>
              </a:solidFill>
              <a:latin typeface="Roboto Slab"/>
              <a:ea typeface="Roboto Slab"/>
              <a:cs typeface="Roboto Slab"/>
              <a:sym typeface="Roboto Slab"/>
            </a:endParaRPr>
          </a:p>
        </p:txBody>
      </p:sp>
      <p:sp>
        <p:nvSpPr>
          <p:cNvPr id="202" name="Google Shape;202;p9"/>
          <p:cNvSpPr txBox="1"/>
          <p:nvPr/>
        </p:nvSpPr>
        <p:spPr>
          <a:xfrm>
            <a:off x="4526067" y="3475674"/>
            <a:ext cx="3598937" cy="70788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2000"/>
              <a:buFont typeface="Noto Sans Symbols"/>
              <a:buChar char="⮚"/>
            </a:pPr>
            <a:r>
              <a:rPr b="0" i="0" lang="sk-SK" sz="2000" u="sng" cap="none" strike="noStrike">
                <a:solidFill>
                  <a:srgbClr val="000000"/>
                </a:solidFill>
                <a:latin typeface="Roboto Slab"/>
                <a:ea typeface="Roboto Slab"/>
                <a:cs typeface="Roboto Slab"/>
                <a:sym typeface="Roboto Slab"/>
                <a:hlinkClick r:id="rId7">
                  <a:extLst>
                    <a:ext uri="{A12FA001-AC4F-418D-AE19-62706E023703}">
                      <ahyp:hlinkClr val="tx"/>
                    </a:ext>
                  </a:extLst>
                </a:hlinkClick>
              </a:rPr>
              <a:t>Calculations – simple tasks </a:t>
            </a:r>
            <a:endParaRPr b="0" i="0" sz="2000" u="none" cap="none" strike="noStrike">
              <a:solidFill>
                <a:srgbClr val="000000"/>
              </a:solidFill>
              <a:latin typeface="Roboto Slab"/>
              <a:ea typeface="Roboto Slab"/>
              <a:cs typeface="Roboto Slab"/>
              <a:sym typeface="Roboto Slab"/>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