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Lst>
  <p:sldSz cy="5143500" cx="9144000"/>
  <p:notesSz cx="6858000" cy="9144000"/>
  <p:embeddedFontLst>
    <p:embeddedFont>
      <p:font typeface="Roboto Slab"/>
      <p:regular r:id="rId19"/>
      <p:bold r:id="rId20"/>
    </p:embeddedFon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2" roundtripDataSignature="AMtx7miOe/30QSsagpcKUVWxmMuxU9+u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1.xml"/><Relationship Id="rId22" Type="http://customschemas.google.com/relationships/presentationmetadata" Target="metadata"/><Relationship Id="rId10" Type="http://schemas.openxmlformats.org/officeDocument/2006/relationships/notesMaster" Target="notesMasters/notesMaster1.xml"/><Relationship Id="rId21" Type="http://schemas.openxmlformats.org/officeDocument/2006/relationships/font" Target="fonts/NixieOne-regular.fnt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regular.fntdata"/><Relationship Id="rId6" Type="http://schemas.openxmlformats.org/officeDocument/2006/relationships/slideMaster" Target="slideMasters/slideMaster3.xml"/><Relationship Id="rId18" Type="http://schemas.openxmlformats.org/officeDocument/2006/relationships/slide" Target="slides/slide8.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4" name="Google Shape;11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0"/>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6"/>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6"/>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8"/>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7.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9"/>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9"/>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9"/>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1"/>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1"/>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1"/>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1"/>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1"/>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3"/>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5"/>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5"/>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5"/>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5"/>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5"/>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7"/>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7"/>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6" name="Google Shape;66;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7" name="Google Shape;67;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jamboard.google.com/d/1o4YpXeHptEU5e83hGLUjJivcFPSz7Yq0E6NqfRbgMfA/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hyperlink" Target="https://wordwall.net/resource/26982423" TargetMode="External"/><Relationship Id="rId5" Type="http://schemas.openxmlformats.org/officeDocument/2006/relationships/hyperlink" Target="https://www.flippity.net/sh.php?k=1gRoElX-KppZXLzLNisU-_wz6Vhhp-s2iTjppC8K1a9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73" name="Google Shape;73;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74" name="Google Shape;74;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75" name="Google Shape;75;p1"/>
          <p:cNvSpPr txBox="1"/>
          <p:nvPr/>
        </p:nvSpPr>
        <p:spPr>
          <a:xfrm>
            <a:off x="539750" y="2932112"/>
            <a:ext cx="7200900"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 triangle III. </a:t>
            </a:r>
            <a:endParaRPr/>
          </a:p>
          <a:p>
            <a:pPr indent="0" lvl="0" marL="0" marR="0" rtl="0" algn="l">
              <a:lnSpc>
                <a:spcPct val="100000"/>
              </a:lnSpc>
              <a:spcBef>
                <a:spcPts val="0"/>
              </a:spcBef>
              <a:spcAft>
                <a:spcPts val="0"/>
              </a:spcAft>
              <a:buClr>
                <a:srgbClr val="FFFFFF"/>
              </a:buClr>
              <a:buSzPts val="1800"/>
              <a:buFont typeface="Nixie One"/>
              <a:buNone/>
            </a:pPr>
            <a:r>
              <a:rPr b="1" i="0" lang="sk-SK" sz="1800" u="none">
                <a:solidFill>
                  <a:srgbClr val="FFFFFF"/>
                </a:solidFill>
                <a:latin typeface="Nixie One"/>
                <a:ea typeface="Nixie One"/>
                <a:cs typeface="Nixie One"/>
                <a:sym typeface="Nixie One"/>
              </a:rPr>
              <a:t>Derivation of formulas, Pythagoras theorem and Euclid´s theorems in calculations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81" name="Google Shape;81;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82" name="Google Shape;82;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83" name="Google Shape;83;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 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89" name="Google Shape;89;p3"/>
          <p:cNvSpPr/>
          <p:nvPr/>
        </p:nvSpPr>
        <p:spPr>
          <a:xfrm>
            <a:off x="3759200" y="2259012"/>
            <a:ext cx="3333750" cy="749300"/>
          </a:xfrm>
          <a:prstGeom prst="homePlate">
            <a:avLst>
              <a:gd fmla="val 1987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0" name="Google Shape;90;p3"/>
          <p:cNvSpPr/>
          <p:nvPr/>
        </p:nvSpPr>
        <p:spPr>
          <a:xfrm>
            <a:off x="3759200" y="1508125"/>
            <a:ext cx="3405187" cy="750887"/>
          </a:xfrm>
          <a:prstGeom prst="homePlate">
            <a:avLst>
              <a:gd fmla="val 19915"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1" name="Google Shape;91;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2" name="Google Shape;92;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3" name="Google Shape;93;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4" name="Google Shape;94;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97" name="Google Shape;97;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8" name="Google Shape;98;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00" name="Google Shape;100;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1" name="Google Shape;101;p3"/>
          <p:cNvSpPr txBox="1"/>
          <p:nvPr/>
        </p:nvSpPr>
        <p:spPr>
          <a:xfrm>
            <a:off x="4532312" y="1787525"/>
            <a:ext cx="220027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 triangle -  </a:t>
            </a:r>
            <a:endParaRPr/>
          </a:p>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Theoretical background</a:t>
            </a:r>
            <a:endParaRPr/>
          </a:p>
        </p:txBody>
      </p:sp>
      <p:sp>
        <p:nvSpPr>
          <p:cNvPr id="102" name="Google Shape;102;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03" name="Google Shape;103;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4" name="Google Shape;104;p3"/>
          <p:cNvSpPr txBox="1"/>
          <p:nvPr/>
        </p:nvSpPr>
        <p:spPr>
          <a:xfrm>
            <a:off x="4532312" y="2263775"/>
            <a:ext cx="23717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400"/>
              <a:buFont typeface="Roboto Slab"/>
              <a:buNone/>
            </a:pPr>
            <a:r>
              <a:rPr b="0" i="0" lang="sk-SK" sz="1400" u="none">
                <a:solidFill>
                  <a:srgbClr val="FFFFFF"/>
                </a:solidFill>
                <a:latin typeface="Roboto Slab"/>
                <a:ea typeface="Roboto Slab"/>
                <a:cs typeface="Roboto Slab"/>
                <a:sym typeface="Roboto Slab"/>
              </a:rPr>
              <a:t>Interactive exercises</a:t>
            </a:r>
            <a:endParaRPr/>
          </a:p>
        </p:txBody>
      </p:sp>
      <p:cxnSp>
        <p:nvCxnSpPr>
          <p:cNvPr id="105" name="Google Shape;105;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06" name="Google Shape;10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09" name="Google Shape;109;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10" name="Google Shape;110;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11" name="Google Shape;111;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ctrTitle"/>
          </p:nvPr>
        </p:nvSpPr>
        <p:spPr>
          <a:xfrm>
            <a:off x="3924300" y="3706812"/>
            <a:ext cx="4505325"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 triangle </a:t>
            </a:r>
            <a:br>
              <a:rPr b="1" i="0" lang="sk-SK" sz="4800" u="none">
                <a:solidFill>
                  <a:srgbClr val="114454"/>
                </a:solidFill>
                <a:latin typeface="Roboto Slab"/>
                <a:ea typeface="Roboto Slab"/>
                <a:cs typeface="Roboto Slab"/>
                <a:sym typeface="Roboto Slab"/>
              </a:rPr>
            </a:br>
            <a:r>
              <a:rPr b="0" i="0" lang="sk-SK" sz="2000" u="none">
                <a:solidFill>
                  <a:srgbClr val="114454"/>
                </a:solidFill>
                <a:latin typeface="Roboto Slab"/>
                <a:ea typeface="Roboto Slab"/>
                <a:cs typeface="Roboto Slab"/>
                <a:sym typeface="Roboto Slab"/>
              </a:rPr>
              <a:t>Theoretical background</a:t>
            </a:r>
            <a:endParaRPr/>
          </a:p>
        </p:txBody>
      </p:sp>
      <p:sp>
        <p:nvSpPr>
          <p:cNvPr id="117" name="Google Shape;117;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18" name="Google Shape;118;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19" name="Google Shape;119;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20" name="Google Shape;120;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26" name="Google Shape;126;p5"/>
          <p:cNvGrpSpPr/>
          <p:nvPr/>
        </p:nvGrpSpPr>
        <p:grpSpPr>
          <a:xfrm>
            <a:off x="323850" y="758825"/>
            <a:ext cx="366712" cy="366712"/>
            <a:chOff x="1923675" y="1633650"/>
            <a:chExt cx="436000" cy="435975"/>
          </a:xfrm>
        </p:grpSpPr>
        <p:sp>
          <p:nvSpPr>
            <p:cNvPr id="127" name="Google Shape;127;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33" name="Google Shape;133;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4" name="Google Shape;134;p5"/>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5" name="Google Shape;135;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36" name="Google Shape;136;p5"/>
          <p:cNvSpPr txBox="1"/>
          <p:nvPr/>
        </p:nvSpPr>
        <p:spPr>
          <a:xfrm>
            <a:off x="1040038" y="1923678"/>
            <a:ext cx="7780433" cy="2554545"/>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4">
                  <a:extLst>
                    <a:ext uri="{A12FA001-AC4F-418D-AE19-62706E023703}">
                      <ahyp:hlinkClr val="tx"/>
                    </a:ext>
                  </a:extLst>
                </a:hlinkClick>
              </a:rPr>
              <a:t>Derivation of formulas </a:t>
            </a:r>
            <a:endParaRPr b="0" i="0" sz="2000" u="none" cap="none" strike="noStrike">
              <a:solidFill>
                <a:srgbClr val="124A5C"/>
              </a:solidFill>
              <a:latin typeface="Roboto Slab"/>
              <a:ea typeface="Roboto Slab"/>
              <a:cs typeface="Roboto Slab"/>
              <a:sym typeface="Roboto Slab"/>
            </a:endParaRPr>
          </a:p>
          <a:p>
            <a:pPr indent="-285750" lvl="1" marL="742950" marR="0" rtl="0" algn="l">
              <a:lnSpc>
                <a:spcPct val="100000"/>
              </a:lnSpc>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The relationship between the perimeters of similar triangles</a:t>
            </a:r>
            <a:endParaRPr b="0" i="0" sz="2000" u="none" cap="none" strike="noStrike">
              <a:solidFill>
                <a:srgbClr val="124A5C"/>
              </a:solidFill>
              <a:latin typeface="Roboto Slab"/>
              <a:ea typeface="Roboto Slab"/>
              <a:cs typeface="Roboto Slab"/>
              <a:sym typeface="Roboto Slab"/>
            </a:endParaRPr>
          </a:p>
          <a:p>
            <a:pPr indent="-285750" lvl="1" marL="742950" marR="0" rtl="0" algn="l">
              <a:lnSpc>
                <a:spcPct val="100000"/>
              </a:lnSpc>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The relationship between the areas of similar triangles</a:t>
            </a:r>
            <a:endParaRPr b="0" i="0" sz="2000" u="none" cap="none" strike="noStrike">
              <a:solidFill>
                <a:srgbClr val="124A5C"/>
              </a:solidFill>
              <a:latin typeface="Roboto Slab"/>
              <a:ea typeface="Roboto Slab"/>
              <a:cs typeface="Roboto Slab"/>
              <a:sym typeface="Roboto Slab"/>
            </a:endParaRPr>
          </a:p>
          <a:p>
            <a:pPr indent="-285750" lvl="1" marL="742950" marR="0" rtl="0" algn="l">
              <a:lnSpc>
                <a:spcPct val="100000"/>
              </a:lnSpc>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Derivation of Pythagoras theorem based on Euclid´s theorems</a:t>
            </a:r>
            <a:endParaRPr b="0" i="0" sz="2000" u="none" cap="none" strike="noStrike">
              <a:solidFill>
                <a:srgbClr val="124A5C"/>
              </a:solidFill>
              <a:latin typeface="Roboto Slab"/>
              <a:ea typeface="Roboto Slab"/>
              <a:cs typeface="Roboto Slab"/>
              <a:sym typeface="Roboto Slab"/>
            </a:endParaRPr>
          </a:p>
          <a:p>
            <a:pPr indent="-285750" lvl="1" marL="742950" marR="0" rtl="0" algn="l">
              <a:lnSpc>
                <a:spcPct val="100000"/>
              </a:lnSpc>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Derivation of Euclid´s theorems using the similarity of triangles</a:t>
            </a:r>
            <a:endParaRPr b="0" i="0" sz="2000" u="none" cap="none" strike="noStrike">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txBox="1"/>
          <p:nvPr>
            <p:ph type="ctrTitle"/>
          </p:nvPr>
        </p:nvSpPr>
        <p:spPr>
          <a:xfrm>
            <a:off x="3995737" y="3660775"/>
            <a:ext cx="4505325"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42" name="Google Shape;142;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43" name="Google Shape;14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44" name="Google Shape;144;p6"/>
          <p:cNvSpPr txBox="1"/>
          <p:nvPr/>
        </p:nvSpPr>
        <p:spPr>
          <a:xfrm>
            <a:off x="0" y="482441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5" name="Google Shape;145;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grpSp>
        <p:nvGrpSpPr>
          <p:cNvPr id="151" name="Google Shape;151;p7"/>
          <p:cNvGrpSpPr/>
          <p:nvPr/>
        </p:nvGrpSpPr>
        <p:grpSpPr>
          <a:xfrm>
            <a:off x="323850" y="758825"/>
            <a:ext cx="366712" cy="366712"/>
            <a:chOff x="1923675" y="1633650"/>
            <a:chExt cx="436000" cy="435975"/>
          </a:xfrm>
        </p:grpSpPr>
        <p:sp>
          <p:nvSpPr>
            <p:cNvPr id="152" name="Google Shape;152;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5" name="Google Shape;155;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6" name="Google Shape;156;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7" name="Google Shape;157;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8" name="Google Shape;158;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9" name="Google Shape;159;p7"/>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0" name="Google Shape;160;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61" name="Google Shape;161;p7"/>
          <p:cNvSpPr txBox="1"/>
          <p:nvPr/>
        </p:nvSpPr>
        <p:spPr>
          <a:xfrm>
            <a:off x="3059832" y="2067694"/>
            <a:ext cx="4850556" cy="2246769"/>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4">
                  <a:extLst>
                    <a:ext uri="{A12FA001-AC4F-418D-AE19-62706E023703}">
                      <ahyp:hlinkClr val="tx"/>
                    </a:ext>
                  </a:extLst>
                </a:hlinkClick>
              </a:rPr>
              <a:t>Simple tasks with Pythagoras theorem and Euclid´ s theorems</a:t>
            </a:r>
            <a:endParaRPr b="0" i="0" sz="2000" u="none" cap="none" strike="noStrike">
              <a:solidFill>
                <a:srgbClr val="124A5C"/>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5">
                  <a:extLst>
                    <a:ext uri="{A12FA001-AC4F-418D-AE19-62706E023703}">
                      <ahyp:hlinkClr val="tx"/>
                    </a:ext>
                  </a:extLst>
                </a:hlinkClick>
              </a:rPr>
              <a:t>Applied math problems solved by the use of Pythagoras theorem and Euclid´s theorems</a:t>
            </a:r>
            <a:endParaRPr b="0" i="0" sz="2000" u="none" cap="none" strike="noStrike">
              <a:solidFill>
                <a:srgbClr val="124A5C"/>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67" name="Google Shape;167;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8" name="Google Shape;168;p8"/>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9" name="Google Shape;169;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0" name="Google Shape;170;p8"/>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