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 id="263" r:id="rId18"/>
  </p:sldIdLst>
  <p:sldSz cy="5143500" cx="9144000"/>
  <p:notesSz cx="6858000" cy="9144000"/>
  <p:embeddedFontLst>
    <p:embeddedFont>
      <p:font typeface="Roboto Slab"/>
      <p:regular r:id="rId19"/>
      <p:bold r:id="rId20"/>
    </p:embeddedFont>
    <p:embeddedFont>
      <p:font typeface="Nixie One"/>
      <p:regular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2" roundtripDataSignature="AMtx7mhO58f24z8ZIbUKwVLYULllMfwZK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Slab-bold.fntdata"/><Relationship Id="rId11" Type="http://schemas.openxmlformats.org/officeDocument/2006/relationships/slide" Target="slides/slide1.xml"/><Relationship Id="rId22" Type="http://customschemas.google.com/relationships/presentationmetadata" Target="metadata"/><Relationship Id="rId10" Type="http://schemas.openxmlformats.org/officeDocument/2006/relationships/notesMaster" Target="notesMasters/notesMaster1.xml"/><Relationship Id="rId21" Type="http://schemas.openxmlformats.org/officeDocument/2006/relationships/font" Target="fonts/NixieOne-regular.fntdata"/><Relationship Id="rId13" Type="http://schemas.openxmlformats.org/officeDocument/2006/relationships/slide" Target="slides/slide3.xml"/><Relationship Id="rId12" Type="http://schemas.openxmlformats.org/officeDocument/2006/relationships/slide" Target="slides/slide2.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5" Type="http://schemas.openxmlformats.org/officeDocument/2006/relationships/slideMaster" Target="slideMasters/slideMaster2.xml"/><Relationship Id="rId19" Type="http://schemas.openxmlformats.org/officeDocument/2006/relationships/font" Target="fonts/RobotoSlab-regular.fntdata"/><Relationship Id="rId6" Type="http://schemas.openxmlformats.org/officeDocument/2006/relationships/slideMaster" Target="slideMasters/slideMaster3.xml"/><Relationship Id="rId18" Type="http://schemas.openxmlformats.org/officeDocument/2006/relationships/slide" Target="slides/slide8.xml"/><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0" name="Google Shape;7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8" name="Google Shape;7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4" name="Google Shape;11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3" name="Google Shape;12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9" name="Google Shape;13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8" name="Google Shape;14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4" name="Google Shape;16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0"/>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16"/>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16"/>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18"/>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18"/>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7.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6.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9"/>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9"/>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9"/>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9"/>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1"/>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1"/>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1"/>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1"/>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1"/>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3"/>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3"/>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3"/>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3"/>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3"/>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15"/>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15"/>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15"/>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5"/>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5"/>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7"/>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 name="Google Shape;52;p17"/>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 name="Google Shape;53;p17"/>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17"/>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17"/>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56" name="Google Shape;56;p17"/>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57" name="Google Shape;57;p1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8" name="Google Shape;58;p1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p1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6" name="Google Shape;66;p1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7" name="Google Shape;67;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hyperlink" Target="https://jamboard.google.com/d/1QAxpp4F1llifn_rAz9ZFUzrgE5BkpHWJegxJr6aguLY/edit?usp=shar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1.jpg"/><Relationship Id="rId4" Type="http://schemas.openxmlformats.org/officeDocument/2006/relationships/hyperlink" Target="https://wordwall.net/resource/26983324" TargetMode="External"/><Relationship Id="rId5" Type="http://schemas.openxmlformats.org/officeDocument/2006/relationships/hyperlink" Target="https://jamboard.google.com/d/1LopNhJu3q1RP6Uc0soppJTRVloYLK9SFtGVlicLudBY/edit?usp=shari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pic>
        <p:nvPicPr>
          <p:cNvPr id="72" name="Google Shape;72;p1"/>
          <p:cNvPicPr preferRelativeResize="0"/>
          <p:nvPr/>
        </p:nvPicPr>
        <p:blipFill rotWithShape="1">
          <a:blip r:embed="rId3">
            <a:alphaModFix/>
          </a:blip>
          <a:srcRect b="0" l="0" r="0" t="0"/>
          <a:stretch/>
        </p:blipFill>
        <p:spPr>
          <a:xfrm>
            <a:off x="7740650" y="1347787"/>
            <a:ext cx="1158875" cy="652462"/>
          </a:xfrm>
          <a:prstGeom prst="rect">
            <a:avLst/>
          </a:prstGeom>
          <a:noFill/>
          <a:ln>
            <a:noFill/>
          </a:ln>
        </p:spPr>
      </p:pic>
      <p:sp>
        <p:nvSpPr>
          <p:cNvPr id="73" name="Google Shape;73;p1"/>
          <p:cNvSpPr txBox="1"/>
          <p:nvPr/>
        </p:nvSpPr>
        <p:spPr>
          <a:xfrm>
            <a:off x="539750" y="4587875"/>
            <a:ext cx="4535487" cy="504825"/>
          </a:xfrm>
          <a:prstGeom prst="rect">
            <a:avLst/>
          </a:prstGeom>
          <a:solidFill>
            <a:srgbClr val="94BF6E"/>
          </a:solidFill>
          <a:ln cap="flat" cmpd="sng" w="25400">
            <a:solidFill>
              <a:srgbClr val="6B8C4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Arial"/>
              <a:buNone/>
            </a:pPr>
            <a:r>
              <a:rPr b="1" i="0" lang="sk-SK" sz="2000" u="none">
                <a:solidFill>
                  <a:srgbClr val="FFFFFF"/>
                </a:solidFill>
                <a:latin typeface="Arial"/>
                <a:ea typeface="Arial"/>
                <a:cs typeface="Arial"/>
                <a:sym typeface="Arial"/>
              </a:rPr>
              <a:t>2020-1-SK01-KA226-SCH-094350</a:t>
            </a:r>
            <a:endParaRPr/>
          </a:p>
        </p:txBody>
      </p:sp>
      <p:pic>
        <p:nvPicPr>
          <p:cNvPr descr="Erasmus+ logo EN.jpg" id="74" name="Google Shape;74;p1"/>
          <p:cNvPicPr preferRelativeResize="0"/>
          <p:nvPr/>
        </p:nvPicPr>
        <p:blipFill rotWithShape="1">
          <a:blip r:embed="rId4">
            <a:alphaModFix/>
          </a:blip>
          <a:srcRect b="0" l="22207" r="0" t="0"/>
          <a:stretch/>
        </p:blipFill>
        <p:spPr>
          <a:xfrm>
            <a:off x="6948487" y="627062"/>
            <a:ext cx="2017712" cy="571500"/>
          </a:xfrm>
          <a:prstGeom prst="rect">
            <a:avLst/>
          </a:prstGeom>
          <a:noFill/>
          <a:ln>
            <a:noFill/>
          </a:ln>
        </p:spPr>
      </p:pic>
      <p:sp>
        <p:nvSpPr>
          <p:cNvPr id="75" name="Google Shape;75;p1"/>
          <p:cNvSpPr txBox="1"/>
          <p:nvPr/>
        </p:nvSpPr>
        <p:spPr>
          <a:xfrm>
            <a:off x="539750" y="2932112"/>
            <a:ext cx="6264275" cy="1158875"/>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rgbClr val="FFFFFF"/>
              </a:buClr>
              <a:buSzPts val="4800"/>
              <a:buFont typeface="Nixie One"/>
              <a:buNone/>
            </a:pPr>
            <a:r>
              <a:rPr b="1" i="0" lang="sk-SK" sz="4800" u="none">
                <a:solidFill>
                  <a:srgbClr val="FFFFFF"/>
                </a:solidFill>
                <a:latin typeface="Nixie One"/>
                <a:ea typeface="Nixie One"/>
                <a:cs typeface="Nixie One"/>
                <a:sym typeface="Nixie One"/>
              </a:rPr>
              <a:t>Digi school</a:t>
            </a:r>
            <a:endParaRPr/>
          </a:p>
          <a:p>
            <a:pPr indent="0" lvl="0" marL="0" marR="0" rtl="0" algn="l">
              <a:lnSpc>
                <a:spcPct val="100000"/>
              </a:lnSpc>
              <a:spcBef>
                <a:spcPts val="0"/>
              </a:spcBef>
              <a:spcAft>
                <a:spcPts val="0"/>
              </a:spcAft>
              <a:buClr>
                <a:srgbClr val="FFFFFF"/>
              </a:buClr>
              <a:buSzPts val="4800"/>
              <a:buFont typeface="Nixie One"/>
              <a:buNone/>
            </a:pPr>
            <a:r>
              <a:rPr b="1" i="0" lang="sk-SK" sz="4800" u="none">
                <a:solidFill>
                  <a:srgbClr val="FFFFFF"/>
                </a:solidFill>
                <a:latin typeface="Nixie One"/>
                <a:ea typeface="Nixie One"/>
                <a:cs typeface="Nixie One"/>
                <a:sym typeface="Nixie One"/>
              </a:rPr>
              <a:t>MATHEMATICS</a:t>
            </a:r>
            <a:endParaRPr/>
          </a:p>
          <a:p>
            <a:pPr indent="0" lvl="0" marL="0" marR="0" rtl="0" algn="l">
              <a:lnSpc>
                <a:spcPct val="100000"/>
              </a:lnSpc>
              <a:spcBef>
                <a:spcPts val="0"/>
              </a:spcBef>
              <a:spcAft>
                <a:spcPts val="0"/>
              </a:spcAft>
              <a:buClr>
                <a:srgbClr val="FFFFFF"/>
              </a:buClr>
              <a:buSzPts val="2800"/>
              <a:buFont typeface="Nixie One"/>
              <a:buNone/>
            </a:pPr>
            <a:r>
              <a:rPr b="1" i="0" lang="sk-SK" sz="2800" u="none">
                <a:solidFill>
                  <a:srgbClr val="FFFFFF"/>
                </a:solidFill>
                <a:latin typeface="Nixie One"/>
                <a:ea typeface="Nixie One"/>
                <a:cs typeface="Nixie One"/>
                <a:sym typeface="Nixie One"/>
              </a:rPr>
              <a:t>A triangle IV. </a:t>
            </a:r>
            <a:endParaRPr/>
          </a:p>
          <a:p>
            <a:pPr indent="0" lvl="0" marL="0" marR="0" rtl="0" algn="l">
              <a:lnSpc>
                <a:spcPct val="100000"/>
              </a:lnSpc>
              <a:spcBef>
                <a:spcPts val="0"/>
              </a:spcBef>
              <a:spcAft>
                <a:spcPts val="0"/>
              </a:spcAft>
              <a:buClr>
                <a:srgbClr val="FFFFFF"/>
              </a:buClr>
              <a:buSzPts val="1800"/>
              <a:buFont typeface="Nixie One"/>
              <a:buNone/>
            </a:pPr>
            <a:r>
              <a:rPr b="1" i="0" lang="sk-SK" sz="1800" u="none">
                <a:solidFill>
                  <a:srgbClr val="FFFFFF"/>
                </a:solidFill>
                <a:latin typeface="Nixie One"/>
                <a:ea typeface="Nixie One"/>
                <a:cs typeface="Nixie One"/>
                <a:sym typeface="Nixie One"/>
              </a:rPr>
              <a:t>Pythagoras theorem and Euclid´s theorems in constructions</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81" name="Google Shape;81;p2"/>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82" name="Google Shape;82;p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83" name="Google Shape;83;p2"/>
          <p:cNvSpPr txBox="1"/>
          <p:nvPr/>
        </p:nvSpPr>
        <p:spPr>
          <a:xfrm>
            <a:off x="428625" y="1500187"/>
            <a:ext cx="8143875" cy="2032000"/>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SUBJECT: MATHEMATICS</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SPECIFICATION: </a:t>
            </a:r>
            <a:r>
              <a:rPr lang="sk-SK">
                <a:solidFill>
                  <a:schemeClr val="lt1"/>
                </a:solidFill>
              </a:rPr>
              <a:t>Mathematics for secondary school students (Year 1)</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AGE GROUP: 15 - 16 </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1 LESSON: 45 min</a:t>
            </a:r>
            <a:endParaRPr/>
          </a:p>
          <a:p>
            <a:pPr indent="0" lvl="0" marL="0" marR="0" rtl="0" algn="l">
              <a:lnSpc>
                <a:spcPct val="100000"/>
              </a:lnSpc>
              <a:spcBef>
                <a:spcPts val="0"/>
              </a:spcBef>
              <a:spcAft>
                <a:spcPts val="0"/>
              </a:spcAft>
              <a:buNone/>
            </a:pPr>
            <a:r>
              <a:t/>
            </a:r>
            <a:endParaRPr b="0" i="0" sz="1400" u="none">
              <a:solidFill>
                <a:schemeClr val="lt1"/>
              </a:solidFill>
              <a:latin typeface="Arial"/>
              <a:ea typeface="Arial"/>
              <a:cs typeface="Arial"/>
              <a:sym typeface="Aria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sk-SK" sz="1800" u="none" cap="none" strike="noStrike">
                <a:solidFill>
                  <a:srgbClr val="124057"/>
                </a:solidFill>
                <a:latin typeface="Roboto Slab"/>
                <a:ea typeface="Roboto Slab"/>
                <a:cs typeface="Roboto Slab"/>
                <a:sym typeface="Roboto Slab"/>
              </a:rPr>
              <a:t>CONTENTS</a:t>
            </a:r>
            <a:endParaRPr/>
          </a:p>
        </p:txBody>
      </p:sp>
      <p:sp>
        <p:nvSpPr>
          <p:cNvPr id="89" name="Google Shape;89;p3"/>
          <p:cNvSpPr/>
          <p:nvPr/>
        </p:nvSpPr>
        <p:spPr>
          <a:xfrm>
            <a:off x="3759200" y="2259012"/>
            <a:ext cx="3333750" cy="749300"/>
          </a:xfrm>
          <a:prstGeom prst="homePlate">
            <a:avLst>
              <a:gd fmla="val 19879"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0" name="Google Shape;90;p3"/>
          <p:cNvSpPr/>
          <p:nvPr/>
        </p:nvSpPr>
        <p:spPr>
          <a:xfrm>
            <a:off x="3759200" y="1508125"/>
            <a:ext cx="3405187" cy="750887"/>
          </a:xfrm>
          <a:prstGeom prst="homePlate">
            <a:avLst>
              <a:gd fmla="val 19915"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1" name="Google Shape;91;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2" name="Google Shape;92;p3"/>
          <p:cNvSpPr/>
          <p:nvPr/>
        </p:nvSpPr>
        <p:spPr>
          <a:xfrm>
            <a:off x="2892425" y="213201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3" name="Google Shape;93;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4" name="Google Shape;94;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5" name="Google Shape;95;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6" name="Google Shape;96;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01</a:t>
            </a:r>
            <a:endParaRPr/>
          </a:p>
        </p:txBody>
      </p:sp>
      <p:cxnSp>
        <p:nvCxnSpPr>
          <p:cNvPr id="97" name="Google Shape;97;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8" name="Google Shape;98;p3"/>
          <p:cNvSpPr txBox="1"/>
          <p:nvPr/>
        </p:nvSpPr>
        <p:spPr>
          <a:xfrm>
            <a:off x="4532312" y="166687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9" name="Google Shape;99;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02</a:t>
            </a:r>
            <a:endParaRPr/>
          </a:p>
        </p:txBody>
      </p:sp>
      <p:cxnSp>
        <p:nvCxnSpPr>
          <p:cNvPr id="100" name="Google Shape;100;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01" name="Google Shape;101;p3"/>
          <p:cNvSpPr txBox="1"/>
          <p:nvPr/>
        </p:nvSpPr>
        <p:spPr>
          <a:xfrm>
            <a:off x="4532312" y="1787525"/>
            <a:ext cx="2416175"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chemeClr val="lt1"/>
              </a:buClr>
              <a:buSzPts val="1400"/>
              <a:buFont typeface="Roboto Slab"/>
              <a:buNone/>
            </a:pPr>
            <a:r>
              <a:rPr b="0" i="0" lang="sk-SK" sz="1400" u="none">
                <a:solidFill>
                  <a:schemeClr val="lt1"/>
                </a:solidFill>
                <a:latin typeface="Roboto Slab"/>
                <a:ea typeface="Roboto Slab"/>
                <a:cs typeface="Roboto Slab"/>
                <a:sym typeface="Roboto Slab"/>
              </a:rPr>
              <a:t>A triangle-  </a:t>
            </a:r>
            <a:endParaRPr/>
          </a:p>
          <a:p>
            <a:pPr indent="0" lvl="0" marL="0" marR="0" rtl="0" algn="l">
              <a:lnSpc>
                <a:spcPct val="83000"/>
              </a:lnSpc>
              <a:spcBef>
                <a:spcPts val="0"/>
              </a:spcBef>
              <a:spcAft>
                <a:spcPts val="0"/>
              </a:spcAft>
              <a:buClr>
                <a:schemeClr val="lt1"/>
              </a:buClr>
              <a:buSzPts val="1400"/>
              <a:buFont typeface="Roboto Slab"/>
              <a:buNone/>
            </a:pPr>
            <a:r>
              <a:rPr b="0" i="0" lang="sk-SK" sz="1400" u="none">
                <a:solidFill>
                  <a:schemeClr val="lt1"/>
                </a:solidFill>
                <a:latin typeface="Roboto Slab"/>
                <a:ea typeface="Roboto Slab"/>
                <a:cs typeface="Roboto Slab"/>
                <a:sym typeface="Roboto Slab"/>
              </a:rPr>
              <a:t>theoretical background</a:t>
            </a:r>
            <a:endParaRPr/>
          </a:p>
        </p:txBody>
      </p:sp>
      <p:sp>
        <p:nvSpPr>
          <p:cNvPr id="102" name="Google Shape;102;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03</a:t>
            </a:r>
            <a:endParaRPr/>
          </a:p>
        </p:txBody>
      </p:sp>
      <p:cxnSp>
        <p:nvCxnSpPr>
          <p:cNvPr id="103" name="Google Shape;103;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04" name="Google Shape;104;p3"/>
          <p:cNvSpPr txBox="1"/>
          <p:nvPr/>
        </p:nvSpPr>
        <p:spPr>
          <a:xfrm>
            <a:off x="4532312" y="2263775"/>
            <a:ext cx="2371725"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t/>
            </a:r>
            <a:endParaRPr b="0" i="0" sz="1200" u="none">
              <a:solidFill>
                <a:srgbClr val="000000"/>
              </a:solidFill>
              <a:latin typeface="Roboto Slab"/>
              <a:ea typeface="Roboto Slab"/>
              <a:cs typeface="Roboto Slab"/>
              <a:sym typeface="Roboto Slab"/>
            </a:endParaRPr>
          </a:p>
          <a:p>
            <a:pPr indent="0" lvl="0" marL="0" marR="0" rtl="0" algn="l">
              <a:lnSpc>
                <a:spcPct val="83000"/>
              </a:lnSpc>
              <a:spcBef>
                <a:spcPts val="0"/>
              </a:spcBef>
              <a:spcAft>
                <a:spcPts val="0"/>
              </a:spcAft>
              <a:buClr>
                <a:srgbClr val="FFFFFF"/>
              </a:buClr>
              <a:buSzPts val="1400"/>
              <a:buFont typeface="Roboto Slab"/>
              <a:buNone/>
            </a:pPr>
            <a:r>
              <a:rPr b="0" i="0" lang="sk-SK" sz="1400" u="none">
                <a:solidFill>
                  <a:srgbClr val="FFFFFF"/>
                </a:solidFill>
                <a:latin typeface="Roboto Slab"/>
                <a:ea typeface="Roboto Slab"/>
                <a:cs typeface="Roboto Slab"/>
                <a:sym typeface="Roboto Slab"/>
              </a:rPr>
              <a:t>Interactive exercises</a:t>
            </a:r>
            <a:endParaRPr/>
          </a:p>
        </p:txBody>
      </p:sp>
      <p:cxnSp>
        <p:nvCxnSpPr>
          <p:cNvPr id="105" name="Google Shape;105;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06" name="Google Shape;106;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09" name="Google Shape;109;p3"/>
          <p:cNvSpPr txBox="1"/>
          <p:nvPr/>
        </p:nvSpPr>
        <p:spPr>
          <a:xfrm>
            <a:off x="6350" y="4819650"/>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10" name="Google Shape;110;p3"/>
          <p:cNvSpPr/>
          <p:nvPr/>
        </p:nvSpPr>
        <p:spPr>
          <a:xfrm>
            <a:off x="3143250" y="4071937"/>
            <a:ext cx="247650" cy="285750"/>
          </a:xfrm>
          <a:custGeom>
            <a:rect b="b" l="l" r="r" t="t"/>
            <a:pathLst>
              <a:path extrusionOk="0" fill="none" h="15978" w="13883">
                <a:moveTo>
                  <a:pt x="3240" y="3240"/>
                </a:moveTo>
                <a:lnTo>
                  <a:pt x="3240" y="12616"/>
                </a:lnTo>
                <a:lnTo>
                  <a:pt x="2899" y="12592"/>
                </a:lnTo>
                <a:lnTo>
                  <a:pt x="2558" y="12592"/>
                </a:lnTo>
                <a:lnTo>
                  <a:pt x="2193" y="12641"/>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154" y="10083"/>
                </a:lnTo>
                <a:lnTo>
                  <a:pt x="11813" y="10083"/>
                </a:lnTo>
                <a:lnTo>
                  <a:pt x="11447" y="10132"/>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pic>
        <p:nvPicPr>
          <p:cNvPr descr="Erasmus+ logo EN.jpg" id="111" name="Google Shape;111;p3"/>
          <p:cNvPicPr preferRelativeResize="0"/>
          <p:nvPr/>
        </p:nvPicPr>
        <p:blipFill rotWithShape="1">
          <a:blip r:embed="rId3">
            <a:alphaModFix/>
          </a:blip>
          <a:srcRect b="0" l="18112" r="0" t="0"/>
          <a:stretch/>
        </p:blipFill>
        <p:spPr>
          <a:xfrm>
            <a:off x="593725" y="152400"/>
            <a:ext cx="2124075" cy="57150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4"/>
          <p:cNvSpPr txBox="1"/>
          <p:nvPr>
            <p:ph type="ctrTitle"/>
          </p:nvPr>
        </p:nvSpPr>
        <p:spPr>
          <a:xfrm>
            <a:off x="3924300" y="3706812"/>
            <a:ext cx="4505325"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sk-SK" sz="4800" u="none">
                <a:solidFill>
                  <a:srgbClr val="114454"/>
                </a:solidFill>
                <a:latin typeface="Roboto Slab"/>
                <a:ea typeface="Roboto Slab"/>
                <a:cs typeface="Roboto Slab"/>
                <a:sym typeface="Roboto Slab"/>
              </a:rPr>
              <a:t>A triangle </a:t>
            </a:r>
            <a:br>
              <a:rPr b="1" i="0" lang="sk-SK" sz="4800" u="none">
                <a:solidFill>
                  <a:srgbClr val="114454"/>
                </a:solidFill>
                <a:latin typeface="Roboto Slab"/>
                <a:ea typeface="Roboto Slab"/>
                <a:cs typeface="Roboto Slab"/>
                <a:sym typeface="Roboto Slab"/>
              </a:rPr>
            </a:br>
            <a:r>
              <a:rPr b="0" i="0" lang="sk-SK" sz="2000" u="none">
                <a:solidFill>
                  <a:srgbClr val="114454"/>
                </a:solidFill>
                <a:latin typeface="Roboto Slab"/>
                <a:ea typeface="Roboto Slab"/>
                <a:cs typeface="Roboto Slab"/>
                <a:sym typeface="Roboto Slab"/>
              </a:rPr>
              <a:t>Theoretical background</a:t>
            </a:r>
            <a:endParaRPr/>
          </a:p>
        </p:txBody>
      </p:sp>
      <p:sp>
        <p:nvSpPr>
          <p:cNvPr id="117" name="Google Shape;117;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sk-SK" sz="20000" u="none">
                <a:solidFill>
                  <a:srgbClr val="18637B"/>
                </a:solidFill>
                <a:latin typeface="Roboto Slab"/>
                <a:ea typeface="Roboto Slab"/>
                <a:cs typeface="Roboto Slab"/>
                <a:sym typeface="Roboto Slab"/>
              </a:rPr>
              <a:t>1</a:t>
            </a:r>
            <a:endParaRPr/>
          </a:p>
        </p:txBody>
      </p:sp>
      <p:sp>
        <p:nvSpPr>
          <p:cNvPr id="118" name="Google Shape;118;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19" name="Google Shape;119;p4"/>
          <p:cNvSpPr txBox="1"/>
          <p:nvPr/>
        </p:nvSpPr>
        <p:spPr>
          <a:xfrm>
            <a:off x="111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20" name="Google Shape;120;p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5"/>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sk-SK" sz="1800" u="none">
                <a:solidFill>
                  <a:srgbClr val="FFFFFF"/>
                </a:solidFill>
                <a:latin typeface="Roboto Slab"/>
                <a:ea typeface="Roboto Slab"/>
                <a:cs typeface="Roboto Slab"/>
                <a:sym typeface="Roboto Slab"/>
              </a:rPr>
              <a:t>Theoretical background</a:t>
            </a:r>
            <a:endParaRPr/>
          </a:p>
        </p:txBody>
      </p:sp>
      <p:grpSp>
        <p:nvGrpSpPr>
          <p:cNvPr id="126" name="Google Shape;126;p5"/>
          <p:cNvGrpSpPr/>
          <p:nvPr/>
        </p:nvGrpSpPr>
        <p:grpSpPr>
          <a:xfrm>
            <a:off x="323850" y="758825"/>
            <a:ext cx="366712" cy="366712"/>
            <a:chOff x="1923675" y="1633650"/>
            <a:chExt cx="436000" cy="435975"/>
          </a:xfrm>
        </p:grpSpPr>
        <p:sp>
          <p:nvSpPr>
            <p:cNvPr id="127" name="Google Shape;127;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8" name="Google Shape;128;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9" name="Google Shape;129;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0" name="Google Shape;130;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1" name="Google Shape;131;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2" name="Google Shape;132;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33" name="Google Shape;133;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34" name="Google Shape;134;p5"/>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35" name="Google Shape;135;p5"/>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136" name="Google Shape;136;p5"/>
          <p:cNvSpPr txBox="1"/>
          <p:nvPr/>
        </p:nvSpPr>
        <p:spPr>
          <a:xfrm>
            <a:off x="1355725" y="2146705"/>
            <a:ext cx="6434732" cy="1631216"/>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124A5C"/>
              </a:buClr>
              <a:buSzPts val="2000"/>
              <a:buFont typeface="Noto Sans Symbols"/>
              <a:buChar char="⮚"/>
            </a:pPr>
            <a:r>
              <a:rPr b="0" i="0" lang="sk-SK" sz="2000" u="sng" cap="none" strike="noStrike">
                <a:solidFill>
                  <a:srgbClr val="124A5C"/>
                </a:solidFill>
                <a:latin typeface="Roboto Slab"/>
                <a:ea typeface="Roboto Slab"/>
                <a:cs typeface="Roboto Slab"/>
                <a:sym typeface="Roboto Slab"/>
                <a:hlinkClick r:id="rId4">
                  <a:extLst>
                    <a:ext uri="{A12FA001-AC4F-418D-AE19-62706E023703}">
                      <ahyp:hlinkClr val="tx"/>
                    </a:ext>
                  </a:extLst>
                </a:hlinkClick>
              </a:rPr>
              <a:t>Pythagoras theorem and Euclid´s theorems in constructions </a:t>
            </a:r>
            <a:endParaRPr b="0" i="0" sz="2000" u="none" cap="none" strike="noStrike">
              <a:solidFill>
                <a:srgbClr val="124A5C"/>
              </a:solidFill>
              <a:latin typeface="Roboto Slab"/>
              <a:ea typeface="Roboto Slab"/>
              <a:cs typeface="Roboto Slab"/>
              <a:sym typeface="Roboto Slab"/>
            </a:endParaRPr>
          </a:p>
          <a:p>
            <a:pPr indent="-285750" lvl="1" marL="742950" marR="0" rtl="0" algn="l">
              <a:lnSpc>
                <a:spcPct val="100000"/>
              </a:lnSpc>
              <a:spcBef>
                <a:spcPts val="0"/>
              </a:spcBef>
              <a:spcAft>
                <a:spcPts val="0"/>
              </a:spcAft>
              <a:buClr>
                <a:srgbClr val="124A5C"/>
              </a:buClr>
              <a:buSzPts val="2000"/>
              <a:buFont typeface="Noto Sans Symbols"/>
              <a:buChar char="▪"/>
            </a:pPr>
            <a:r>
              <a:rPr b="0" i="0" lang="sk-SK" sz="2000" u="none" cap="none" strike="noStrike">
                <a:solidFill>
                  <a:srgbClr val="124A5C"/>
                </a:solidFill>
                <a:latin typeface="Roboto Slab"/>
                <a:ea typeface="Roboto Slab"/>
                <a:cs typeface="Roboto Slab"/>
                <a:sym typeface="Roboto Slab"/>
              </a:rPr>
              <a:t>The construction of a line segment with irrational length</a:t>
            </a:r>
            <a:endParaRPr b="0" i="0" sz="2000" u="none" cap="none" strike="noStrike">
              <a:solidFill>
                <a:srgbClr val="124A5C"/>
              </a:solidFill>
              <a:latin typeface="Roboto Slab"/>
              <a:ea typeface="Roboto Slab"/>
              <a:cs typeface="Roboto Slab"/>
              <a:sym typeface="Roboto Slab"/>
            </a:endParaRPr>
          </a:p>
          <a:p>
            <a:pPr indent="0" lvl="1" marL="45720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124A5C"/>
              </a:solidFill>
              <a:latin typeface="Roboto Slab"/>
              <a:ea typeface="Roboto Slab"/>
              <a:cs typeface="Roboto Slab"/>
              <a:sym typeface="Roboto Slab"/>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6"/>
          <p:cNvSpPr txBox="1"/>
          <p:nvPr>
            <p:ph type="ctrTitle"/>
          </p:nvPr>
        </p:nvSpPr>
        <p:spPr>
          <a:xfrm>
            <a:off x="3995737" y="3660775"/>
            <a:ext cx="4505325"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sk-SK" sz="4800" u="none">
                <a:solidFill>
                  <a:srgbClr val="114454"/>
                </a:solidFill>
                <a:latin typeface="Roboto Slab"/>
                <a:ea typeface="Roboto Slab"/>
                <a:cs typeface="Roboto Slab"/>
                <a:sym typeface="Roboto Slab"/>
              </a:rPr>
              <a:t>Interactive exercises</a:t>
            </a:r>
            <a:endParaRPr/>
          </a:p>
        </p:txBody>
      </p:sp>
      <p:sp>
        <p:nvSpPr>
          <p:cNvPr id="142" name="Google Shape;142;p6"/>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sk-SK" sz="20000" u="none">
                <a:solidFill>
                  <a:srgbClr val="18637B"/>
                </a:solidFill>
                <a:latin typeface="Roboto Slab"/>
                <a:ea typeface="Roboto Slab"/>
                <a:cs typeface="Roboto Slab"/>
                <a:sym typeface="Roboto Slab"/>
              </a:rPr>
              <a:t>2</a:t>
            </a:r>
            <a:endParaRPr/>
          </a:p>
        </p:txBody>
      </p:sp>
      <p:sp>
        <p:nvSpPr>
          <p:cNvPr id="143" name="Google Shape;143;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44" name="Google Shape;144;p6"/>
          <p:cNvSpPr txBox="1"/>
          <p:nvPr/>
        </p:nvSpPr>
        <p:spPr>
          <a:xfrm>
            <a:off x="0" y="4824412"/>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45" name="Google Shape;145;p6"/>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7"/>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sk-SK" sz="1800" u="none">
                <a:solidFill>
                  <a:srgbClr val="FFFFFF"/>
                </a:solidFill>
                <a:latin typeface="Roboto Slab"/>
                <a:ea typeface="Roboto Slab"/>
                <a:cs typeface="Roboto Slab"/>
                <a:sym typeface="Roboto Slab"/>
              </a:rPr>
              <a:t>Interactive exercises</a:t>
            </a:r>
            <a:endParaRPr/>
          </a:p>
        </p:txBody>
      </p:sp>
      <p:grpSp>
        <p:nvGrpSpPr>
          <p:cNvPr id="151" name="Google Shape;151;p7"/>
          <p:cNvGrpSpPr/>
          <p:nvPr/>
        </p:nvGrpSpPr>
        <p:grpSpPr>
          <a:xfrm>
            <a:off x="323850" y="758825"/>
            <a:ext cx="366712" cy="366712"/>
            <a:chOff x="1923675" y="1633650"/>
            <a:chExt cx="436000" cy="435975"/>
          </a:xfrm>
        </p:grpSpPr>
        <p:sp>
          <p:nvSpPr>
            <p:cNvPr id="152" name="Google Shape;152;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3" name="Google Shape;153;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4" name="Google Shape;154;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5" name="Google Shape;155;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6" name="Google Shape;156;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7" name="Google Shape;157;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58" name="Google Shape;158;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59" name="Google Shape;159;p7"/>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0" name="Google Shape;160;p7"/>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161" name="Google Shape;161;p7"/>
          <p:cNvSpPr txBox="1"/>
          <p:nvPr/>
        </p:nvSpPr>
        <p:spPr>
          <a:xfrm>
            <a:off x="2876764" y="1995686"/>
            <a:ext cx="5367643" cy="1631216"/>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124A5C"/>
              </a:buClr>
              <a:buSzPts val="2000"/>
              <a:buFont typeface="Noto Sans Symbols"/>
              <a:buChar char="⮚"/>
            </a:pPr>
            <a:r>
              <a:rPr b="0" i="0" lang="sk-SK" sz="2000" u="sng" cap="none" strike="noStrike">
                <a:solidFill>
                  <a:srgbClr val="124A5C"/>
                </a:solidFill>
                <a:latin typeface="Roboto Slab"/>
                <a:ea typeface="Roboto Slab"/>
                <a:cs typeface="Roboto Slab"/>
                <a:sym typeface="Roboto Slab"/>
                <a:hlinkClick r:id="rId4">
                  <a:extLst>
                    <a:ext uri="{A12FA001-AC4F-418D-AE19-62706E023703}">
                      <ahyp:hlinkClr val="tx"/>
                    </a:ext>
                  </a:extLst>
                </a:hlinkClick>
              </a:rPr>
              <a:t>Pythagoras theorem and Euclid´s theorems in constructions</a:t>
            </a:r>
            <a:endParaRPr b="0" i="0" sz="2000" u="none" cap="none" strike="noStrike">
              <a:solidFill>
                <a:srgbClr val="124A5C"/>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124A5C"/>
              </a:solidFill>
              <a:latin typeface="Roboto Slab"/>
              <a:ea typeface="Roboto Slab"/>
              <a:cs typeface="Roboto Slab"/>
              <a:sym typeface="Roboto Slab"/>
            </a:endParaRPr>
          </a:p>
          <a:p>
            <a:pPr indent="-285750" lvl="0" marL="285750" marR="0" rtl="0" algn="l">
              <a:lnSpc>
                <a:spcPct val="100000"/>
              </a:lnSpc>
              <a:spcBef>
                <a:spcPts val="0"/>
              </a:spcBef>
              <a:spcAft>
                <a:spcPts val="0"/>
              </a:spcAft>
              <a:buClr>
                <a:srgbClr val="124A5C"/>
              </a:buClr>
              <a:buSzPts val="2000"/>
              <a:buFont typeface="Noto Sans Symbols"/>
              <a:buChar char="⮚"/>
            </a:pPr>
            <a:r>
              <a:rPr b="0" i="0" lang="sk-SK" sz="2000" u="sng" cap="none" strike="noStrike">
                <a:solidFill>
                  <a:srgbClr val="124A5C"/>
                </a:solidFill>
                <a:latin typeface="Roboto Slab"/>
                <a:ea typeface="Roboto Slab"/>
                <a:cs typeface="Roboto Slab"/>
                <a:sym typeface="Roboto Slab"/>
                <a:hlinkClick r:id="rId5">
                  <a:extLst>
                    <a:ext uri="{A12FA001-AC4F-418D-AE19-62706E023703}">
                      <ahyp:hlinkClr val="tx"/>
                    </a:ext>
                  </a:extLst>
                </a:hlinkClick>
              </a:rPr>
              <a:t>Constructions of line segments with irrational lengths</a:t>
            </a:r>
            <a:endParaRPr b="0" i="0" sz="2000" u="none" cap="none" strike="noStrike">
              <a:solidFill>
                <a:srgbClr val="124A5C"/>
              </a:solidFill>
              <a:latin typeface="Roboto Slab"/>
              <a:ea typeface="Roboto Slab"/>
              <a:cs typeface="Roboto Slab"/>
              <a:sym typeface="Roboto Slab"/>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8"/>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sk-SK" sz="1200" u="none" cap="none" strike="noStrike">
                <a:solidFill>
                  <a:schemeClr val="lt1"/>
                </a:solidFill>
                <a:latin typeface="Roboto Slab"/>
                <a:ea typeface="Roboto Slab"/>
                <a:cs typeface="Roboto Slab"/>
                <a:sym typeface="Roboto Slab"/>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67" name="Google Shape;167;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68" name="Google Shape;168;p8"/>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9" name="Google Shape;169;p8"/>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70" name="Google Shape;170;p8"/>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Roboto Slab"/>
              <a:buNone/>
            </a:pPr>
            <a:r>
              <a:rPr b="0" i="0" lang="sk-SK" sz="1200" u="none">
                <a:solidFill>
                  <a:schemeClr val="lt1"/>
                </a:solidFill>
                <a:latin typeface="Roboto Slab"/>
                <a:ea typeface="Roboto Slab"/>
                <a:cs typeface="Roboto Slab"/>
                <a:sym typeface="Roboto Slab"/>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