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0" r:id="rId6"/>
    <p:sldMasterId id="2147483652" r:id="rId7"/>
    <p:sldMasterId id="2147483654" r:id="rId8"/>
    <p:sldMasterId id="2147483656" r:id="rId9"/>
    <p:sldMasterId id="2147483658"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Lst>
  <p:sldSz cy="5143500" cx="9144000"/>
  <p:notesSz cx="6858000" cy="9144000"/>
  <p:embeddedFontLst>
    <p:embeddedFont>
      <p:font typeface="Roboto Slab"/>
      <p:regular r:id="rId27"/>
      <p:bold r:id="rId28"/>
    </p:embeddedFont>
    <p:embeddedFont>
      <p:font typeface="Nixie On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http://customooxmlschemas.google.com/">
      <go:slidesCustomData xmlns:go="http://customooxmlschemas.google.com/" r:id="rId30" roundtripDataSignature="AMtx7mimaMWGzyilRLetVC6CHzQ0XpDI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5F499F-04E7-4E47-A4E4-EE5D2E742F8A}">
  <a:tblStyle styleId="{655F499F-04E7-4E47-A4E4-EE5D2E742F8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NixieOne-regular.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0" Type="http://customschemas.google.com/relationships/presentationmetadata" Target="metadata"/><Relationship Id="rId11" Type="http://schemas.openxmlformats.org/officeDocument/2006/relationships/notesMaster" Target="notesMasters/notesMaster1.xml"/><Relationship Id="rId10" Type="http://schemas.openxmlformats.org/officeDocument/2006/relationships/slideMaster" Target="slideMasters/slideMaster6.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 name="Google Shape;6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6" name="Google Shape;16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17"/>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5" name="Shape 25"/>
        <p:cNvGrpSpPr/>
        <p:nvPr/>
      </p:nvGrpSpPr>
      <p:grpSpPr>
        <a:xfrm>
          <a:off x="0" y="0"/>
          <a:ext cx="0" cy="0"/>
          <a:chOff x="0" y="0"/>
          <a:chExt cx="0" cy="0"/>
        </a:xfrm>
      </p:grpSpPr>
      <p:sp>
        <p:nvSpPr>
          <p:cNvPr id="26" name="Google Shape;26;p19"/>
          <p:cNvSpPr txBox="1"/>
          <p:nvPr>
            <p:ph idx="1" type="body"/>
          </p:nvPr>
        </p:nvSpPr>
        <p:spPr>
          <a:xfrm>
            <a:off x="1556175" y="2300275"/>
            <a:ext cx="6031800" cy="605100"/>
          </a:xfrm>
          <a:prstGeom prst="rect">
            <a:avLst/>
          </a:prstGeom>
          <a:noFill/>
          <a:ln>
            <a:noFill/>
          </a:ln>
        </p:spPr>
        <p:txBody>
          <a:bodyPr anchorCtr="0" anchor="ctr" bIns="91425" lIns="91425" spcFirstLastPara="1" rIns="91425" wrap="square" tIns="91425">
            <a:noAutofit/>
          </a:bodyPr>
          <a:lstStyle>
            <a:lvl1pPr indent="-355600" lvl="0" marL="457200" algn="ctr">
              <a:spcBef>
                <a:spcPts val="600"/>
              </a:spcBef>
              <a:spcAft>
                <a:spcPts val="0"/>
              </a:spcAft>
              <a:buClr>
                <a:srgbClr val="FFFFFF"/>
              </a:buClr>
              <a:buSzPts val="2000"/>
              <a:buChar char="▪"/>
              <a:defRPr sz="2000">
                <a:solidFill>
                  <a:srgbClr val="FFFFFF"/>
                </a:solidFill>
              </a:defRPr>
            </a:lvl1pPr>
            <a:lvl2pPr indent="-355600" lvl="1" marL="914400" algn="ctr">
              <a:spcBef>
                <a:spcPts val="0"/>
              </a:spcBef>
              <a:spcAft>
                <a:spcPts val="0"/>
              </a:spcAft>
              <a:buClr>
                <a:srgbClr val="FFFFFF"/>
              </a:buClr>
              <a:buSzPts val="2000"/>
              <a:buChar char="▫"/>
              <a:defRPr sz="2000">
                <a:solidFill>
                  <a:srgbClr val="FFFFFF"/>
                </a:solidFill>
              </a:defRPr>
            </a:lvl2pPr>
            <a:lvl3pPr indent="-355600" lvl="2" marL="1371600" algn="ctr">
              <a:spcBef>
                <a:spcPts val="0"/>
              </a:spcBef>
              <a:spcAft>
                <a:spcPts val="0"/>
              </a:spcAft>
              <a:buClr>
                <a:srgbClr val="FFFFFF"/>
              </a:buClr>
              <a:buSzPts val="2000"/>
              <a:buChar char="■"/>
              <a:defRPr sz="2000">
                <a:solidFill>
                  <a:srgbClr val="FFFFFF"/>
                </a:solidFill>
              </a:defRPr>
            </a:lvl3pPr>
            <a:lvl4pPr indent="-355600" lvl="3" marL="1828800" algn="ctr">
              <a:spcBef>
                <a:spcPts val="0"/>
              </a:spcBef>
              <a:spcAft>
                <a:spcPts val="0"/>
              </a:spcAft>
              <a:buClr>
                <a:srgbClr val="FFFFFF"/>
              </a:buClr>
              <a:buSzPts val="2000"/>
              <a:buChar char="●"/>
              <a:defRPr sz="2000">
                <a:solidFill>
                  <a:srgbClr val="FFFFFF"/>
                </a:solidFill>
              </a:defRPr>
            </a:lvl4pPr>
            <a:lvl5pPr indent="-355600" lvl="4" marL="2286000" algn="ctr">
              <a:spcBef>
                <a:spcPts val="0"/>
              </a:spcBef>
              <a:spcAft>
                <a:spcPts val="0"/>
              </a:spcAft>
              <a:buClr>
                <a:srgbClr val="FFFFFF"/>
              </a:buClr>
              <a:buSzPts val="2000"/>
              <a:buChar char="○"/>
              <a:defRPr sz="2000">
                <a:solidFill>
                  <a:srgbClr val="FFFFFF"/>
                </a:solidFill>
              </a:defRPr>
            </a:lvl5pPr>
            <a:lvl6pPr indent="-355600" lvl="5" marL="2743200" algn="ctr">
              <a:lnSpc>
                <a:spcPct val="100000"/>
              </a:lnSpc>
              <a:spcBef>
                <a:spcPts val="0"/>
              </a:spcBef>
              <a:spcAft>
                <a:spcPts val="0"/>
              </a:spcAft>
              <a:buClr>
                <a:srgbClr val="FFFFFF"/>
              </a:buClr>
              <a:buSzPts val="2000"/>
              <a:buChar char="■"/>
              <a:defRPr sz="2000">
                <a:solidFill>
                  <a:srgbClr val="FFFFFF"/>
                </a:solidFill>
              </a:defRPr>
            </a:lvl6pPr>
            <a:lvl7pPr indent="-355600" lvl="6" marL="3200400" algn="ctr">
              <a:lnSpc>
                <a:spcPct val="100000"/>
              </a:lnSpc>
              <a:spcBef>
                <a:spcPts val="0"/>
              </a:spcBef>
              <a:spcAft>
                <a:spcPts val="0"/>
              </a:spcAft>
              <a:buClr>
                <a:srgbClr val="FFFFFF"/>
              </a:buClr>
              <a:buSzPts val="2000"/>
              <a:buChar char="●"/>
              <a:defRPr sz="2000">
                <a:solidFill>
                  <a:srgbClr val="FFFFFF"/>
                </a:solidFill>
              </a:defRPr>
            </a:lvl7pPr>
            <a:lvl8pPr indent="-355600" lvl="7" marL="3657600" algn="ctr">
              <a:lnSpc>
                <a:spcPct val="100000"/>
              </a:lnSpc>
              <a:spcBef>
                <a:spcPts val="0"/>
              </a:spcBef>
              <a:spcAft>
                <a:spcPts val="0"/>
              </a:spcAft>
              <a:buClr>
                <a:srgbClr val="FFFFFF"/>
              </a:buClr>
              <a:buSzPts val="2000"/>
              <a:buChar char="○"/>
              <a:defRPr sz="2000">
                <a:solidFill>
                  <a:srgbClr val="FFFFFF"/>
                </a:solidFill>
              </a:defRPr>
            </a:lvl8pPr>
            <a:lvl9pPr indent="-355600" lvl="8" marL="4114800" algn="ctr">
              <a:lnSpc>
                <a:spcPct val="100000"/>
              </a:lnSpc>
              <a:spcBef>
                <a:spcPts val="0"/>
              </a:spcBef>
              <a:spcAft>
                <a:spcPts val="0"/>
              </a:spcAft>
              <a:buClr>
                <a:srgbClr val="FFFFFF"/>
              </a:buClr>
              <a:buSzPts val="2000"/>
              <a:buChar char="■"/>
              <a:defRPr sz="2000">
                <a:solidFill>
                  <a:srgbClr val="FFFFFF"/>
                </a:solidFill>
              </a:defRPr>
            </a:lvl9pPr>
          </a:lstStyle>
          <a:p/>
        </p:txBody>
      </p:sp>
      <p:sp>
        <p:nvSpPr>
          <p:cNvPr id="27" name="Google Shape;27;p19"/>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
        <p:nvSpPr>
          <p:cNvPr id="38" name="Google Shape;38;p21"/>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48" name="Shape 48"/>
        <p:cNvGrpSpPr/>
        <p:nvPr/>
      </p:nvGrpSpPr>
      <p:grpSpPr>
        <a:xfrm>
          <a:off x="0" y="0"/>
          <a:ext cx="0" cy="0"/>
          <a:chOff x="0" y="0"/>
          <a:chExt cx="0" cy="0"/>
        </a:xfrm>
      </p:grpSpPr>
      <p:sp>
        <p:nvSpPr>
          <p:cNvPr id="49" name="Google Shape;49;p23"/>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rgbClr val="114454"/>
              </a:buClr>
              <a:buSzPts val="4800"/>
              <a:buNone/>
              <a:defRPr sz="4800">
                <a:solidFill>
                  <a:srgbClr val="114454"/>
                </a:solidFill>
              </a:defRPr>
            </a:lvl1pPr>
            <a:lvl2pPr lvl="1" algn="l">
              <a:spcBef>
                <a:spcPts val="0"/>
              </a:spcBef>
              <a:spcAft>
                <a:spcPts val="0"/>
              </a:spcAft>
              <a:buClr>
                <a:srgbClr val="114454"/>
              </a:buClr>
              <a:buSzPts val="4800"/>
              <a:buNone/>
              <a:defRPr sz="4800">
                <a:solidFill>
                  <a:srgbClr val="114454"/>
                </a:solidFill>
              </a:defRPr>
            </a:lvl2pPr>
            <a:lvl3pPr lvl="2" algn="l">
              <a:spcBef>
                <a:spcPts val="0"/>
              </a:spcBef>
              <a:spcAft>
                <a:spcPts val="0"/>
              </a:spcAft>
              <a:buClr>
                <a:srgbClr val="114454"/>
              </a:buClr>
              <a:buSzPts val="4800"/>
              <a:buNone/>
              <a:defRPr sz="4800">
                <a:solidFill>
                  <a:srgbClr val="114454"/>
                </a:solidFill>
              </a:defRPr>
            </a:lvl3pPr>
            <a:lvl4pPr lvl="3" algn="l">
              <a:spcBef>
                <a:spcPts val="0"/>
              </a:spcBef>
              <a:spcAft>
                <a:spcPts val="0"/>
              </a:spcAft>
              <a:buClr>
                <a:srgbClr val="114454"/>
              </a:buClr>
              <a:buSzPts val="4800"/>
              <a:buNone/>
              <a:defRPr sz="4800">
                <a:solidFill>
                  <a:srgbClr val="114454"/>
                </a:solidFill>
              </a:defRPr>
            </a:lvl4pPr>
            <a:lvl5pPr lvl="4" algn="l">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p:txBody>
      </p:sp>
      <p:sp>
        <p:nvSpPr>
          <p:cNvPr id="50" name="Google Shape;50;p23"/>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rgbClr val="94BF6E"/>
              </a:buClr>
              <a:buSzPts val="1800"/>
              <a:buNone/>
              <a:defRPr b="1" sz="1800">
                <a:solidFill>
                  <a:srgbClr val="94BF6E"/>
                </a:solidFill>
              </a:defRPr>
            </a:lvl1pPr>
            <a:lvl2pPr lvl="1" algn="l">
              <a:spcBef>
                <a:spcPts val="0"/>
              </a:spcBef>
              <a:spcAft>
                <a:spcPts val="0"/>
              </a:spcAft>
              <a:buClr>
                <a:srgbClr val="94BF6E"/>
              </a:buClr>
              <a:buSzPts val="1800"/>
              <a:buNone/>
              <a:defRPr b="1" sz="1800">
                <a:solidFill>
                  <a:srgbClr val="94BF6E"/>
                </a:solidFill>
              </a:defRPr>
            </a:lvl2pPr>
            <a:lvl3pPr lvl="2" algn="l">
              <a:spcBef>
                <a:spcPts val="0"/>
              </a:spcBef>
              <a:spcAft>
                <a:spcPts val="0"/>
              </a:spcAft>
              <a:buClr>
                <a:srgbClr val="94BF6E"/>
              </a:buClr>
              <a:buSzPts val="1800"/>
              <a:buNone/>
              <a:defRPr b="1" sz="1800">
                <a:solidFill>
                  <a:srgbClr val="94BF6E"/>
                </a:solidFill>
              </a:defRPr>
            </a:lvl3pPr>
            <a:lvl4pPr lvl="3" algn="l">
              <a:spcBef>
                <a:spcPts val="0"/>
              </a:spcBef>
              <a:spcAft>
                <a:spcPts val="0"/>
              </a:spcAft>
              <a:buClr>
                <a:srgbClr val="94BF6E"/>
              </a:buClr>
              <a:buSzPts val="1800"/>
              <a:buNone/>
              <a:defRPr b="1">
                <a:solidFill>
                  <a:srgbClr val="94BF6E"/>
                </a:solidFill>
              </a:defRPr>
            </a:lvl4pPr>
            <a:lvl5pPr lvl="4" algn="l">
              <a:spcBef>
                <a:spcPts val="0"/>
              </a:spcBef>
              <a:spcAft>
                <a:spcPts val="0"/>
              </a:spcAft>
              <a:buClr>
                <a:srgbClr val="94BF6E"/>
              </a:buClr>
              <a:buSzPts val="1800"/>
              <a:buNone/>
              <a:defRPr b="1">
                <a:solidFill>
                  <a:srgbClr val="94BF6E"/>
                </a:solidFill>
              </a:defRPr>
            </a:lvl5pPr>
            <a:lvl6pPr lvl="5" algn="l">
              <a:lnSpc>
                <a:spcPct val="100000"/>
              </a:lnSpc>
              <a:spcBef>
                <a:spcPts val="0"/>
              </a:spcBef>
              <a:spcAft>
                <a:spcPts val="0"/>
              </a:spcAft>
              <a:buClr>
                <a:srgbClr val="94BF6E"/>
              </a:buClr>
              <a:buSzPts val="1800"/>
              <a:buNone/>
              <a:defRPr b="1">
                <a:solidFill>
                  <a:srgbClr val="94BF6E"/>
                </a:solidFill>
              </a:defRPr>
            </a:lvl6pPr>
            <a:lvl7pPr lvl="6" algn="l">
              <a:lnSpc>
                <a:spcPct val="100000"/>
              </a:lnSpc>
              <a:spcBef>
                <a:spcPts val="0"/>
              </a:spcBef>
              <a:spcAft>
                <a:spcPts val="0"/>
              </a:spcAft>
              <a:buClr>
                <a:srgbClr val="94BF6E"/>
              </a:buClr>
              <a:buSzPts val="1800"/>
              <a:buNone/>
              <a:defRPr b="1">
                <a:solidFill>
                  <a:srgbClr val="94BF6E"/>
                </a:solidFill>
              </a:defRPr>
            </a:lvl7pPr>
            <a:lvl8pPr lvl="7" algn="l">
              <a:lnSpc>
                <a:spcPct val="100000"/>
              </a:lnSpc>
              <a:spcBef>
                <a:spcPts val="0"/>
              </a:spcBef>
              <a:spcAft>
                <a:spcPts val="0"/>
              </a:spcAft>
              <a:buClr>
                <a:srgbClr val="94BF6E"/>
              </a:buClr>
              <a:buSzPts val="1800"/>
              <a:buNone/>
              <a:defRPr b="1">
                <a:solidFill>
                  <a:srgbClr val="94BF6E"/>
                </a:solidFill>
              </a:defRPr>
            </a:lvl8pPr>
            <a:lvl9pPr lvl="8" algn="l">
              <a:lnSpc>
                <a:spcPct val="100000"/>
              </a:lnSpc>
              <a:spcBef>
                <a:spcPts val="0"/>
              </a:spcBef>
              <a:spcAft>
                <a:spcPts val="0"/>
              </a:spcAft>
              <a:buClr>
                <a:srgbClr val="94BF6E"/>
              </a:buClr>
              <a:buSzPts val="1800"/>
              <a:buNone/>
              <a:defRPr b="1">
                <a:solidFill>
                  <a:srgbClr val="94BF6E"/>
                </a:solidFill>
              </a:defRPr>
            </a:lvl9pPr>
          </a:lstStyle>
          <a:p/>
        </p:txBody>
      </p:sp>
      <p:sp>
        <p:nvSpPr>
          <p:cNvPr id="51" name="Google Shape;51;p23"/>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 style A">
    <p:spTree>
      <p:nvGrpSpPr>
        <p:cNvPr id="61" name="Shape 61"/>
        <p:cNvGrpSpPr/>
        <p:nvPr/>
      </p:nvGrpSpPr>
      <p:grpSpPr>
        <a:xfrm>
          <a:off x="0" y="0"/>
          <a:ext cx="0" cy="0"/>
          <a:chOff x="0" y="0"/>
          <a:chExt cx="0" cy="0"/>
        </a:xfrm>
      </p:grpSpPr>
      <p:sp>
        <p:nvSpPr>
          <p:cNvPr id="62" name="Google Shape;62;p25"/>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6.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4.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nvSpPr>
        <p:spPr>
          <a:xfrm>
            <a:off x="0" y="4287837"/>
            <a:ext cx="9144000"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7" name="Google Shape;7;p16"/>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 name="Google Shape;8;p16"/>
          <p:cNvSpPr txBox="1"/>
          <p:nvPr/>
        </p:nvSpPr>
        <p:spPr>
          <a:xfrm>
            <a:off x="0" y="500062"/>
            <a:ext cx="9144000"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 name="Google Shape;9;p16"/>
          <p:cNvSpPr txBox="1"/>
          <p:nvPr/>
        </p:nvSpPr>
        <p:spPr>
          <a:xfrm>
            <a:off x="0" y="4494212"/>
            <a:ext cx="9144000"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 name="Google Shape;10;p16"/>
          <p:cNvSpPr txBox="1"/>
          <p:nvPr/>
        </p:nvSpPr>
        <p:spPr>
          <a:xfrm>
            <a:off x="0" y="4584700"/>
            <a:ext cx="9144000"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 name="Google Shape;11;p16"/>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 name="Google Shape;12;p16"/>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sp>
        <p:nvSpPr>
          <p:cNvPr id="16" name="Google Shape;16;p18"/>
          <p:cNvSpPr txBox="1"/>
          <p:nvPr/>
        </p:nvSpPr>
        <p:spPr>
          <a:xfrm>
            <a:off x="0" y="1147762"/>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7" name="Google Shape;17;p18"/>
          <p:cNvSpPr/>
          <p:nvPr/>
        </p:nvSpPr>
        <p:spPr>
          <a:xfrm>
            <a:off x="3398538" y="1599538"/>
            <a:ext cx="2346925" cy="1944425"/>
          </a:xfrm>
          <a:prstGeom prst="rect">
            <a:avLst/>
          </a:prstGeom>
        </p:spPr>
        <p:txBody>
          <a:bodyPr>
            <a:prstTxWarp prst="textPlain"/>
          </a:bodyPr>
          <a:lstStyle/>
          <a:p>
            <a:pPr lvl="0" algn="ctr"/>
            <a:r>
              <a:rPr b="0" i="0">
                <a:ln>
                  <a:noFill/>
                </a:ln>
                <a:noFill/>
                <a:latin typeface="Impact"/>
              </a:rPr>
              <a:t>“</a:t>
            </a:r>
          </a:p>
        </p:txBody>
      </p:sp>
      <p:sp>
        <p:nvSpPr>
          <p:cNvPr id="18" name="Google Shape;18;p18"/>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9" name="Google Shape;19;p18"/>
          <p:cNvSpPr txBox="1"/>
          <p:nvPr/>
        </p:nvSpPr>
        <p:spPr>
          <a:xfrm>
            <a:off x="0" y="500062"/>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0" name="Google Shape;20;p18"/>
          <p:cNvSpPr txBox="1"/>
          <p:nvPr/>
        </p:nvSpPr>
        <p:spPr>
          <a:xfrm>
            <a:off x="0" y="3962400"/>
            <a:ext cx="9144000" cy="36988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1" name="Google Shape;21;p18"/>
          <p:cNvSpPr txBox="1"/>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22" name="Google Shape;22;p18"/>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18"/>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 name="Google Shape;24;p18"/>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 name="Shape 28"/>
        <p:cNvGrpSpPr/>
        <p:nvPr/>
      </p:nvGrpSpPr>
      <p:grpSpPr>
        <a:xfrm>
          <a:off x="0" y="0"/>
          <a:ext cx="0" cy="0"/>
          <a:chOff x="0" y="0"/>
          <a:chExt cx="0" cy="0"/>
        </a:xfrm>
      </p:grpSpPr>
      <p:sp>
        <p:nvSpPr>
          <p:cNvPr id="29" name="Google Shape;29;p20"/>
          <p:cNvSpPr txBox="1"/>
          <p:nvPr/>
        </p:nvSpPr>
        <p:spPr>
          <a:xfrm>
            <a:off x="0" y="0"/>
            <a:ext cx="24765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0" name="Google Shape;30;p20"/>
          <p:cNvSpPr txBox="1"/>
          <p:nvPr/>
        </p:nvSpPr>
        <p:spPr>
          <a:xfrm>
            <a:off x="0" y="500062"/>
            <a:ext cx="247650" cy="1058862"/>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1" name="Google Shape;31;p20"/>
          <p:cNvSpPr txBox="1"/>
          <p:nvPr/>
        </p:nvSpPr>
        <p:spPr>
          <a:xfrm>
            <a:off x="0" y="1554162"/>
            <a:ext cx="247650" cy="1531937"/>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2" name="Google Shape;32;p20"/>
          <p:cNvSpPr txBox="1"/>
          <p:nvPr/>
        </p:nvSpPr>
        <p:spPr>
          <a:xfrm>
            <a:off x="0" y="3086100"/>
            <a:ext cx="247650" cy="60483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3" name="Google Shape;33;p20"/>
          <p:cNvSpPr txBox="1"/>
          <p:nvPr/>
        </p:nvSpPr>
        <p:spPr>
          <a:xfrm>
            <a:off x="0" y="3690937"/>
            <a:ext cx="247650" cy="1452562"/>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34" name="Google Shape;34;p20"/>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 name="Google Shape;35;p20"/>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 name="Google Shape;36;p20"/>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 name="Shape 39"/>
        <p:cNvGrpSpPr/>
        <p:nvPr/>
      </p:nvGrpSpPr>
      <p:grpSpPr>
        <a:xfrm>
          <a:off x="0" y="0"/>
          <a:ext cx="0" cy="0"/>
          <a:chOff x="0" y="0"/>
          <a:chExt cx="0" cy="0"/>
        </a:xfrm>
      </p:grpSpPr>
      <p:sp>
        <p:nvSpPr>
          <p:cNvPr id="40" name="Google Shape;40;p22"/>
          <p:cNvSpPr txBox="1"/>
          <p:nvPr/>
        </p:nvSpPr>
        <p:spPr>
          <a:xfrm>
            <a:off x="0" y="4287837"/>
            <a:ext cx="3475037" cy="247650"/>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1" name="Google Shape;41;p22"/>
          <p:cNvSpPr txBox="1"/>
          <p:nvPr/>
        </p:nvSpPr>
        <p:spPr>
          <a:xfrm>
            <a:off x="0" y="0"/>
            <a:ext cx="3475037"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2" name="Google Shape;42;p22"/>
          <p:cNvSpPr txBox="1"/>
          <p:nvPr/>
        </p:nvSpPr>
        <p:spPr>
          <a:xfrm>
            <a:off x="0" y="500062"/>
            <a:ext cx="3475037" cy="382428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3" name="Google Shape;43;p22"/>
          <p:cNvSpPr txBox="1"/>
          <p:nvPr/>
        </p:nvSpPr>
        <p:spPr>
          <a:xfrm>
            <a:off x="0" y="4494212"/>
            <a:ext cx="3475037" cy="117475"/>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4" name="Google Shape;44;p22"/>
          <p:cNvSpPr txBox="1"/>
          <p:nvPr/>
        </p:nvSpPr>
        <p:spPr>
          <a:xfrm>
            <a:off x="0" y="4584700"/>
            <a:ext cx="3475037" cy="558800"/>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5" name="Google Shape;45;p22"/>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6" name="Google Shape;46;p22"/>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7" name="Google Shape;47;p22"/>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sp>
        <p:nvSpPr>
          <p:cNvPr id="53" name="Google Shape;53;p24"/>
          <p:cNvSpPr txBox="1"/>
          <p:nvPr/>
        </p:nvSpPr>
        <p:spPr>
          <a:xfrm>
            <a:off x="0" y="1147762"/>
            <a:ext cx="9144000" cy="2847975"/>
          </a:xfrm>
          <a:prstGeom prst="rect">
            <a:avLst/>
          </a:prstGeom>
          <a:solidFill>
            <a:srgbClr val="165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4" name="Google Shape;54;p24"/>
          <p:cNvSpPr txBox="1"/>
          <p:nvPr/>
        </p:nvSpPr>
        <p:spPr>
          <a:xfrm>
            <a:off x="0" y="0"/>
            <a:ext cx="9144000" cy="530225"/>
          </a:xfrm>
          <a:prstGeom prst="rect">
            <a:avLst/>
          </a:prstGeom>
          <a:solidFill>
            <a:srgbClr val="18637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5" name="Google Shape;55;p24"/>
          <p:cNvSpPr txBox="1"/>
          <p:nvPr/>
        </p:nvSpPr>
        <p:spPr>
          <a:xfrm>
            <a:off x="0" y="500062"/>
            <a:ext cx="9144000" cy="731837"/>
          </a:xfrm>
          <a:prstGeom prst="rect">
            <a:avLst/>
          </a:prstGeom>
          <a:solidFill>
            <a:srgbClr val="12405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6" name="Google Shape;56;p24"/>
          <p:cNvSpPr txBox="1"/>
          <p:nvPr/>
        </p:nvSpPr>
        <p:spPr>
          <a:xfrm>
            <a:off x="0" y="3962400"/>
            <a:ext cx="9144000" cy="369887"/>
          </a:xfrm>
          <a:prstGeom prst="rect">
            <a:avLst/>
          </a:prstGeom>
          <a:solidFill>
            <a:srgbClr val="3B8D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7" name="Google Shape;57;p24"/>
          <p:cNvSpPr txBox="1"/>
          <p:nvPr/>
        </p:nvSpPr>
        <p:spPr>
          <a:xfrm>
            <a:off x="0" y="4333875"/>
            <a:ext cx="9144000" cy="809625"/>
          </a:xfrm>
          <a:prstGeom prst="rect">
            <a:avLst/>
          </a:prstGeom>
          <a:solidFill>
            <a:srgbClr val="94BF6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58" name="Google Shape;58;p24"/>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9" name="Google Shape;59;p24"/>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0" name="Google Shape;60;p24"/>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1"/>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 name="Shape 63"/>
        <p:cNvGrpSpPr/>
        <p:nvPr/>
      </p:nvGrpSpPr>
      <p:grpSpPr>
        <a:xfrm>
          <a:off x="0" y="0"/>
          <a:ext cx="0" cy="0"/>
          <a:chOff x="0" y="0"/>
          <a:chExt cx="0" cy="0"/>
        </a:xfrm>
      </p:grpSpPr>
      <p:sp>
        <p:nvSpPr>
          <p:cNvPr id="64" name="Google Shape;64;p26"/>
          <p:cNvSpPr txBox="1"/>
          <p:nvPr>
            <p:ph type="title"/>
          </p:nvPr>
        </p:nvSpPr>
        <p:spPr>
          <a:xfrm>
            <a:off x="1146175" y="530225"/>
            <a:ext cx="3208337" cy="10287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5" name="Google Shape;65;p26"/>
          <p:cNvSpPr txBox="1"/>
          <p:nvPr>
            <p:ph idx="1" type="body"/>
          </p:nvPr>
        </p:nvSpPr>
        <p:spPr>
          <a:xfrm>
            <a:off x="1146175" y="1766887"/>
            <a:ext cx="7540625" cy="3159125"/>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spcBef>
                <a:spcPts val="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6" name="Google Shape;66;p26"/>
          <p:cNvSpPr txBox="1"/>
          <p:nvPr>
            <p:ph idx="12" type="sldNum"/>
          </p:nvPr>
        </p:nvSpPr>
        <p:spPr>
          <a:xfrm>
            <a:off x="-50800" y="4819650"/>
            <a:ext cx="349250" cy="323850"/>
          </a:xfrm>
          <a:prstGeom prst="rect">
            <a:avLst/>
          </a:prstGeom>
          <a:noFill/>
          <a:ln>
            <a:noFill/>
          </a:ln>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1pPr>
            <a:lvl2pPr indent="0" lvl="1"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2pPr>
            <a:lvl3pPr indent="0" lvl="2"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3pPr>
            <a:lvl4pPr indent="0" lvl="3"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4pPr>
            <a:lvl5pPr indent="0" lvl="4"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5pPr>
            <a:lvl6pPr indent="0" lvl="5"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6pPr>
            <a:lvl7pPr indent="0" lvl="6"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7pPr>
            <a:lvl8pPr indent="0" lvl="7"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8pPr>
            <a:lvl9pPr indent="0" lvl="8" marL="0" marR="0" rtl="0" algn="ctr">
              <a:lnSpc>
                <a:spcPct val="100000"/>
              </a:lnSpc>
              <a:spcBef>
                <a:spcPts val="0"/>
              </a:spcBef>
              <a:spcAft>
                <a:spcPts val="0"/>
              </a:spcAft>
              <a:buClr>
                <a:srgbClr val="FFFFFF"/>
              </a:buClr>
              <a:buSzPts val="800"/>
              <a:buFont typeface="Roboto Slab"/>
              <a:buNone/>
              <a:defRPr b="0" i="0" sz="800" u="non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wordwall.net/resource/18311031/majetok" TargetMode="External"/><Relationship Id="rId4" Type="http://schemas.openxmlformats.org/officeDocument/2006/relationships/hyperlink" Target="https://www.liveworksheets.com/cc2079809pc" TargetMode="External"/><Relationship Id="rId5"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hyperlink" Target="https://fotkyzadarmo.sk/peniaze/" TargetMode="External"/><Relationship Id="rId6"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
          <p:cNvSpPr txBox="1"/>
          <p:nvPr>
            <p:ph type="ctrTitle"/>
          </p:nvPr>
        </p:nvSpPr>
        <p:spPr>
          <a:xfrm>
            <a:off x="611187" y="2427287"/>
            <a:ext cx="7777162" cy="115887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FFFFFF"/>
                </a:solidFill>
                <a:latin typeface="Roboto Slab"/>
                <a:ea typeface="Roboto Slab"/>
                <a:cs typeface="Roboto Slab"/>
                <a:sym typeface="Roboto Slab"/>
              </a:rPr>
              <a:t>Digiškola Ekonomika Rovnomerné odpisovanie</a:t>
            </a:r>
            <a:endParaRPr/>
          </a:p>
        </p:txBody>
      </p:sp>
      <p:pic>
        <p:nvPicPr>
          <p:cNvPr descr="Erasmus+ logo EN.jpg" id="72" name="Google Shape;72;p1"/>
          <p:cNvPicPr preferRelativeResize="0"/>
          <p:nvPr/>
        </p:nvPicPr>
        <p:blipFill rotWithShape="1">
          <a:blip r:embed="rId3">
            <a:alphaModFix/>
          </a:blip>
          <a:srcRect b="0" l="0" r="0" t="0"/>
          <a:stretch/>
        </p:blipFill>
        <p:spPr>
          <a:xfrm>
            <a:off x="179387" y="274637"/>
            <a:ext cx="2593975" cy="571500"/>
          </a:xfrm>
          <a:prstGeom prst="rect">
            <a:avLst/>
          </a:prstGeom>
          <a:noFill/>
          <a:ln>
            <a:noFill/>
          </a:ln>
        </p:spPr>
      </p:pic>
      <p:pic>
        <p:nvPicPr>
          <p:cNvPr id="73" name="Google Shape;73;p1"/>
          <p:cNvPicPr preferRelativeResize="0"/>
          <p:nvPr/>
        </p:nvPicPr>
        <p:blipFill rotWithShape="1">
          <a:blip r:embed="rId4">
            <a:alphaModFix/>
          </a:blip>
          <a:srcRect b="0" l="0" r="0" t="0"/>
          <a:stretch/>
        </p:blipFill>
        <p:spPr>
          <a:xfrm>
            <a:off x="2928937" y="285750"/>
            <a:ext cx="1158875" cy="652462"/>
          </a:xfrm>
          <a:prstGeom prst="rect">
            <a:avLst/>
          </a:prstGeom>
          <a:noFill/>
          <a:ln>
            <a:noFill/>
          </a:ln>
        </p:spPr>
      </p:pic>
      <p:sp>
        <p:nvSpPr>
          <p:cNvPr id="74" name="Google Shape;74;p1"/>
          <p:cNvSpPr txBox="1"/>
          <p:nvPr/>
        </p:nvSpPr>
        <p:spPr>
          <a:xfrm>
            <a:off x="428625" y="4643437"/>
            <a:ext cx="4143375"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2020-1-SK01-KA226-SCH-094350  </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0"/>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Arial"/>
              <a:buNone/>
            </a:pPr>
            <a:fld id="{00000000-1234-1234-1234-123412341234}" type="slidenum">
              <a:rPr b="0" i="0" lang="en-US" sz="800" u="none">
                <a:solidFill>
                  <a:srgbClr val="FFFFFF"/>
                </a:solidFill>
                <a:latin typeface="Arial"/>
                <a:ea typeface="Arial"/>
                <a:cs typeface="Arial"/>
                <a:sym typeface="Arial"/>
              </a:rPr>
              <a:t>‹#›</a:t>
            </a:fld>
            <a:endParaRPr/>
          </a:p>
        </p:txBody>
      </p:sp>
      <p:sp>
        <p:nvSpPr>
          <p:cNvPr id="209" name="Google Shape;209;p10"/>
          <p:cNvSpPr txBox="1"/>
          <p:nvPr/>
        </p:nvSpPr>
        <p:spPr>
          <a:xfrm>
            <a:off x="1116012" y="700087"/>
            <a:ext cx="6840537"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a:solidFill>
                  <a:srgbClr val="000000"/>
                </a:solidFill>
                <a:latin typeface="Arial"/>
                <a:ea typeface="Arial"/>
                <a:cs typeface="Arial"/>
                <a:sym typeface="Arial"/>
              </a:rPr>
              <a:t>Príklady zaradenia majetku do odpisových skupín:</a:t>
            </a:r>
            <a:endParaRPr/>
          </a:p>
        </p:txBody>
      </p:sp>
      <p:graphicFrame>
        <p:nvGraphicFramePr>
          <p:cNvPr id="210" name="Google Shape;210;p10"/>
          <p:cNvGraphicFramePr/>
          <p:nvPr/>
        </p:nvGraphicFramePr>
        <p:xfrm>
          <a:off x="971550" y="1635125"/>
          <a:ext cx="3000000" cy="3000000"/>
        </p:xfrm>
        <a:graphic>
          <a:graphicData uri="http://schemas.openxmlformats.org/drawingml/2006/table">
            <a:tbl>
              <a:tblPr>
                <a:noFill/>
                <a:tableStyleId>{655F499F-04E7-4E47-A4E4-EE5D2E742F8A}</a:tableStyleId>
              </a:tblPr>
              <a:tblGrid>
                <a:gridCol w="1198550"/>
                <a:gridCol w="1198550"/>
                <a:gridCol w="1117600"/>
                <a:gridCol w="1093775"/>
                <a:gridCol w="792150"/>
                <a:gridCol w="1071550"/>
                <a:gridCol w="944550"/>
              </a:tblGrid>
              <a:tr h="371475">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0</a:t>
                      </a:r>
                      <a:endParaRPr/>
                    </a:p>
                  </a:txBody>
                  <a:tcPr marT="45725" marB="45725" marR="91450" marL="91450">
                    <a:lnL cap="flat" cmpd="sng" w="9525">
                      <a:solidFill>
                        <a:srgbClr val="90BD69"/>
                      </a:solidFill>
                      <a:prstDash val="solid"/>
                      <a:round/>
                      <a:headEnd len="sm" w="sm" type="none"/>
                      <a:tailEnd len="sm" w="sm" type="none"/>
                    </a:lnL>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solidFill>
                      <a:srgbClr val="94BF6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1</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solidFill>
                      <a:srgbClr val="94BF6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2</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solidFill>
                      <a:srgbClr val="94BF6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3</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solidFill>
                      <a:srgbClr val="94BF6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4</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solidFill>
                      <a:srgbClr val="94BF6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5</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solidFill>
                      <a:srgbClr val="94BF6E"/>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6</a:t>
                      </a:r>
                      <a:endParaRPr/>
                    </a:p>
                  </a:txBody>
                  <a:tcPr marT="45725" marB="45725" marR="91450" marL="91450">
                    <a:lnR cap="flat" cmpd="sng" w="9525">
                      <a:solidFill>
                        <a:srgbClr val="90BD69"/>
                      </a:solidFill>
                      <a:prstDash val="solid"/>
                      <a:round/>
                      <a:headEnd len="sm" w="sm" type="none"/>
                      <a:tailEnd len="sm" w="sm" type="none"/>
                    </a:lnR>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solidFill>
                      <a:srgbClr val="94BF6E"/>
                    </a:solidFill>
                  </a:tcPr>
                </a:tc>
              </a:tr>
              <a:tr h="51752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Automobily BEV, PHEV</a:t>
                      </a:r>
                      <a:endParaRPr/>
                    </a:p>
                  </a:txBody>
                  <a:tcPr marT="45725" marB="45725" marR="91450" marL="91450">
                    <a:lnL cap="flat" cmpd="sng" w="9525">
                      <a:solidFill>
                        <a:srgbClr val="90BD69"/>
                      </a:solidFill>
                      <a:prstDash val="solid"/>
                      <a:round/>
                      <a:headEnd len="sm" w="sm" type="none"/>
                      <a:tailEnd len="sm" w="sm" type="none"/>
                    </a:lnL>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PC</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kone</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pece</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lode</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Inžinierske stavby</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hotely</a:t>
                      </a:r>
                      <a:endParaRPr/>
                    </a:p>
                  </a:txBody>
                  <a:tcPr marT="45725" marB="45725" marR="91450" marL="91450">
                    <a:lnR cap="flat" cmpd="sng" w="9525">
                      <a:solidFill>
                        <a:srgbClr val="90BD69"/>
                      </a:solidFill>
                      <a:prstDash val="solid"/>
                      <a:round/>
                      <a:headEnd len="sm" w="sm" type="none"/>
                      <a:tailEnd len="sm" w="sm" type="none"/>
                    </a:lnR>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r>
              <a:tr h="519100">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L cap="flat" cmpd="sng" w="9525">
                      <a:solidFill>
                        <a:srgbClr val="90BD69"/>
                      </a:solidFill>
                      <a:prstDash val="solid"/>
                      <a:round/>
                      <a:headEnd len="sm" w="sm" type="none"/>
                      <a:tailEnd len="sm" w="sm" type="none"/>
                    </a:lnL>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Spotrebná elektronika</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batérie</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generátory</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zbrane</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budovy</a:t>
                      </a:r>
                      <a:endParaRPr/>
                    </a:p>
                  </a:txBody>
                  <a:tcPr marT="45725" marB="45725" marR="91450" marL="91450">
                    <a:lnR cap="flat" cmpd="sng" w="9525">
                      <a:solidFill>
                        <a:srgbClr val="90BD69"/>
                      </a:solidFill>
                      <a:prstDash val="solid"/>
                      <a:round/>
                      <a:headEnd len="sm" w="sm" type="none"/>
                      <a:tailEnd len="sm" w="sm" type="none"/>
                    </a:lnR>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r>
              <a:tr h="517525">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L cap="flat" cmpd="sng" w="9525">
                      <a:solidFill>
                        <a:srgbClr val="90BD69"/>
                      </a:solidFill>
                      <a:prstDash val="solid"/>
                      <a:round/>
                      <a:headEnd len="sm" w="sm" type="none"/>
                      <a:tailEnd len="sm" w="sm" type="none"/>
                    </a:lnL>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automobily</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Elektr. zariadenia</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stavby</a:t>
                      </a:r>
                      <a:endParaRPr/>
                    </a:p>
                  </a:txBody>
                  <a:tcPr marT="45725" marB="45725" marR="91450" marL="91450">
                    <a:lnR cap="flat" cmpd="sng" w="9525">
                      <a:solidFill>
                        <a:srgbClr val="90BD69"/>
                      </a:solidFill>
                      <a:prstDash val="solid"/>
                      <a:round/>
                      <a:headEnd len="sm" w="sm" type="none"/>
                      <a:tailEnd len="sm" w="sm" type="none"/>
                    </a:lnR>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r>
              <a:tr h="731825">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L cap="flat" cmpd="sng" w="9525">
                      <a:solidFill>
                        <a:srgbClr val="90BD69"/>
                      </a:solidFill>
                      <a:prstDash val="solid"/>
                      <a:round/>
                      <a:headEnd len="sm" w="sm" type="none"/>
                      <a:tailEnd len="sm" w="sm" type="none"/>
                    </a:lnL>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Kancelár. stroje</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Motocykle prívesy</a:t>
                      </a:r>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návesy</a:t>
                      </a:r>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txBody>
                  <a:tcPr marT="45725" marB="45725" marR="91450" marL="91450">
                    <a:lnR cap="flat" cmpd="sng" w="9525">
                      <a:solidFill>
                        <a:srgbClr val="90BD69"/>
                      </a:solidFill>
                      <a:prstDash val="solid"/>
                      <a:round/>
                      <a:headEnd len="sm" w="sm" type="none"/>
                      <a:tailEnd len="sm" w="sm" type="none"/>
                    </a:lnR>
                    <a:lnT cap="flat" cmpd="sng" w="9525">
                      <a:solidFill>
                        <a:srgbClr val="90BD69"/>
                      </a:solidFill>
                      <a:prstDash val="solid"/>
                      <a:round/>
                      <a:headEnd len="sm" w="sm" type="none"/>
                      <a:tailEnd len="sm" w="sm" type="none"/>
                    </a:lnT>
                    <a:lnB cap="flat" cmpd="sng" w="9525">
                      <a:solidFill>
                        <a:srgbClr val="90BD69"/>
                      </a:solidFill>
                      <a:prstDash val="solid"/>
                      <a:round/>
                      <a:headEnd len="sm" w="sm" type="none"/>
                      <a:tailEnd len="sm" w="sm" type="none"/>
                    </a:lnB>
                  </a:tcPr>
                </a:tc>
              </a:tr>
            </a:tbl>
          </a:graphicData>
        </a:graphic>
      </p:graphicFrame>
      <p:pic>
        <p:nvPicPr>
          <p:cNvPr descr="Erasmus+ logo EN.jpg" id="211" name="Google Shape;211;p10"/>
          <p:cNvPicPr preferRelativeResize="0"/>
          <p:nvPr/>
        </p:nvPicPr>
        <p:blipFill rotWithShape="1">
          <a:blip r:embed="rId3">
            <a:alphaModFix/>
          </a:blip>
          <a:srcRect b="0" l="0" r="0" t="0"/>
          <a:stretch/>
        </p:blipFill>
        <p:spPr>
          <a:xfrm>
            <a:off x="298450" y="73025"/>
            <a:ext cx="2593975" cy="571500"/>
          </a:xfrm>
          <a:prstGeom prst="rect">
            <a:avLst/>
          </a:prstGeom>
          <a:noFill/>
          <a:ln>
            <a:noFill/>
          </a:ln>
        </p:spPr>
      </p:pic>
      <p:sp>
        <p:nvSpPr>
          <p:cNvPr id="212" name="Google Shape;212;p10"/>
          <p:cNvSpPr txBox="1"/>
          <p:nvPr/>
        </p:nvSpPr>
        <p:spPr>
          <a:xfrm>
            <a:off x="-174625" y="4705350"/>
            <a:ext cx="3711575" cy="4159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Arial"/>
              <a:buNone/>
            </a:pPr>
            <a:r>
              <a:rPr b="1" i="0" lang="en-US" sz="1000" u="none">
                <a:solidFill>
                  <a:schemeClr val="dk1"/>
                </a:solidFill>
                <a:latin typeface="Arial"/>
                <a:ea typeface="Arial"/>
                <a:cs typeface="Arial"/>
                <a:sym typeface="Arial"/>
              </a:rPr>
              <a:t>2020-1-SK01-KA226-SCH-094350</a:t>
            </a:r>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1"/>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Arial"/>
              <a:buNone/>
            </a:pPr>
            <a:fld id="{00000000-1234-1234-1234-123412341234}" type="slidenum">
              <a:rPr b="0" i="0" lang="en-US" sz="800" u="none">
                <a:solidFill>
                  <a:srgbClr val="FFFFFF"/>
                </a:solidFill>
                <a:latin typeface="Arial"/>
                <a:ea typeface="Arial"/>
                <a:cs typeface="Arial"/>
                <a:sym typeface="Arial"/>
              </a:rPr>
              <a:t>‹#›</a:t>
            </a:fld>
            <a:endParaRPr/>
          </a:p>
        </p:txBody>
      </p:sp>
      <p:sp>
        <p:nvSpPr>
          <p:cNvPr id="218" name="Google Shape;218;p11"/>
          <p:cNvSpPr txBox="1"/>
          <p:nvPr/>
        </p:nvSpPr>
        <p:spPr>
          <a:xfrm>
            <a:off x="1042987" y="700087"/>
            <a:ext cx="7345362" cy="2246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Vzorový príklad:</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212529"/>
              </a:buClr>
              <a:buSzPts val="1400"/>
              <a:buFont typeface="Arial"/>
              <a:buNone/>
            </a:pPr>
            <a:r>
              <a:rPr b="0" i="0" lang="en-US" sz="1400" u="none">
                <a:solidFill>
                  <a:srgbClr val="212529"/>
                </a:solidFill>
                <a:latin typeface="Arial"/>
                <a:ea typeface="Arial"/>
                <a:cs typeface="Arial"/>
                <a:sym typeface="Arial"/>
              </a:rPr>
              <a:t>Účtovná jednotka obstarala kúpou osobný automobil v hodnote 14 000 € a rozhodla sa ho odpisovať rovnomernou metódou, pri zaradení do 1. odpisovej skupiny (doba odpisovania 4 roky).</a:t>
            </a:r>
            <a:endParaRPr/>
          </a:p>
          <a:p>
            <a:pPr indent="0" lvl="0" marL="0" marR="0" rtl="0" algn="just">
              <a:lnSpc>
                <a:spcPct val="100000"/>
              </a:lnSpc>
              <a:spcBef>
                <a:spcPts val="0"/>
              </a:spcBef>
              <a:spcAft>
                <a:spcPts val="0"/>
              </a:spcAft>
              <a:buClr>
                <a:srgbClr val="212529"/>
              </a:buClr>
              <a:buSzPts val="1400"/>
              <a:buFont typeface="Arial"/>
              <a:buNone/>
            </a:pPr>
            <a:r>
              <a:rPr b="0" i="0" lang="en-US" sz="1400" u="none">
                <a:solidFill>
                  <a:srgbClr val="212529"/>
                </a:solidFill>
                <a:latin typeface="Arial"/>
                <a:ea typeface="Arial"/>
                <a:cs typeface="Arial"/>
                <a:sym typeface="Arial"/>
              </a:rPr>
              <a:t>Ak účtovná jednotka obstarala osobný automobil dňa 1. 1. 2020, výpočet odpisov bol nasledovný:</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212529"/>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21252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a:solidFill>
                <a:srgbClr val="212529"/>
              </a:solidFill>
              <a:latin typeface="Arial"/>
              <a:ea typeface="Arial"/>
              <a:cs typeface="Arial"/>
              <a:sym typeface="Arial"/>
            </a:endParaRPr>
          </a:p>
        </p:txBody>
      </p:sp>
      <p:graphicFrame>
        <p:nvGraphicFramePr>
          <p:cNvPr id="219" name="Google Shape;219;p11"/>
          <p:cNvGraphicFramePr/>
          <p:nvPr/>
        </p:nvGraphicFramePr>
        <p:xfrm>
          <a:off x="1524000" y="2495550"/>
          <a:ext cx="3000000" cy="3000000"/>
        </p:xfrm>
        <a:graphic>
          <a:graphicData uri="http://schemas.openxmlformats.org/drawingml/2006/table">
            <a:tbl>
              <a:tblPr>
                <a:noFill/>
                <a:tableStyleId>{655F499F-04E7-4E47-A4E4-EE5D2E742F8A}</a:tableStyleId>
              </a:tblPr>
              <a:tblGrid>
                <a:gridCol w="960425"/>
                <a:gridCol w="1582725"/>
                <a:gridCol w="2592375"/>
                <a:gridCol w="960425"/>
              </a:tblGrid>
              <a:tr h="5175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Rok</a:t>
                      </a:r>
                      <a:endParaRPr/>
                    </a:p>
                  </a:txBody>
                  <a:tcPr marT="45725" marB="45725" marR="91450" marL="91450">
                    <a:lnB cap="flat" cmpd="sng" w="25400">
                      <a:solidFill>
                        <a:schemeClr val="lt1"/>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Zostatková cena</a:t>
                      </a:r>
                      <a:endParaRPr/>
                    </a:p>
                  </a:txBody>
                  <a:tcPr marT="45725" marB="45725" marR="91450" marL="91450">
                    <a:lnB cap="flat" cmpd="sng" w="25400">
                      <a:solidFill>
                        <a:schemeClr val="lt1"/>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Uplatnený ročný odpis</a:t>
                      </a:r>
                      <a:endParaRPr/>
                    </a:p>
                  </a:txBody>
                  <a:tcPr marT="45725" marB="45725" marR="91450" marL="91450">
                    <a:lnB cap="flat" cmpd="sng" w="25400">
                      <a:solidFill>
                        <a:schemeClr val="lt1"/>
                      </a:solidFill>
                      <a:prstDash val="solid"/>
                      <a:round/>
                      <a:headEnd len="sm" w="sm" type="none"/>
                      <a:tailEnd len="sm" w="sm" type="none"/>
                    </a:lnB>
                    <a:solidFill>
                      <a:schemeClr val="dk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Oprávky</a:t>
                      </a:r>
                      <a:endParaRPr/>
                    </a:p>
                  </a:txBody>
                  <a:tcPr marT="45725" marB="45725" marR="91450" marL="91450">
                    <a:lnB cap="flat" cmpd="sng" w="25400">
                      <a:solidFill>
                        <a:schemeClr val="lt1"/>
                      </a:solidFill>
                      <a:prstDash val="solid"/>
                      <a:round/>
                      <a:headEnd len="sm" w="sm" type="none"/>
                      <a:tailEnd len="sm" w="sm" type="none"/>
                    </a:lnB>
                    <a:solidFill>
                      <a:schemeClr val="dk1"/>
                    </a:solidFill>
                  </a:tcPr>
                </a:tc>
              </a:tr>
              <a:tr h="37147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2020</a:t>
                      </a:r>
                      <a:endParaRPr/>
                    </a:p>
                  </a:txBody>
                  <a:tcPr marT="45725" marB="45725" marR="91450" marL="91450">
                    <a:lnT cap="flat" cmpd="sng" w="25400">
                      <a:solidFill>
                        <a:schemeClr val="lt1"/>
                      </a:solidFill>
                      <a:prstDash val="solid"/>
                      <a:round/>
                      <a:headEnd len="sm" w="sm" type="none"/>
                      <a:tailEnd len="sm" w="sm" type="none"/>
                    </a:lnT>
                    <a:solidFill>
                      <a:srgbClr val="2D6F4C"/>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10 500</a:t>
                      </a:r>
                      <a:endParaRPr/>
                    </a:p>
                  </a:txBody>
                  <a:tcPr marT="45725" marB="45725" marR="91450" marL="91450">
                    <a:lnT cap="flat" cmpd="sng" w="25400">
                      <a:solidFill>
                        <a:schemeClr val="lt1"/>
                      </a:solidFill>
                      <a:prstDash val="solid"/>
                      <a:round/>
                      <a:headEnd len="sm" w="sm" type="none"/>
                      <a:tailEnd len="sm" w="sm" type="none"/>
                    </a:lnT>
                    <a:solidFill>
                      <a:srgbClr val="2D6F4C"/>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((14 000/4))/12*12) = </a:t>
                      </a:r>
                      <a:r>
                        <a:rPr b="1" i="0" lang="en-US" sz="1400" u="none" cap="none" strike="noStrike">
                          <a:solidFill>
                            <a:srgbClr val="FFFFFF"/>
                          </a:solidFill>
                          <a:latin typeface="Arial"/>
                          <a:ea typeface="Arial"/>
                          <a:cs typeface="Arial"/>
                          <a:sym typeface="Arial"/>
                        </a:rPr>
                        <a:t>3 500</a:t>
                      </a:r>
                      <a:endParaRPr/>
                    </a:p>
                  </a:txBody>
                  <a:tcPr marT="45725" marB="45725" marR="91450" marL="91450">
                    <a:lnT cap="flat" cmpd="sng" w="25400">
                      <a:solidFill>
                        <a:schemeClr val="lt1"/>
                      </a:solidFill>
                      <a:prstDash val="solid"/>
                      <a:round/>
                      <a:headEnd len="sm" w="sm" type="none"/>
                      <a:tailEnd len="sm" w="sm" type="none"/>
                    </a:lnT>
                    <a:solidFill>
                      <a:srgbClr val="2D6F4C"/>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3 500</a:t>
                      </a:r>
                      <a:endParaRPr/>
                    </a:p>
                  </a:txBody>
                  <a:tcPr marT="45725" marB="45725" marR="91450" marL="91450">
                    <a:lnT cap="flat" cmpd="sng" w="25400">
                      <a:solidFill>
                        <a:schemeClr val="lt1"/>
                      </a:solidFill>
                      <a:prstDash val="solid"/>
                      <a:round/>
                      <a:headEnd len="sm" w="sm" type="none"/>
                      <a:tailEnd len="sm" w="sm" type="none"/>
                    </a:lnT>
                    <a:solidFill>
                      <a:srgbClr val="2D6F4C"/>
                    </a:solidFill>
                  </a:tcPr>
                </a:tc>
              </a:tr>
              <a:tr h="37147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2021</a:t>
                      </a:r>
                      <a:endParaRPr/>
                    </a:p>
                  </a:txBody>
                  <a:tcPr marT="45725" marB="45725" marR="91450" marL="91450">
                    <a:solidFill>
                      <a:srgbClr val="3B8D6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7 000</a:t>
                      </a:r>
                      <a:endParaRPr/>
                    </a:p>
                  </a:txBody>
                  <a:tcPr marT="45725" marB="45725" marR="91450" marL="91450">
                    <a:solidFill>
                      <a:srgbClr val="3B8D6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3 500</a:t>
                      </a:r>
                      <a:endParaRPr/>
                    </a:p>
                  </a:txBody>
                  <a:tcPr marT="45725" marB="45725" marR="91450" marL="91450">
                    <a:solidFill>
                      <a:srgbClr val="3B8D6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7 000</a:t>
                      </a:r>
                      <a:endParaRPr/>
                    </a:p>
                  </a:txBody>
                  <a:tcPr marT="45725" marB="45725" marR="91450" marL="91450">
                    <a:solidFill>
                      <a:srgbClr val="3B8D61"/>
                    </a:solidFill>
                  </a:tcPr>
                </a:tc>
              </a:tr>
              <a:tr h="36987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2022</a:t>
                      </a:r>
                      <a:endParaRPr/>
                    </a:p>
                  </a:txBody>
                  <a:tcPr marT="45725" marB="45725" marR="91450" marL="91450">
                    <a:solidFill>
                      <a:srgbClr val="2D6F4C"/>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3 500</a:t>
                      </a:r>
                      <a:endParaRPr/>
                    </a:p>
                  </a:txBody>
                  <a:tcPr marT="45725" marB="45725" marR="91450" marL="91450">
                    <a:lnB cap="flat" cmpd="sng" w="12700">
                      <a:solidFill>
                        <a:schemeClr val="dk1"/>
                      </a:solidFill>
                      <a:prstDash val="solid"/>
                      <a:round/>
                      <a:headEnd len="sm" w="sm" type="none"/>
                      <a:tailEnd len="sm" w="sm" type="none"/>
                    </a:lnB>
                    <a:solidFill>
                      <a:srgbClr val="2D6F4C"/>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3 500</a:t>
                      </a:r>
                      <a:endParaRPr/>
                    </a:p>
                  </a:txBody>
                  <a:tcPr marT="45725" marB="45725" marR="91450" marL="91450">
                    <a:solidFill>
                      <a:srgbClr val="2D6F4C"/>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10 500</a:t>
                      </a:r>
                      <a:endParaRPr/>
                    </a:p>
                  </a:txBody>
                  <a:tcPr marT="45725" marB="45725" marR="91450" marL="91450">
                    <a:solidFill>
                      <a:srgbClr val="2D6F4C"/>
                    </a:solidFill>
                  </a:tcPr>
                </a:tc>
              </a:tr>
              <a:tr h="37147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2023</a:t>
                      </a:r>
                      <a:endParaRPr/>
                    </a:p>
                  </a:txBody>
                  <a:tcPr marT="45725" marB="45725" marR="91450" marL="91450">
                    <a:lnR cap="flat" cmpd="sng" w="12700">
                      <a:solidFill>
                        <a:schemeClr val="dk1"/>
                      </a:solidFill>
                      <a:prstDash val="solid"/>
                      <a:round/>
                      <a:headEnd len="sm" w="sm" type="none"/>
                      <a:tailEnd len="sm" w="sm" type="none"/>
                    </a:lnR>
                    <a:solidFill>
                      <a:srgbClr val="3B8D6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3 500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B8D6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3 500</a:t>
                      </a:r>
                      <a:endParaRPr/>
                    </a:p>
                  </a:txBody>
                  <a:tcPr marT="45725" marB="45725" marR="91450" marL="91450">
                    <a:lnL cap="flat" cmpd="sng" w="12700">
                      <a:solidFill>
                        <a:schemeClr val="dk1"/>
                      </a:solidFill>
                      <a:prstDash val="solid"/>
                      <a:round/>
                      <a:headEnd len="sm" w="sm" type="none"/>
                      <a:tailEnd len="sm" w="sm" type="none"/>
                    </a:lnL>
                    <a:solidFill>
                      <a:srgbClr val="3B8D61"/>
                    </a:solidFill>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14 000</a:t>
                      </a:r>
                      <a:endParaRPr/>
                    </a:p>
                  </a:txBody>
                  <a:tcPr marT="45725" marB="45725" marR="91450" marL="91450">
                    <a:solidFill>
                      <a:srgbClr val="3B8D61"/>
                    </a:solidFill>
                  </a:tcPr>
                </a:tc>
              </a:tr>
            </a:tbl>
          </a:graphicData>
        </a:graphic>
      </p:graphicFrame>
      <p:pic>
        <p:nvPicPr>
          <p:cNvPr descr="Erasmus+ logo EN.jpg" id="220" name="Google Shape;220;p11"/>
          <p:cNvPicPr preferRelativeResize="0"/>
          <p:nvPr/>
        </p:nvPicPr>
        <p:blipFill rotWithShape="1">
          <a:blip r:embed="rId3">
            <a:alphaModFix/>
          </a:blip>
          <a:srcRect b="0" l="0" r="0" t="0"/>
          <a:stretch/>
        </p:blipFill>
        <p:spPr>
          <a:xfrm>
            <a:off x="276225" y="123825"/>
            <a:ext cx="2593975" cy="571500"/>
          </a:xfrm>
          <a:prstGeom prst="rect">
            <a:avLst/>
          </a:prstGeom>
          <a:noFill/>
          <a:ln>
            <a:noFill/>
          </a:ln>
        </p:spPr>
      </p:pic>
      <p:sp>
        <p:nvSpPr>
          <p:cNvPr id="221" name="Google Shape;221;p11"/>
          <p:cNvSpPr txBox="1"/>
          <p:nvPr/>
        </p:nvSpPr>
        <p:spPr>
          <a:xfrm>
            <a:off x="-174625" y="4705350"/>
            <a:ext cx="3711575" cy="4159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Arial"/>
              <a:buNone/>
            </a:pPr>
            <a:r>
              <a:rPr b="1" i="0" lang="en-US" sz="1000" u="none">
                <a:solidFill>
                  <a:schemeClr val="dk1"/>
                </a:solidFill>
                <a:latin typeface="Arial"/>
                <a:ea typeface="Arial"/>
                <a:cs typeface="Arial"/>
                <a:sym typeface="Arial"/>
              </a:rPr>
              <a:t>2020-1-SK01-KA226-SCH-094350</a:t>
            </a:r>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Arial"/>
              <a:buNone/>
            </a:pPr>
            <a:fld id="{00000000-1234-1234-1234-123412341234}" type="slidenum">
              <a:rPr b="0" i="0" lang="en-US" sz="800" u="none">
                <a:solidFill>
                  <a:srgbClr val="FFFFFF"/>
                </a:solidFill>
                <a:latin typeface="Arial"/>
                <a:ea typeface="Arial"/>
                <a:cs typeface="Arial"/>
                <a:sym typeface="Arial"/>
              </a:rPr>
              <a:t>‹#›</a:t>
            </a:fld>
            <a:endParaRPr/>
          </a:p>
        </p:txBody>
      </p:sp>
      <p:sp>
        <p:nvSpPr>
          <p:cNvPr id="227" name="Google Shape;227;p12"/>
          <p:cNvSpPr txBox="1"/>
          <p:nvPr/>
        </p:nvSpPr>
        <p:spPr>
          <a:xfrm>
            <a:off x="1042987" y="722312"/>
            <a:ext cx="7345362" cy="2246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a:solidFill>
                  <a:srgbClr val="000000"/>
                </a:solidFill>
                <a:latin typeface="Arial"/>
                <a:ea typeface="Arial"/>
                <a:cs typeface="Arial"/>
                <a:sym typeface="Arial"/>
              </a:rPr>
              <a:t>Vzorový príklad: </a:t>
            </a:r>
            <a:r>
              <a:rPr b="1" i="0" lang="en-US" sz="1400" u="none">
                <a:solidFill>
                  <a:srgbClr val="000000"/>
                </a:solidFill>
                <a:latin typeface="Arial"/>
                <a:ea typeface="Arial"/>
                <a:cs typeface="Arial"/>
                <a:sym typeface="Arial"/>
              </a:rPr>
              <a:t>verzia ak bol zaradený do používania v priebehu roka</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212529"/>
              </a:buClr>
              <a:buSzPts val="1400"/>
              <a:buFont typeface="Arial"/>
              <a:buNone/>
            </a:pPr>
            <a:r>
              <a:rPr b="0" i="0" lang="en-US" sz="1400" u="none">
                <a:solidFill>
                  <a:srgbClr val="212529"/>
                </a:solidFill>
                <a:latin typeface="Arial"/>
                <a:ea typeface="Arial"/>
                <a:cs typeface="Arial"/>
                <a:sym typeface="Arial"/>
              </a:rPr>
              <a:t>Účtovná jednotka obstarala kúpou osobný automobil v hodnote 14 000 € a rozhodla sa ho odpisovať rovnomernou metódou, pri zaradení do 1. odpisovej skupiny (doba odpisovania 4 roky).</a:t>
            </a:r>
            <a:endParaRPr/>
          </a:p>
          <a:p>
            <a:pPr indent="0" lvl="0" marL="0" marR="0" rtl="0" algn="just">
              <a:lnSpc>
                <a:spcPct val="100000"/>
              </a:lnSpc>
              <a:spcBef>
                <a:spcPts val="0"/>
              </a:spcBef>
              <a:spcAft>
                <a:spcPts val="0"/>
              </a:spcAft>
              <a:buClr>
                <a:srgbClr val="212529"/>
              </a:buClr>
              <a:buSzPts val="1400"/>
              <a:buFont typeface="Arial"/>
              <a:buNone/>
            </a:pPr>
            <a:r>
              <a:rPr b="0" i="0" lang="en-US" sz="1400" u="none">
                <a:solidFill>
                  <a:srgbClr val="212529"/>
                </a:solidFill>
                <a:latin typeface="Arial"/>
                <a:ea typeface="Arial"/>
                <a:cs typeface="Arial"/>
                <a:sym typeface="Arial"/>
              </a:rPr>
              <a:t>Ak účtovná jednotka obstarala osobný automobil dňa </a:t>
            </a:r>
            <a:r>
              <a:rPr b="1" i="0" lang="en-US" sz="1400" u="none">
                <a:solidFill>
                  <a:srgbClr val="212529"/>
                </a:solidFill>
                <a:latin typeface="Arial"/>
                <a:ea typeface="Arial"/>
                <a:cs typeface="Arial"/>
                <a:sym typeface="Arial"/>
              </a:rPr>
              <a:t>1. 4. 2020</a:t>
            </a:r>
            <a:r>
              <a:rPr b="0" i="0" lang="en-US" sz="1400" u="none">
                <a:solidFill>
                  <a:srgbClr val="212529"/>
                </a:solidFill>
                <a:latin typeface="Arial"/>
                <a:ea typeface="Arial"/>
                <a:cs typeface="Arial"/>
                <a:sym typeface="Arial"/>
              </a:rPr>
              <a:t>, výpočet odpisov bol nasledovný:</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212529"/>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a:solidFill>
                <a:srgbClr val="21252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a:solidFill>
                <a:srgbClr val="212529"/>
              </a:solidFill>
              <a:latin typeface="Arial"/>
              <a:ea typeface="Arial"/>
              <a:cs typeface="Arial"/>
              <a:sym typeface="Arial"/>
            </a:endParaRPr>
          </a:p>
        </p:txBody>
      </p:sp>
      <p:graphicFrame>
        <p:nvGraphicFramePr>
          <p:cNvPr id="228" name="Google Shape;228;p12"/>
          <p:cNvGraphicFramePr/>
          <p:nvPr/>
        </p:nvGraphicFramePr>
        <p:xfrm>
          <a:off x="1547812" y="3344862"/>
          <a:ext cx="3000000" cy="3000000"/>
        </p:xfrm>
        <a:graphic>
          <a:graphicData uri="http://schemas.openxmlformats.org/drawingml/2006/table">
            <a:tbl>
              <a:tblPr>
                <a:noFill/>
                <a:tableStyleId>{655F499F-04E7-4E47-A4E4-EE5D2E742F8A}</a:tableStyleId>
              </a:tblPr>
              <a:tblGrid>
                <a:gridCol w="1584325"/>
                <a:gridCol w="1584325"/>
                <a:gridCol w="1584325"/>
                <a:gridCol w="1584325"/>
              </a:tblGrid>
              <a:tr h="252400">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Rok</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Zostatková cena</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Ročný odpis</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Oprávky celkom</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r>
              <a:tr h="25082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2020</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11 375.00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2 625.00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2 625.00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r>
              <a:tr h="252400">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2021</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7 875.00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3 500.00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6 125.00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r>
              <a:tr h="25082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2022</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4 375.00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3 500.00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9 625.00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r>
              <a:tr h="252400">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2023</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875.00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3 500.00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13 125.00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r>
              <a:tr h="25082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2025</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875.00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14 000.00 EUR</a:t>
                      </a:r>
                      <a:endParaRPr/>
                    </a:p>
                  </a:txBody>
                  <a:tcPr marT="19050" marB="19050" marR="19050" marL="63500" anchor="ctr">
                    <a:lnL cap="flat" cmpd="sng" w="9525">
                      <a:solidFill>
                        <a:srgbClr val="111111"/>
                      </a:solidFill>
                      <a:prstDash val="solid"/>
                      <a:round/>
                      <a:headEnd len="sm" w="sm" type="none"/>
                      <a:tailEnd len="sm" w="sm" type="none"/>
                    </a:lnL>
                    <a:lnR cap="flat" cmpd="sng" w="9525">
                      <a:solidFill>
                        <a:srgbClr val="111111"/>
                      </a:solidFill>
                      <a:prstDash val="solid"/>
                      <a:round/>
                      <a:headEnd len="sm" w="sm" type="none"/>
                      <a:tailEnd len="sm" w="sm" type="none"/>
                    </a:lnR>
                    <a:lnT cap="flat" cmpd="sng" w="9525">
                      <a:solidFill>
                        <a:srgbClr val="111111"/>
                      </a:solidFill>
                      <a:prstDash val="solid"/>
                      <a:round/>
                      <a:headEnd len="sm" w="sm" type="none"/>
                      <a:tailEnd len="sm" w="sm" type="none"/>
                    </a:lnT>
                    <a:lnB cap="flat" cmpd="sng" w="9525">
                      <a:solidFill>
                        <a:srgbClr val="111111"/>
                      </a:solidFill>
                      <a:prstDash val="solid"/>
                      <a:round/>
                      <a:headEnd len="sm" w="sm" type="none"/>
                      <a:tailEnd len="sm" w="sm" type="none"/>
                    </a:lnB>
                  </a:tcPr>
                </a:tc>
              </a:tr>
            </a:tbl>
          </a:graphicData>
        </a:graphic>
      </p:graphicFrame>
      <p:sp>
        <p:nvSpPr>
          <p:cNvPr id="229" name="Google Shape;229;p12"/>
          <p:cNvSpPr/>
          <p:nvPr/>
        </p:nvSpPr>
        <p:spPr>
          <a:xfrm>
            <a:off x="4787900" y="2284412"/>
            <a:ext cx="3887787" cy="863600"/>
          </a:xfrm>
          <a:prstGeom prst="wedgeEllipseCallout">
            <a:avLst>
              <a:gd fmla="val 2395" name="adj1"/>
              <a:gd fmla="val 8453" name="adj2"/>
            </a:avLst>
          </a:prstGeom>
          <a:solidFill>
            <a:schemeClr val="lt1"/>
          </a:solidFill>
          <a:ln cap="flat" cmpd="sng" w="25400">
            <a:solidFill>
              <a:srgbClr val="94BF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a:solidFill>
                  <a:srgbClr val="000000"/>
                </a:solidFill>
                <a:latin typeface="Arial"/>
                <a:ea typeface="Arial"/>
                <a:cs typeface="Arial"/>
                <a:sym typeface="Arial"/>
              </a:rPr>
              <a:t>Prvý rok = (vstupná cena /4)/12 * "počet mesiacov užívania v roku obstarania")</a:t>
            </a:r>
            <a:br>
              <a:rPr b="0" i="0" lang="en-US" sz="1000" u="none">
                <a:solidFill>
                  <a:srgbClr val="114454"/>
                </a:solidFill>
                <a:latin typeface="Arial"/>
                <a:ea typeface="Arial"/>
                <a:cs typeface="Arial"/>
                <a:sym typeface="Arial"/>
              </a:rPr>
            </a:br>
            <a:r>
              <a:rPr b="0" i="0" lang="en-US" sz="1000" u="none">
                <a:solidFill>
                  <a:srgbClr val="000000"/>
                </a:solidFill>
                <a:latin typeface="Arial"/>
                <a:ea typeface="Arial"/>
                <a:cs typeface="Arial"/>
                <a:sym typeface="Arial"/>
              </a:rPr>
              <a:t>Ďalšie roky = vstupná cena / 4</a:t>
            </a:r>
            <a:br>
              <a:rPr b="0" i="0" lang="en-US" sz="1000" u="none">
                <a:solidFill>
                  <a:srgbClr val="114454"/>
                </a:solidFill>
                <a:latin typeface="Arial"/>
                <a:ea typeface="Arial"/>
                <a:cs typeface="Arial"/>
                <a:sym typeface="Arial"/>
              </a:rPr>
            </a:br>
            <a:r>
              <a:rPr b="0" i="0" lang="en-US" sz="1000" u="none">
                <a:solidFill>
                  <a:srgbClr val="000000"/>
                </a:solidFill>
                <a:latin typeface="Arial"/>
                <a:ea typeface="Arial"/>
                <a:cs typeface="Arial"/>
                <a:sym typeface="Arial"/>
              </a:rPr>
              <a:t>Posledný rok = (vstupná cena / 4) - Prvý rok</a:t>
            </a:r>
            <a:endParaRPr/>
          </a:p>
        </p:txBody>
      </p:sp>
      <p:pic>
        <p:nvPicPr>
          <p:cNvPr descr="Erasmus+ logo EN.jpg" id="230" name="Google Shape;230;p12"/>
          <p:cNvPicPr preferRelativeResize="0"/>
          <p:nvPr/>
        </p:nvPicPr>
        <p:blipFill rotWithShape="1">
          <a:blip r:embed="rId3">
            <a:alphaModFix/>
          </a:blip>
          <a:srcRect b="0" l="0" r="0" t="0"/>
          <a:stretch/>
        </p:blipFill>
        <p:spPr>
          <a:xfrm>
            <a:off x="250825" y="66675"/>
            <a:ext cx="2593975" cy="571500"/>
          </a:xfrm>
          <a:prstGeom prst="rect">
            <a:avLst/>
          </a:prstGeom>
          <a:noFill/>
          <a:ln>
            <a:noFill/>
          </a:ln>
        </p:spPr>
      </p:pic>
      <p:sp>
        <p:nvSpPr>
          <p:cNvPr id="231" name="Google Shape;231;p12"/>
          <p:cNvSpPr txBox="1"/>
          <p:nvPr/>
        </p:nvSpPr>
        <p:spPr>
          <a:xfrm>
            <a:off x="123825" y="4897437"/>
            <a:ext cx="2278062" cy="24606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Arial"/>
              <a:buNone/>
            </a:pPr>
            <a:r>
              <a:rPr b="1" i="0" lang="en-US" sz="1000" u="none">
                <a:solidFill>
                  <a:schemeClr val="dk1"/>
                </a:solidFill>
                <a:latin typeface="Arial"/>
                <a:ea typeface="Arial"/>
                <a:cs typeface="Arial"/>
                <a:sym typeface="Arial"/>
              </a:rPr>
              <a:t>2020-1-SK01-KA226-SCH-094350</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3"/>
          <p:cNvSpPr txBox="1"/>
          <p:nvPr>
            <p:ph type="ctrTitle"/>
          </p:nvPr>
        </p:nvSpPr>
        <p:spPr>
          <a:xfrm>
            <a:off x="3924300" y="771525"/>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Roboto Slab"/>
                <a:ea typeface="Roboto Slab"/>
                <a:cs typeface="Roboto Slab"/>
                <a:sym typeface="Roboto Slab"/>
              </a:rPr>
              <a:t>Vzdelávacie materiály</a:t>
            </a:r>
            <a:endParaRPr/>
          </a:p>
        </p:txBody>
      </p:sp>
      <p:sp>
        <p:nvSpPr>
          <p:cNvPr id="237" name="Google Shape;237;p1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238" name="Google Shape;238;p13"/>
          <p:cNvSpPr txBox="1"/>
          <p:nvPr/>
        </p:nvSpPr>
        <p:spPr>
          <a:xfrm>
            <a:off x="0" y="503237"/>
            <a:ext cx="3471862" cy="38195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4</a:t>
            </a:r>
            <a:endParaRPr/>
          </a:p>
        </p:txBody>
      </p:sp>
      <p:sp>
        <p:nvSpPr>
          <p:cNvPr id="239" name="Google Shape;239;p13"/>
          <p:cNvSpPr txBox="1"/>
          <p:nvPr>
            <p:ph idx="1" type="subTitle"/>
          </p:nvPr>
        </p:nvSpPr>
        <p:spPr>
          <a:xfrm>
            <a:off x="4113212" y="3983037"/>
            <a:ext cx="4505325" cy="784225"/>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rgbClr val="94BF6E"/>
              </a:buClr>
              <a:buSzPts val="1800"/>
              <a:buNone/>
            </a:pPr>
            <a:r>
              <a:t/>
            </a:r>
            <a:endParaRPr b="1" sz="1800">
              <a:solidFill>
                <a:srgbClr val="94BF6E"/>
              </a:solidFill>
            </a:endParaRPr>
          </a:p>
        </p:txBody>
      </p:sp>
      <p:sp>
        <p:nvSpPr>
          <p:cNvPr id="240" name="Google Shape;240;p13"/>
          <p:cNvSpPr txBox="1"/>
          <p:nvPr/>
        </p:nvSpPr>
        <p:spPr>
          <a:xfrm>
            <a:off x="3916362" y="1924050"/>
            <a:ext cx="4505325" cy="784225"/>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rgbClr val="94BF6E"/>
              </a:buClr>
              <a:buSzPts val="200"/>
              <a:buFont typeface="Arial"/>
              <a:buAutoNum type="arabicPeriod"/>
            </a:pPr>
            <a:r>
              <a:rPr b="1" i="0" lang="en-US" sz="1800" u="sng">
                <a:solidFill>
                  <a:srgbClr val="94BF6E"/>
                </a:solidFill>
                <a:latin typeface="Arial"/>
                <a:ea typeface="Arial"/>
                <a:cs typeface="Arial"/>
                <a:sym typeface="Arial"/>
                <a:hlinkClick r:id="rId3">
                  <a:extLst>
                    <a:ext uri="{A12FA001-AC4F-418D-AE19-62706E023703}">
                      <ahyp:hlinkClr val="tx"/>
                    </a:ext>
                  </a:extLst>
                </a:hlinkClick>
              </a:rPr>
              <a:t>Opakovanie – majetok</a:t>
            </a:r>
            <a:endParaRPr/>
          </a:p>
          <a:p>
            <a:pPr indent="-330200" lvl="0" marL="342900" marR="0" rtl="0" algn="l">
              <a:lnSpc>
                <a:spcPct val="100000"/>
              </a:lnSpc>
              <a:spcBef>
                <a:spcPts val="0"/>
              </a:spcBef>
              <a:spcAft>
                <a:spcPts val="0"/>
              </a:spcAft>
              <a:buClr>
                <a:srgbClr val="94BF6E"/>
              </a:buClr>
              <a:buSzPts val="200"/>
              <a:buFont typeface="Arial"/>
              <a:buNone/>
            </a:pPr>
            <a:r>
              <a:t/>
            </a:r>
            <a:endParaRPr b="1" i="0" sz="1800" u="none">
              <a:solidFill>
                <a:srgbClr val="94BF6E"/>
              </a:solidFill>
              <a:latin typeface="Arial"/>
              <a:ea typeface="Arial"/>
              <a:cs typeface="Arial"/>
              <a:sym typeface="Arial"/>
            </a:endParaRPr>
          </a:p>
          <a:p>
            <a:pPr indent="-342900" lvl="0" marL="342900" marR="0" rtl="0" algn="l">
              <a:lnSpc>
                <a:spcPct val="100000"/>
              </a:lnSpc>
              <a:spcBef>
                <a:spcPts val="0"/>
              </a:spcBef>
              <a:spcAft>
                <a:spcPts val="0"/>
              </a:spcAft>
              <a:buClr>
                <a:srgbClr val="94BF6E"/>
              </a:buClr>
              <a:buSzPts val="200"/>
              <a:buFont typeface="Arial"/>
              <a:buAutoNum type="arabicPeriod"/>
            </a:pPr>
            <a:r>
              <a:rPr b="1" i="0" lang="en-US" sz="1800" u="sng">
                <a:solidFill>
                  <a:srgbClr val="94BF6E"/>
                </a:solidFill>
                <a:latin typeface="Arial"/>
                <a:ea typeface="Arial"/>
                <a:cs typeface="Arial"/>
                <a:sym typeface="Arial"/>
                <a:hlinkClick r:id="rId4">
                  <a:extLst>
                    <a:ext uri="{A12FA001-AC4F-418D-AE19-62706E023703}">
                      <ahyp:hlinkClr val="tx"/>
                    </a:ext>
                  </a:extLst>
                </a:hlinkClick>
              </a:rPr>
              <a:t>Rovnomerné odpisovanie - príklady</a:t>
            </a:r>
            <a:endParaRPr/>
          </a:p>
          <a:p>
            <a:pPr indent="-330200" lvl="0" marL="342900" marR="0" rtl="0" algn="l">
              <a:lnSpc>
                <a:spcPct val="100000"/>
              </a:lnSpc>
              <a:spcBef>
                <a:spcPts val="0"/>
              </a:spcBef>
              <a:spcAft>
                <a:spcPts val="0"/>
              </a:spcAft>
              <a:buClr>
                <a:srgbClr val="94BF6E"/>
              </a:buClr>
              <a:buSzPts val="200"/>
              <a:buFont typeface="Arial"/>
              <a:buNone/>
            </a:pPr>
            <a:r>
              <a:t/>
            </a:r>
            <a:endParaRPr b="1" i="0" sz="1800" u="none">
              <a:solidFill>
                <a:srgbClr val="94BF6E"/>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800" u="none">
              <a:solidFill>
                <a:srgbClr val="94BF6E"/>
              </a:solidFill>
              <a:latin typeface="Arial"/>
              <a:ea typeface="Arial"/>
              <a:cs typeface="Arial"/>
              <a:sym typeface="Arial"/>
            </a:endParaRPr>
          </a:p>
        </p:txBody>
      </p:sp>
      <p:sp>
        <p:nvSpPr>
          <p:cNvPr id="241" name="Google Shape;241;p13"/>
          <p:cNvSpPr/>
          <p:nvPr/>
        </p:nvSpPr>
        <p:spPr>
          <a:xfrm>
            <a:off x="8604250" y="1884362"/>
            <a:ext cx="401637" cy="431800"/>
          </a:xfrm>
          <a:custGeom>
            <a:rect b="b" l="l" r="r" t="t"/>
            <a:pathLst>
              <a:path extrusionOk="0" h="120000" w="120000">
                <a:moveTo>
                  <a:pt x="0" y="0"/>
                </a:moveTo>
                <a:lnTo>
                  <a:pt x="120000" y="0"/>
                </a:lnTo>
                <a:lnTo>
                  <a:pt x="120000" y="120000"/>
                </a:lnTo>
                <a:lnTo>
                  <a:pt x="0" y="120000"/>
                </a:lnTo>
                <a:close/>
                <a:moveTo>
                  <a:pt x="105000" y="39072"/>
                </a:moveTo>
                <a:lnTo>
                  <a:pt x="82500" y="18143"/>
                </a:lnTo>
                <a:lnTo>
                  <a:pt x="60000" y="39072"/>
                </a:lnTo>
                <a:lnTo>
                  <a:pt x="71250" y="39072"/>
                </a:lnTo>
                <a:lnTo>
                  <a:pt x="71250" y="70464"/>
                </a:lnTo>
                <a:cubicBezTo>
                  <a:pt x="71250" y="76243"/>
                  <a:pt x="66213" y="80928"/>
                  <a:pt x="60000" y="80928"/>
                </a:cubicBezTo>
                <a:lnTo>
                  <a:pt x="48750" y="80928"/>
                </a:lnTo>
                <a:cubicBezTo>
                  <a:pt x="42537" y="80928"/>
                  <a:pt x="37500" y="76243"/>
                  <a:pt x="37500" y="70464"/>
                </a:cubicBezTo>
                <a:lnTo>
                  <a:pt x="37500" y="39072"/>
                </a:lnTo>
                <a:lnTo>
                  <a:pt x="15000" y="39072"/>
                </a:lnTo>
                <a:lnTo>
                  <a:pt x="15000" y="70464"/>
                </a:lnTo>
                <a:cubicBezTo>
                  <a:pt x="15000" y="87802"/>
                  <a:pt x="30110" y="101857"/>
                  <a:pt x="48750" y="101857"/>
                </a:cubicBezTo>
                <a:lnTo>
                  <a:pt x="60000" y="101857"/>
                </a:lnTo>
                <a:cubicBezTo>
                  <a:pt x="78640" y="101857"/>
                  <a:pt x="93750" y="87802"/>
                  <a:pt x="93750" y="70464"/>
                </a:cubicBezTo>
                <a:lnTo>
                  <a:pt x="93750" y="39072"/>
                </a:lnTo>
                <a:close/>
              </a:path>
              <a:path extrusionOk="0" fill="darken" h="120000" w="120000">
                <a:moveTo>
                  <a:pt x="105000" y="39072"/>
                </a:moveTo>
                <a:lnTo>
                  <a:pt x="82500" y="18143"/>
                </a:lnTo>
                <a:lnTo>
                  <a:pt x="60000" y="39072"/>
                </a:lnTo>
                <a:lnTo>
                  <a:pt x="71250" y="39072"/>
                </a:lnTo>
                <a:lnTo>
                  <a:pt x="71250" y="70464"/>
                </a:lnTo>
                <a:cubicBezTo>
                  <a:pt x="71250" y="76243"/>
                  <a:pt x="66213" y="80928"/>
                  <a:pt x="60000" y="80928"/>
                </a:cubicBezTo>
                <a:lnTo>
                  <a:pt x="48750" y="80928"/>
                </a:lnTo>
                <a:cubicBezTo>
                  <a:pt x="42537" y="80928"/>
                  <a:pt x="37500" y="76243"/>
                  <a:pt x="37500" y="70464"/>
                </a:cubicBezTo>
                <a:lnTo>
                  <a:pt x="37500" y="39072"/>
                </a:lnTo>
                <a:lnTo>
                  <a:pt x="15000" y="39072"/>
                </a:lnTo>
                <a:lnTo>
                  <a:pt x="15000" y="70464"/>
                </a:lnTo>
                <a:cubicBezTo>
                  <a:pt x="15000" y="87802"/>
                  <a:pt x="30110" y="101857"/>
                  <a:pt x="48750" y="101857"/>
                </a:cubicBezTo>
                <a:lnTo>
                  <a:pt x="60000" y="101857"/>
                </a:lnTo>
                <a:cubicBezTo>
                  <a:pt x="78640" y="101857"/>
                  <a:pt x="93750" y="87802"/>
                  <a:pt x="93750" y="70464"/>
                </a:cubicBezTo>
                <a:lnTo>
                  <a:pt x="93750" y="39072"/>
                </a:lnTo>
                <a:close/>
              </a:path>
              <a:path extrusionOk="0" fill="none" h="120000" w="120000">
                <a:moveTo>
                  <a:pt x="105000" y="39072"/>
                </a:moveTo>
                <a:lnTo>
                  <a:pt x="93750" y="39072"/>
                </a:lnTo>
                <a:lnTo>
                  <a:pt x="93750" y="70464"/>
                </a:lnTo>
                <a:lnTo>
                  <a:pt x="93750" y="70464"/>
                </a:lnTo>
                <a:cubicBezTo>
                  <a:pt x="93750" y="87802"/>
                  <a:pt x="78640" y="101857"/>
                  <a:pt x="60000" y="101857"/>
                </a:cubicBezTo>
                <a:lnTo>
                  <a:pt x="48750" y="101857"/>
                </a:lnTo>
                <a:cubicBezTo>
                  <a:pt x="30110" y="101857"/>
                  <a:pt x="15000" y="87802"/>
                  <a:pt x="15000" y="70464"/>
                </a:cubicBezTo>
                <a:lnTo>
                  <a:pt x="15000" y="39072"/>
                </a:lnTo>
                <a:lnTo>
                  <a:pt x="37500" y="39072"/>
                </a:lnTo>
                <a:lnTo>
                  <a:pt x="37500" y="70464"/>
                </a:lnTo>
                <a:cubicBezTo>
                  <a:pt x="37500" y="76243"/>
                  <a:pt x="42537" y="80928"/>
                  <a:pt x="48750" y="80928"/>
                </a:cubicBezTo>
                <a:lnTo>
                  <a:pt x="60000" y="80928"/>
                </a:lnTo>
                <a:cubicBezTo>
                  <a:pt x="66213" y="80928"/>
                  <a:pt x="71250" y="76243"/>
                  <a:pt x="71250" y="70464"/>
                </a:cubicBezTo>
                <a:lnTo>
                  <a:pt x="71250" y="39072"/>
                </a:lnTo>
                <a:lnTo>
                  <a:pt x="60000" y="39072"/>
                </a:lnTo>
                <a:lnTo>
                  <a:pt x="82500" y="18143"/>
                </a:lnTo>
                <a:close/>
              </a:path>
              <a:path extrusionOk="0" fill="none" h="120000" w="120000">
                <a:moveTo>
                  <a:pt x="0" y="0"/>
                </a:moveTo>
                <a:lnTo>
                  <a:pt x="120000" y="0"/>
                </a:lnTo>
                <a:lnTo>
                  <a:pt x="120000" y="120000"/>
                </a:lnTo>
                <a:lnTo>
                  <a:pt x="0" y="120000"/>
                </a:lnTo>
                <a:close/>
              </a:path>
            </a:pathLst>
          </a:custGeom>
          <a:solidFill>
            <a:schemeClr val="lt1"/>
          </a:solidFill>
          <a:ln cap="flat" cmpd="sng" w="25400">
            <a:solidFill>
              <a:srgbClr val="94BF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pic>
        <p:nvPicPr>
          <p:cNvPr descr="Erasmus+ logo EN.jpg" id="242" name="Google Shape;242;p13"/>
          <p:cNvPicPr preferRelativeResize="0"/>
          <p:nvPr/>
        </p:nvPicPr>
        <p:blipFill rotWithShape="1">
          <a:blip r:embed="rId5">
            <a:alphaModFix/>
          </a:blip>
          <a:srcRect b="0" l="0" r="0" t="0"/>
          <a:stretch/>
        </p:blipFill>
        <p:spPr>
          <a:xfrm>
            <a:off x="298450" y="249237"/>
            <a:ext cx="2593975" cy="571500"/>
          </a:xfrm>
          <a:prstGeom prst="rect">
            <a:avLst/>
          </a:prstGeom>
          <a:noFill/>
          <a:ln>
            <a:noFill/>
          </a:ln>
        </p:spPr>
      </p:pic>
      <p:sp>
        <p:nvSpPr>
          <p:cNvPr id="243" name="Google Shape;243;p13"/>
          <p:cNvSpPr txBox="1"/>
          <p:nvPr/>
        </p:nvSpPr>
        <p:spPr>
          <a:xfrm>
            <a:off x="-174625" y="4705350"/>
            <a:ext cx="3711575" cy="4159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Arial"/>
              <a:buNone/>
            </a:pPr>
            <a:r>
              <a:rPr b="1" i="0" lang="en-US" sz="1000" u="none">
                <a:solidFill>
                  <a:schemeClr val="dk1"/>
                </a:solidFill>
                <a:latin typeface="Arial"/>
                <a:ea typeface="Arial"/>
                <a:cs typeface="Arial"/>
                <a:sym typeface="Arial"/>
              </a:rPr>
              <a:t>2020-1-SK01-KA226-SCH-094350</a:t>
            </a:r>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Arial"/>
              <a:buNone/>
            </a:pPr>
            <a:fld id="{00000000-1234-1234-1234-123412341234}" type="slidenum">
              <a:rPr b="0" i="0" lang="en-US" sz="800" u="none">
                <a:solidFill>
                  <a:srgbClr val="FFFFFF"/>
                </a:solidFill>
                <a:latin typeface="Arial"/>
                <a:ea typeface="Arial"/>
                <a:cs typeface="Arial"/>
                <a:sym typeface="Arial"/>
              </a:rPr>
              <a:t>‹#›</a:t>
            </a:fld>
            <a:endParaRPr/>
          </a:p>
        </p:txBody>
      </p:sp>
      <p:sp>
        <p:nvSpPr>
          <p:cNvPr id="249" name="Google Shape;249;p14"/>
          <p:cNvSpPr txBox="1"/>
          <p:nvPr/>
        </p:nvSpPr>
        <p:spPr>
          <a:xfrm>
            <a:off x="661987" y="1027112"/>
            <a:ext cx="7818437" cy="308927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94BF6E"/>
              </a:buClr>
              <a:buSzPts val="1800"/>
              <a:buFont typeface="Arial"/>
              <a:buNone/>
            </a:pPr>
            <a:r>
              <a:rPr b="0" i="0" lang="en-US" sz="1800" u="none">
                <a:solidFill>
                  <a:srgbClr val="94BF6E"/>
                </a:solidFill>
                <a:latin typeface="Arial"/>
                <a:ea typeface="Arial"/>
                <a:cs typeface="Arial"/>
                <a:sym typeface="Arial"/>
              </a:rPr>
              <a:t>Zdroje:</a:t>
            </a:r>
            <a:endParaRPr/>
          </a:p>
          <a:p>
            <a:pPr indent="0" lvl="0" marL="0" marR="0" rtl="0" algn="l">
              <a:lnSpc>
                <a:spcPct val="100000"/>
              </a:lnSpc>
              <a:spcBef>
                <a:spcPts val="0"/>
              </a:spcBef>
              <a:spcAft>
                <a:spcPts val="0"/>
              </a:spcAft>
              <a:buClr>
                <a:srgbClr val="94BF6E"/>
              </a:buClr>
              <a:buSzPts val="1200"/>
              <a:buFont typeface="Arial"/>
              <a:buNone/>
            </a:pPr>
            <a:r>
              <a:rPr b="0" i="0" lang="en-US" sz="1200" u="none">
                <a:solidFill>
                  <a:srgbClr val="94BF6E"/>
                </a:solidFill>
                <a:latin typeface="Arial"/>
                <a:ea typeface="Arial"/>
                <a:cs typeface="Arial"/>
                <a:sym typeface="Arial"/>
              </a:rPr>
              <a:t>Orbánová D., Maturujem z ekonomiky a ekonómie, SPN Bratislava, 2014, ISBN 978-80-10-025575-6</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a:solidFill>
                <a:srgbClr val="94BF6E"/>
              </a:solidFill>
              <a:latin typeface="Arial"/>
              <a:ea typeface="Arial"/>
              <a:cs typeface="Arial"/>
              <a:sym typeface="Arial"/>
            </a:endParaRPr>
          </a:p>
          <a:p>
            <a:pPr indent="0" lvl="0" marL="0" marR="0" rtl="0" algn="l">
              <a:lnSpc>
                <a:spcPct val="100000"/>
              </a:lnSpc>
              <a:spcBef>
                <a:spcPts val="0"/>
              </a:spcBef>
              <a:spcAft>
                <a:spcPts val="0"/>
              </a:spcAft>
              <a:buClr>
                <a:srgbClr val="94BF6E"/>
              </a:buClr>
              <a:buSzPts val="1200"/>
              <a:buFont typeface="Arial"/>
              <a:buNone/>
            </a:pPr>
            <a:r>
              <a:rPr b="0" i="0" lang="en-US" sz="1200" u="none">
                <a:solidFill>
                  <a:srgbClr val="94BF6E"/>
                </a:solidFill>
                <a:latin typeface="Arial"/>
                <a:ea typeface="Arial"/>
                <a:cs typeface="Arial"/>
                <a:sym typeface="Arial"/>
              </a:rPr>
              <a:t>https://podpora.financnasprava.sk/902586-Rovnomern%C3%A9-odpisovanie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a:solidFill>
                <a:srgbClr val="94BF6E"/>
              </a:solidFill>
              <a:latin typeface="Arial"/>
              <a:ea typeface="Arial"/>
              <a:cs typeface="Arial"/>
              <a:sym typeface="Arial"/>
            </a:endParaRPr>
          </a:p>
          <a:p>
            <a:pPr indent="0" lvl="0" marL="0" marR="0" rtl="0" algn="l">
              <a:lnSpc>
                <a:spcPct val="100000"/>
              </a:lnSpc>
              <a:spcBef>
                <a:spcPts val="0"/>
              </a:spcBef>
              <a:spcAft>
                <a:spcPts val="0"/>
              </a:spcAft>
              <a:buClr>
                <a:srgbClr val="94BF6E"/>
              </a:buClr>
              <a:buSzPts val="1200"/>
              <a:buFont typeface="Arial"/>
              <a:buNone/>
            </a:pPr>
            <a:r>
              <a:rPr b="0" i="0" lang="en-US" sz="1200" u="none">
                <a:solidFill>
                  <a:srgbClr val="94BF6E"/>
                </a:solidFill>
                <a:latin typeface="Arial"/>
                <a:ea typeface="Arial"/>
                <a:cs typeface="Arial"/>
                <a:sym typeface="Arial"/>
              </a:rPr>
              <a:t>https://www.ako-uctovat.sk/kalkulacka-odpisov-rovnomernych-a-zrychlenych.php</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a:solidFill>
                <a:srgbClr val="94BF6E"/>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rgbClr val="94BF6E"/>
              </a:solidFill>
              <a:latin typeface="Arial"/>
              <a:ea typeface="Arial"/>
              <a:cs typeface="Arial"/>
              <a:sym typeface="Arial"/>
            </a:endParaRPr>
          </a:p>
        </p:txBody>
      </p:sp>
      <p:pic>
        <p:nvPicPr>
          <p:cNvPr descr="Erasmus+ logo EN.jpg" id="250" name="Google Shape;250;p14"/>
          <p:cNvPicPr preferRelativeResize="0"/>
          <p:nvPr/>
        </p:nvPicPr>
        <p:blipFill rotWithShape="1">
          <a:blip r:embed="rId3">
            <a:alphaModFix/>
          </a:blip>
          <a:srcRect b="0" l="0" r="0" t="0"/>
          <a:stretch/>
        </p:blipFill>
        <p:spPr>
          <a:xfrm>
            <a:off x="298450" y="195262"/>
            <a:ext cx="2593975" cy="571500"/>
          </a:xfrm>
          <a:prstGeom prst="rect">
            <a:avLst/>
          </a:prstGeom>
          <a:noFill/>
          <a:ln>
            <a:noFill/>
          </a:ln>
        </p:spPr>
      </p:pic>
      <p:sp>
        <p:nvSpPr>
          <p:cNvPr id="251" name="Google Shape;251;p14"/>
          <p:cNvSpPr txBox="1"/>
          <p:nvPr/>
        </p:nvSpPr>
        <p:spPr>
          <a:xfrm>
            <a:off x="-174625" y="4705350"/>
            <a:ext cx="3711575" cy="4159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Arial"/>
              <a:buNone/>
            </a:pPr>
            <a:r>
              <a:rPr b="1" i="0" lang="en-US" sz="1000" u="none">
                <a:solidFill>
                  <a:schemeClr val="dk1"/>
                </a:solidFill>
                <a:latin typeface="Arial"/>
                <a:ea typeface="Arial"/>
                <a:cs typeface="Arial"/>
                <a:sym typeface="Arial"/>
              </a:rPr>
              <a:t>2020-1-SK01-KA226-SCH-094350</a:t>
            </a:r>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5"/>
          <p:cNvSpPr txBox="1"/>
          <p:nvPr>
            <p:ph idx="4294967295" type="subTitle"/>
          </p:nvPr>
        </p:nvSpPr>
        <p:spPr>
          <a:xfrm>
            <a:off x="214312" y="1428750"/>
            <a:ext cx="5500687" cy="1143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p:txBody>
      </p:sp>
      <p:sp>
        <p:nvSpPr>
          <p:cNvPr id="257" name="Google Shape;257;p1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Arial"/>
              <a:buNone/>
            </a:pPr>
            <a:fld id="{00000000-1234-1234-1234-123412341234}" type="slidenum">
              <a:rPr b="0" i="0" lang="en-US" sz="800" u="none">
                <a:solidFill>
                  <a:srgbClr val="FFFFFF"/>
                </a:solidFill>
                <a:latin typeface="Arial"/>
                <a:ea typeface="Arial"/>
                <a:cs typeface="Arial"/>
                <a:sym typeface="Arial"/>
              </a:rPr>
              <a:t>‹#›</a:t>
            </a:fld>
            <a:endParaRPr/>
          </a:p>
        </p:txBody>
      </p:sp>
      <p:sp>
        <p:nvSpPr>
          <p:cNvPr id="258" name="Google Shape;258;p15"/>
          <p:cNvSpPr txBox="1"/>
          <p:nvPr/>
        </p:nvSpPr>
        <p:spPr>
          <a:xfrm>
            <a:off x="500062" y="4643437"/>
            <a:ext cx="2711450" cy="327025"/>
          </a:xfrm>
          <a:prstGeom prst="rect">
            <a:avLst/>
          </a:prstGeom>
          <a:solidFill>
            <a:srgbClr val="6E9D4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a:solidFill>
                  <a:srgbClr val="000000"/>
                </a:solidFill>
                <a:latin typeface="Arial"/>
                <a:ea typeface="Arial"/>
                <a:cs typeface="Arial"/>
                <a:sym typeface="Arial"/>
              </a:rPr>
              <a:t>2020-1-SK01-KA226-SCH-094350</a:t>
            </a:r>
            <a:endParaRPr/>
          </a:p>
          <a:p>
            <a:pPr indent="0" lvl="0" marL="0" marR="0" rtl="0" algn="l">
              <a:lnSpc>
                <a:spcPct val="100000"/>
              </a:lnSpc>
              <a:spcBef>
                <a:spcPts val="1000"/>
              </a:spcBef>
              <a:spcAft>
                <a:spcPts val="0"/>
              </a:spcAft>
              <a:buClr>
                <a:srgbClr val="000000"/>
              </a:buClr>
              <a:buSzPts val="900"/>
              <a:buFont typeface="Arial"/>
              <a:buNone/>
            </a:pPr>
            <a:r>
              <a:t/>
            </a:r>
            <a:endParaRPr b="1" i="0" sz="900" u="none">
              <a:solidFill>
                <a:srgbClr val="114454"/>
              </a:solidFill>
              <a:latin typeface="Arial"/>
              <a:ea typeface="Arial"/>
              <a:cs typeface="Arial"/>
              <a:sym typeface="Arial"/>
            </a:endParaRPr>
          </a:p>
          <a:p>
            <a:pPr indent="0" lvl="0" marL="0" marR="0" rtl="0" algn="l">
              <a:lnSpc>
                <a:spcPct val="100000"/>
              </a:lnSpc>
              <a:spcBef>
                <a:spcPts val="0"/>
              </a:spcBef>
              <a:spcAft>
                <a:spcPts val="0"/>
              </a:spcAft>
              <a:buNone/>
            </a:pPr>
            <a:r>
              <a:t/>
            </a:r>
            <a:endParaRPr b="1" i="0" sz="900" u="none">
              <a:solidFill>
                <a:srgbClr val="114454"/>
              </a:solidFill>
              <a:latin typeface="Arial"/>
              <a:ea typeface="Arial"/>
              <a:cs typeface="Arial"/>
              <a:sym typeface="Arial"/>
            </a:endParaRPr>
          </a:p>
        </p:txBody>
      </p:sp>
      <p:pic>
        <p:nvPicPr>
          <p:cNvPr descr="Erasmus+ logo EN.jpg" id="259" name="Google Shape;259;p15"/>
          <p:cNvPicPr preferRelativeResize="0"/>
          <p:nvPr/>
        </p:nvPicPr>
        <p:blipFill rotWithShape="1">
          <a:blip r:embed="rId3">
            <a:alphaModFix/>
          </a:blip>
          <a:srcRect b="0" l="0" r="0" t="0"/>
          <a:stretch/>
        </p:blipFill>
        <p:spPr>
          <a:xfrm>
            <a:off x="142875" y="142875"/>
            <a:ext cx="2593975" cy="571500"/>
          </a:xfrm>
          <a:prstGeom prst="rect">
            <a:avLst/>
          </a:prstGeom>
          <a:noFill/>
          <a:ln>
            <a:noFill/>
          </a:ln>
        </p:spPr>
      </p:pic>
      <p:sp>
        <p:nvSpPr>
          <p:cNvPr id="260" name="Google Shape;260;p15"/>
          <p:cNvSpPr txBox="1"/>
          <p:nvPr/>
        </p:nvSpPr>
        <p:spPr>
          <a:xfrm>
            <a:off x="214312" y="2643187"/>
            <a:ext cx="5143500" cy="830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200"/>
              <a:buFont typeface="Arial"/>
              <a:buNone/>
            </a:pPr>
            <a:r>
              <a:rPr b="0" i="0" lang="en-US" sz="1200" u="none">
                <a:solidFill>
                  <a:schemeClr val="lt1"/>
                </a:solidFill>
                <a:latin typeface="Arial"/>
                <a:ea typeface="Arial"/>
                <a:cs typeface="Arial"/>
                <a:sym typeface="Arial"/>
              </a:rPr>
              <a:t>SK Podpora Európskej komisie na výrobu tejto publikácie nepredstavuje súhlas s obsahom, ktorý odráža len názory autorov, a Komisia nemôže byť zodpovedná za prípadné použitie informácií, ktoré sú v nej obsiahnuté.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80" name="Google Shape;80;p2"/>
          <p:cNvSpPr txBox="1"/>
          <p:nvPr/>
        </p:nvSpPr>
        <p:spPr>
          <a:xfrm>
            <a:off x="539750" y="4538662"/>
            <a:ext cx="3960812" cy="2460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000"/>
              <a:buFont typeface="Arial"/>
              <a:buNone/>
            </a:pPr>
            <a:r>
              <a:rPr b="1" i="0" lang="en-US" sz="1000" u="none">
                <a:solidFill>
                  <a:schemeClr val="lt1"/>
                </a:solidFill>
                <a:latin typeface="Arial"/>
                <a:ea typeface="Arial"/>
                <a:cs typeface="Arial"/>
                <a:sym typeface="Arial"/>
              </a:rPr>
              <a:t>2020-1-SK01-KA226-SCH-094350</a:t>
            </a:r>
            <a:endParaRPr/>
          </a:p>
        </p:txBody>
      </p:sp>
      <p:pic>
        <p:nvPicPr>
          <p:cNvPr id="81" name="Google Shape;81;p2"/>
          <p:cNvPicPr preferRelativeResize="0"/>
          <p:nvPr/>
        </p:nvPicPr>
        <p:blipFill rotWithShape="1">
          <a:blip r:embed="rId3">
            <a:alphaModFix/>
          </a:blip>
          <a:srcRect b="0" l="0" r="0" t="0"/>
          <a:stretch/>
        </p:blipFill>
        <p:spPr>
          <a:xfrm>
            <a:off x="92075" y="627062"/>
            <a:ext cx="1792287" cy="576262"/>
          </a:xfrm>
          <a:prstGeom prst="rect">
            <a:avLst/>
          </a:prstGeom>
          <a:noFill/>
          <a:ln>
            <a:noFill/>
          </a:ln>
        </p:spPr>
      </p:pic>
      <p:sp>
        <p:nvSpPr>
          <p:cNvPr id="82" name="Google Shape;82;p2"/>
          <p:cNvSpPr txBox="1"/>
          <p:nvPr/>
        </p:nvSpPr>
        <p:spPr>
          <a:xfrm>
            <a:off x="107950" y="1635125"/>
            <a:ext cx="6840537" cy="1441450"/>
          </a:xfrm>
          <a:prstGeom prst="rect">
            <a:avLst/>
          </a:prstGeom>
          <a:noFill/>
          <a:ln>
            <a:noFill/>
          </a:ln>
        </p:spPr>
        <p:txBody>
          <a:bodyPr anchorCtr="0" anchor="ctr" bIns="91425" lIns="91425" spcFirstLastPara="1" rIns="91425" wrap="square" tIns="91425">
            <a:noAutofit/>
          </a:bodyPr>
          <a:lstStyle/>
          <a:p>
            <a:pPr indent="-342900" lvl="0" marL="342900" marR="0" rtl="0" algn="l">
              <a:lnSpc>
                <a:spcPct val="100000"/>
              </a:lnSpc>
              <a:spcBef>
                <a:spcPts val="0"/>
              </a:spcBef>
              <a:spcAft>
                <a:spcPts val="0"/>
              </a:spcAft>
              <a:buClr>
                <a:srgbClr val="FFFFFF"/>
              </a:buClr>
              <a:buSzPts val="200"/>
              <a:buFont typeface="Noto Sans Symbols"/>
              <a:buChar char="❖"/>
            </a:pPr>
            <a:r>
              <a:rPr b="0" i="0" lang="en-US" sz="2000" u="none">
                <a:solidFill>
                  <a:srgbClr val="FFFFFF"/>
                </a:solidFill>
                <a:latin typeface="Nixie One"/>
                <a:ea typeface="Nixie One"/>
                <a:cs typeface="Nixie One"/>
                <a:sym typeface="Nixie One"/>
              </a:rPr>
              <a:t>Predmet: Ekonomika</a:t>
            </a:r>
            <a:endParaRPr/>
          </a:p>
          <a:p>
            <a:pPr indent="-342900" lvl="0" marL="342900" marR="0" rtl="0" algn="l">
              <a:lnSpc>
                <a:spcPct val="100000"/>
              </a:lnSpc>
              <a:spcBef>
                <a:spcPts val="600"/>
              </a:spcBef>
              <a:spcAft>
                <a:spcPts val="0"/>
              </a:spcAft>
              <a:buClr>
                <a:srgbClr val="FFFFFF"/>
              </a:buClr>
              <a:buSzPts val="200"/>
              <a:buFont typeface="Noto Sans Symbols"/>
              <a:buChar char="❖"/>
            </a:pPr>
            <a:r>
              <a:rPr b="0" i="0" lang="en-US" sz="2000" u="none">
                <a:solidFill>
                  <a:srgbClr val="FFFFFF"/>
                </a:solidFill>
                <a:latin typeface="Nixie One"/>
                <a:ea typeface="Nixie One"/>
                <a:cs typeface="Nixie One"/>
                <a:sym typeface="Nixie One"/>
              </a:rPr>
              <a:t>Špecifikácia: Ekonomika</a:t>
            </a:r>
            <a:endParaRPr/>
          </a:p>
          <a:p>
            <a:pPr indent="-342900" lvl="0" marL="342900" marR="0" rtl="0" algn="l">
              <a:lnSpc>
                <a:spcPct val="100000"/>
              </a:lnSpc>
              <a:spcBef>
                <a:spcPts val="600"/>
              </a:spcBef>
              <a:spcAft>
                <a:spcPts val="0"/>
              </a:spcAft>
              <a:buClr>
                <a:srgbClr val="FFFFFF"/>
              </a:buClr>
              <a:buSzPts val="200"/>
              <a:buFont typeface="Noto Sans Symbols"/>
              <a:buChar char="❖"/>
            </a:pPr>
            <a:r>
              <a:rPr b="0" i="0" lang="en-US" sz="2000" u="none">
                <a:solidFill>
                  <a:srgbClr val="FFFFFF"/>
                </a:solidFill>
                <a:latin typeface="Nixie One"/>
                <a:ea typeface="Nixie One"/>
                <a:cs typeface="Nixie One"/>
                <a:sym typeface="Nixie One"/>
              </a:rPr>
              <a:t>Vek študentov: 16-19</a:t>
            </a:r>
            <a:endParaRPr/>
          </a:p>
          <a:p>
            <a:pPr indent="-342900" lvl="0" marL="342900" marR="0" rtl="0" algn="l">
              <a:lnSpc>
                <a:spcPct val="100000"/>
              </a:lnSpc>
              <a:spcBef>
                <a:spcPts val="600"/>
              </a:spcBef>
              <a:spcAft>
                <a:spcPts val="0"/>
              </a:spcAft>
              <a:buClr>
                <a:srgbClr val="FFFFFF"/>
              </a:buClr>
              <a:buSzPts val="200"/>
              <a:buFont typeface="Noto Sans Symbols"/>
              <a:buChar char="❖"/>
            </a:pPr>
            <a:r>
              <a:rPr b="0" i="0" lang="en-US" sz="2000" u="none">
                <a:solidFill>
                  <a:srgbClr val="FFFFFF"/>
                </a:solidFill>
                <a:latin typeface="Nixie One"/>
                <a:ea typeface="Nixie One"/>
                <a:cs typeface="Nixie One"/>
                <a:sym typeface="Nixie One"/>
              </a:rPr>
              <a:t>Vyučovacia hodina: 45 minút</a:t>
            </a:r>
            <a:endParaRPr/>
          </a:p>
          <a:p>
            <a:pPr indent="0" lvl="0" marL="0" marR="0" rtl="0" algn="l">
              <a:lnSpc>
                <a:spcPct val="100000"/>
              </a:lnSpc>
              <a:spcBef>
                <a:spcPts val="0"/>
              </a:spcBef>
              <a:spcAft>
                <a:spcPts val="0"/>
              </a:spcAft>
              <a:buNone/>
            </a:pPr>
            <a:r>
              <a:t/>
            </a:r>
            <a:endParaRPr b="0" i="0" sz="2000" u="none">
              <a:solidFill>
                <a:srgbClr val="FFFFFF"/>
              </a:solidFill>
              <a:latin typeface="Nixie One"/>
              <a:ea typeface="Nixie One"/>
              <a:cs typeface="Nixie One"/>
              <a:sym typeface="Nixie One"/>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3"/>
          <p:cNvSpPr txBox="1"/>
          <p:nvPr>
            <p:ph idx="4294967295" type="title"/>
          </p:nvPr>
        </p:nvSpPr>
        <p:spPr>
          <a:xfrm>
            <a:off x="387350" y="366712"/>
            <a:ext cx="2759075" cy="4762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8" name="Google Shape;88;p3"/>
          <p:cNvSpPr/>
          <p:nvPr/>
        </p:nvSpPr>
        <p:spPr>
          <a:xfrm>
            <a:off x="3759200" y="3738562"/>
            <a:ext cx="2794000" cy="749300"/>
          </a:xfrm>
          <a:prstGeom prst="homePlate">
            <a:avLst>
              <a:gd fmla="val 19547" name="adj"/>
            </a:avLst>
          </a:pr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89" name="Google Shape;89;p3"/>
          <p:cNvSpPr/>
          <p:nvPr/>
        </p:nvSpPr>
        <p:spPr>
          <a:xfrm>
            <a:off x="3759200" y="3003550"/>
            <a:ext cx="3189287" cy="749300"/>
          </a:xfrm>
          <a:prstGeom prst="homePlate">
            <a:avLst>
              <a:gd fmla="val 19801" name="adj"/>
            </a:avLst>
          </a:pr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0" name="Google Shape;90;p3"/>
          <p:cNvSpPr/>
          <p:nvPr/>
        </p:nvSpPr>
        <p:spPr>
          <a:xfrm>
            <a:off x="3759200" y="2259012"/>
            <a:ext cx="2900362" cy="749300"/>
          </a:xfrm>
          <a:prstGeom prst="homePlate">
            <a:avLst>
              <a:gd fmla="val 19622" name="adj"/>
            </a:avLst>
          </a:pr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1" name="Google Shape;91;p3"/>
          <p:cNvSpPr/>
          <p:nvPr/>
        </p:nvSpPr>
        <p:spPr>
          <a:xfrm>
            <a:off x="3759200" y="1508125"/>
            <a:ext cx="3116262" cy="750887"/>
          </a:xfrm>
          <a:prstGeom prst="homePlate">
            <a:avLst>
              <a:gd fmla="val 19760" name="adj"/>
            </a:avLst>
          </a:pr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2" name="Google Shape;92;p3"/>
          <p:cNvSpPr/>
          <p:nvPr/>
        </p:nvSpPr>
        <p:spPr>
          <a:xfrm>
            <a:off x="2889250" y="1320800"/>
            <a:ext cx="882650" cy="954087"/>
          </a:xfrm>
          <a:custGeom>
            <a:rect b="b" l="l" r="r" t="t"/>
            <a:pathLst>
              <a:path extrusionOk="0" h="120000" w="120000">
                <a:moveTo>
                  <a:pt x="33" y="0"/>
                </a:moveTo>
                <a:lnTo>
                  <a:pt x="120000" y="25236"/>
                </a:lnTo>
                <a:lnTo>
                  <a:pt x="120000" y="120000"/>
                </a:lnTo>
                <a:lnTo>
                  <a:pt x="311" y="103519"/>
                </a:lnTo>
                <a:cubicBezTo>
                  <a:pt x="497" y="69012"/>
                  <a:pt x="-151" y="34506"/>
                  <a:pt x="33" y="0"/>
                </a:cubicBezTo>
                <a:close/>
              </a:path>
            </a:pathLst>
          </a:custGeom>
          <a:solidFill>
            <a:srgbClr val="87AF6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3" name="Google Shape;93;p3"/>
          <p:cNvSpPr/>
          <p:nvPr/>
        </p:nvSpPr>
        <p:spPr>
          <a:xfrm>
            <a:off x="2892425" y="2132012"/>
            <a:ext cx="889000" cy="879475"/>
          </a:xfrm>
          <a:custGeom>
            <a:rect b="b" l="l" r="r" t="t"/>
            <a:pathLst>
              <a:path extrusionOk="0" h="120000" w="120000">
                <a:moveTo>
                  <a:pt x="552" y="0"/>
                </a:moveTo>
                <a:lnTo>
                  <a:pt x="120000" y="17302"/>
                </a:lnTo>
                <a:lnTo>
                  <a:pt x="120000" y="119999"/>
                </a:lnTo>
                <a:lnTo>
                  <a:pt x="0" y="120000"/>
                </a:lnTo>
                <a:cubicBezTo>
                  <a:pt x="184" y="79999"/>
                  <a:pt x="368" y="40000"/>
                  <a:pt x="552" y="0"/>
                </a:cubicBezTo>
                <a:close/>
              </a:path>
            </a:pathLst>
          </a:custGeom>
          <a:solidFill>
            <a:srgbClr val="0F3D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4" name="Google Shape;94;p3"/>
          <p:cNvSpPr/>
          <p:nvPr/>
        </p:nvSpPr>
        <p:spPr>
          <a:xfrm flipH="1" rot="10800000">
            <a:off x="2892425" y="3008312"/>
            <a:ext cx="889000" cy="874712"/>
          </a:xfrm>
          <a:custGeom>
            <a:rect b="b" l="l" r="r" t="t"/>
            <a:pathLst>
              <a:path extrusionOk="0" h="120000" w="120000">
                <a:moveTo>
                  <a:pt x="577" y="0"/>
                </a:moveTo>
                <a:lnTo>
                  <a:pt x="120000" y="17383"/>
                </a:lnTo>
                <a:lnTo>
                  <a:pt x="120000" y="120000"/>
                </a:lnTo>
                <a:lnTo>
                  <a:pt x="24" y="120000"/>
                </a:lnTo>
                <a:cubicBezTo>
                  <a:pt x="-159" y="80000"/>
                  <a:pt x="761" y="40000"/>
                  <a:pt x="577" y="0"/>
                </a:cubicBezTo>
                <a:close/>
              </a:path>
            </a:pathLst>
          </a:custGeom>
          <a:solidFill>
            <a:srgbClr val="2E6E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5" name="Google Shape;95;p3"/>
          <p:cNvSpPr/>
          <p:nvPr/>
        </p:nvSpPr>
        <p:spPr>
          <a:xfrm flipH="1" rot="10800000">
            <a:off x="2894012" y="3751262"/>
            <a:ext cx="887412" cy="939800"/>
          </a:xfrm>
          <a:custGeom>
            <a:rect b="b" l="l" r="r" t="t"/>
            <a:pathLst>
              <a:path extrusionOk="0" h="120000" w="120000">
                <a:moveTo>
                  <a:pt x="277" y="0"/>
                </a:moveTo>
                <a:lnTo>
                  <a:pt x="120000" y="25882"/>
                </a:lnTo>
                <a:lnTo>
                  <a:pt x="120000" y="120000"/>
                </a:lnTo>
                <a:lnTo>
                  <a:pt x="0" y="105098"/>
                </a:lnTo>
                <a:cubicBezTo>
                  <a:pt x="184" y="70065"/>
                  <a:pt x="92" y="35032"/>
                  <a:pt x="277" y="0"/>
                </a:cubicBezTo>
                <a:close/>
              </a:path>
            </a:pathLst>
          </a:custGeom>
          <a:solidFill>
            <a:srgbClr val="0B293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6" name="Google Shape;96;p3"/>
          <p:cNvSpPr/>
          <p:nvPr/>
        </p:nvSpPr>
        <p:spPr>
          <a:xfrm rot="10800000">
            <a:off x="2022475" y="3748087"/>
            <a:ext cx="877887" cy="941387"/>
          </a:xfrm>
          <a:custGeom>
            <a:rect b="b" l="l" r="r" t="t"/>
            <a:pathLst>
              <a:path extrusionOk="0" h="120000" w="120000">
                <a:moveTo>
                  <a:pt x="33" y="0"/>
                </a:moveTo>
                <a:lnTo>
                  <a:pt x="120000" y="25565"/>
                </a:lnTo>
                <a:lnTo>
                  <a:pt x="120000" y="120000"/>
                </a:lnTo>
                <a:lnTo>
                  <a:pt x="313" y="105130"/>
                </a:lnTo>
                <a:cubicBezTo>
                  <a:pt x="499" y="70173"/>
                  <a:pt x="-152" y="34956"/>
                  <a:pt x="33" y="0"/>
                </a:cubicBezTo>
                <a:close/>
              </a:path>
            </a:pathLst>
          </a:custGeom>
          <a:solidFill>
            <a:srgbClr val="12405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7" name="Google Shape;97;p3"/>
          <p:cNvSpPr/>
          <p:nvPr/>
        </p:nvSpPr>
        <p:spPr>
          <a:xfrm flipH="1">
            <a:off x="2017712" y="2127250"/>
            <a:ext cx="884237" cy="876300"/>
          </a:xfrm>
          <a:custGeom>
            <a:rect b="b" l="l" r="r" t="t"/>
            <a:pathLst>
              <a:path extrusionOk="0" h="120000" w="120000">
                <a:moveTo>
                  <a:pt x="80" y="0"/>
                </a:moveTo>
                <a:lnTo>
                  <a:pt x="120000" y="17383"/>
                </a:lnTo>
                <a:lnTo>
                  <a:pt x="120000" y="120000"/>
                </a:lnTo>
                <a:lnTo>
                  <a:pt x="80" y="119999"/>
                </a:lnTo>
                <a:cubicBezTo>
                  <a:pt x="-197" y="79999"/>
                  <a:pt x="358" y="40000"/>
                  <a:pt x="80" y="0"/>
                </a:cubicBezTo>
                <a:close/>
              </a:path>
            </a:pathLst>
          </a:custGeom>
          <a:solidFill>
            <a:srgbClr val="16575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8" name="Google Shape;98;p3"/>
          <p:cNvSpPr/>
          <p:nvPr/>
        </p:nvSpPr>
        <p:spPr>
          <a:xfrm flipH="1">
            <a:off x="2016125" y="1314450"/>
            <a:ext cx="887412" cy="939800"/>
          </a:xfrm>
          <a:custGeom>
            <a:rect b="b" l="l" r="r" t="t"/>
            <a:pathLst>
              <a:path extrusionOk="0" h="120000" w="120000">
                <a:moveTo>
                  <a:pt x="33" y="0"/>
                </a:moveTo>
                <a:lnTo>
                  <a:pt x="120000" y="25359"/>
                </a:lnTo>
                <a:lnTo>
                  <a:pt x="120000" y="120000"/>
                </a:lnTo>
                <a:lnTo>
                  <a:pt x="310" y="104052"/>
                </a:lnTo>
                <a:cubicBezTo>
                  <a:pt x="495" y="69019"/>
                  <a:pt x="-151" y="35032"/>
                  <a:pt x="33" y="0"/>
                </a:cubicBezTo>
                <a:close/>
              </a:path>
            </a:pathLst>
          </a:custGeom>
          <a:solidFill>
            <a:srgbClr val="94BF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99" name="Google Shape;99;p3"/>
          <p:cNvSpPr/>
          <p:nvPr/>
        </p:nvSpPr>
        <p:spPr>
          <a:xfrm rot="10800000">
            <a:off x="2020887" y="3003550"/>
            <a:ext cx="877887" cy="871537"/>
          </a:xfrm>
          <a:custGeom>
            <a:rect b="b" l="l" r="r" t="t"/>
            <a:pathLst>
              <a:path extrusionOk="0" h="120000" w="12000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0" name="Google Shape;100;p3"/>
          <p:cNvSpPr/>
          <p:nvPr/>
        </p:nvSpPr>
        <p:spPr>
          <a:xfrm>
            <a:off x="1985962" y="1412875"/>
            <a:ext cx="477837" cy="3290887"/>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01" name="Google Shape;101;p3"/>
          <p:cNvSpPr txBox="1"/>
          <p:nvPr/>
        </p:nvSpPr>
        <p:spPr>
          <a:xfrm>
            <a:off x="3878262" y="1654175"/>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01</a:t>
            </a:r>
            <a:endParaRPr/>
          </a:p>
        </p:txBody>
      </p:sp>
      <p:cxnSp>
        <p:nvCxnSpPr>
          <p:cNvPr id="102" name="Google Shape;102;p3"/>
          <p:cNvCxnSpPr/>
          <p:nvPr/>
        </p:nvCxnSpPr>
        <p:spPr>
          <a:xfrm>
            <a:off x="4476750" y="1682750"/>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03" name="Google Shape;103;p3"/>
          <p:cNvSpPr txBox="1"/>
          <p:nvPr/>
        </p:nvSpPr>
        <p:spPr>
          <a:xfrm>
            <a:off x="4532312" y="1666875"/>
            <a:ext cx="1839912" cy="446087"/>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Arial"/>
              <a:buNone/>
            </a:pPr>
            <a:r>
              <a:rPr b="0" i="0" lang="en-US" sz="1200" u="none">
                <a:solidFill>
                  <a:srgbClr val="FFFFFF"/>
                </a:solidFill>
                <a:latin typeface="Arial"/>
                <a:ea typeface="Arial"/>
                <a:cs typeface="Arial"/>
                <a:sym typeface="Arial"/>
              </a:rPr>
              <a:t>Opakovanie - majetok</a:t>
            </a:r>
            <a:endParaRPr/>
          </a:p>
        </p:txBody>
      </p:sp>
      <p:sp>
        <p:nvSpPr>
          <p:cNvPr id="104" name="Google Shape;104;p3"/>
          <p:cNvSpPr txBox="1"/>
          <p:nvPr/>
        </p:nvSpPr>
        <p:spPr>
          <a:xfrm>
            <a:off x="3878262" y="2392362"/>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02</a:t>
            </a:r>
            <a:endParaRPr/>
          </a:p>
        </p:txBody>
      </p:sp>
      <p:cxnSp>
        <p:nvCxnSpPr>
          <p:cNvPr id="105" name="Google Shape;105;p3"/>
          <p:cNvCxnSpPr/>
          <p:nvPr/>
        </p:nvCxnSpPr>
        <p:spPr>
          <a:xfrm>
            <a:off x="4476750" y="2420937"/>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06" name="Google Shape;106;p3"/>
          <p:cNvSpPr txBox="1"/>
          <p:nvPr/>
        </p:nvSpPr>
        <p:spPr>
          <a:xfrm>
            <a:off x="4532312" y="2409825"/>
            <a:ext cx="1768475" cy="4603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Arial"/>
              <a:buNone/>
            </a:pPr>
            <a:r>
              <a:rPr b="0" i="0" lang="en-US" sz="1200" u="none">
                <a:solidFill>
                  <a:srgbClr val="FFFFFF"/>
                </a:solidFill>
                <a:latin typeface="Arial"/>
                <a:ea typeface="Arial"/>
                <a:cs typeface="Arial"/>
                <a:sym typeface="Arial"/>
              </a:rPr>
              <a:t>Odpisy, formy odpisov</a:t>
            </a:r>
            <a:endParaRPr/>
          </a:p>
        </p:txBody>
      </p:sp>
      <p:sp>
        <p:nvSpPr>
          <p:cNvPr id="107" name="Google Shape;107;p3"/>
          <p:cNvSpPr txBox="1"/>
          <p:nvPr/>
        </p:nvSpPr>
        <p:spPr>
          <a:xfrm>
            <a:off x="3878262" y="315118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03</a:t>
            </a:r>
            <a:endParaRPr/>
          </a:p>
        </p:txBody>
      </p:sp>
      <p:cxnSp>
        <p:nvCxnSpPr>
          <p:cNvPr id="108" name="Google Shape;108;p3"/>
          <p:cNvCxnSpPr/>
          <p:nvPr/>
        </p:nvCxnSpPr>
        <p:spPr>
          <a:xfrm>
            <a:off x="4476750" y="3179762"/>
            <a:ext cx="0" cy="392112"/>
          </a:xfrm>
          <a:prstGeom prst="straightConnector1">
            <a:avLst/>
          </a:prstGeom>
          <a:noFill/>
          <a:ln cap="rnd" cmpd="sng" w="9525">
            <a:solidFill>
              <a:srgbClr val="FFFFFF"/>
            </a:solidFill>
            <a:prstDash val="solid"/>
            <a:miter lim="800000"/>
            <a:headEnd len="med" w="med" type="none"/>
            <a:tailEnd len="med" w="med" type="none"/>
          </a:ln>
        </p:spPr>
      </p:cxnSp>
      <p:sp>
        <p:nvSpPr>
          <p:cNvPr id="109" name="Google Shape;109;p3"/>
          <p:cNvSpPr txBox="1"/>
          <p:nvPr/>
        </p:nvSpPr>
        <p:spPr>
          <a:xfrm>
            <a:off x="4497387" y="3074987"/>
            <a:ext cx="2055812" cy="57467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Arial"/>
              <a:buNone/>
            </a:pPr>
            <a:r>
              <a:rPr b="0" i="0" lang="en-US" sz="1200" u="none">
                <a:solidFill>
                  <a:srgbClr val="FFFFFF"/>
                </a:solidFill>
                <a:latin typeface="Arial"/>
                <a:ea typeface="Arial"/>
                <a:cs typeface="Arial"/>
                <a:sym typeface="Arial"/>
              </a:rPr>
              <a:t>Rovnomerné odpisovanie</a:t>
            </a:r>
            <a:endParaRPr/>
          </a:p>
        </p:txBody>
      </p:sp>
      <p:sp>
        <p:nvSpPr>
          <p:cNvPr id="110" name="Google Shape;110;p3"/>
          <p:cNvSpPr txBox="1"/>
          <p:nvPr/>
        </p:nvSpPr>
        <p:spPr>
          <a:xfrm>
            <a:off x="3878262" y="3881437"/>
            <a:ext cx="596900" cy="44926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Nixie One"/>
              <a:buNone/>
            </a:pPr>
            <a:r>
              <a:rPr b="1" i="0" lang="en-US" sz="2400" u="none">
                <a:solidFill>
                  <a:srgbClr val="FFFFFF"/>
                </a:solidFill>
                <a:latin typeface="Nixie One"/>
                <a:ea typeface="Nixie One"/>
                <a:cs typeface="Nixie One"/>
                <a:sym typeface="Nixie One"/>
              </a:rPr>
              <a:t>04</a:t>
            </a:r>
            <a:endParaRPr/>
          </a:p>
        </p:txBody>
      </p:sp>
      <p:cxnSp>
        <p:nvCxnSpPr>
          <p:cNvPr id="111" name="Google Shape;111;p3"/>
          <p:cNvCxnSpPr/>
          <p:nvPr/>
        </p:nvCxnSpPr>
        <p:spPr>
          <a:xfrm>
            <a:off x="4476750" y="3910012"/>
            <a:ext cx="0" cy="393700"/>
          </a:xfrm>
          <a:prstGeom prst="straightConnector1">
            <a:avLst/>
          </a:prstGeom>
          <a:noFill/>
          <a:ln cap="rnd" cmpd="sng" w="9525">
            <a:solidFill>
              <a:srgbClr val="FFFFFF"/>
            </a:solidFill>
            <a:prstDash val="solid"/>
            <a:miter lim="800000"/>
            <a:headEnd len="med" w="med" type="none"/>
            <a:tailEnd len="med" w="med" type="none"/>
          </a:ln>
        </p:spPr>
      </p:cxnSp>
      <p:sp>
        <p:nvSpPr>
          <p:cNvPr id="112" name="Google Shape;112;p3"/>
          <p:cNvSpPr txBox="1"/>
          <p:nvPr/>
        </p:nvSpPr>
        <p:spPr>
          <a:xfrm>
            <a:off x="4660900" y="3921125"/>
            <a:ext cx="1582737" cy="593725"/>
          </a:xfrm>
          <a:prstGeom prst="rect">
            <a:avLst/>
          </a:prstGeom>
          <a:noFill/>
          <a:ln>
            <a:noFill/>
          </a:ln>
        </p:spPr>
        <p:txBody>
          <a:bodyPr anchorCtr="0" anchor="ctr" bIns="45700" lIns="91425" spcFirstLastPara="1" rIns="91425" wrap="square" tIns="45700">
            <a:noAutofit/>
          </a:bodyPr>
          <a:lstStyle/>
          <a:p>
            <a:pPr indent="0" lvl="0" marL="0" marR="0" rtl="0" algn="l">
              <a:lnSpc>
                <a:spcPct val="83000"/>
              </a:lnSpc>
              <a:spcBef>
                <a:spcPts val="0"/>
              </a:spcBef>
              <a:spcAft>
                <a:spcPts val="0"/>
              </a:spcAft>
              <a:buClr>
                <a:srgbClr val="FFFFFF"/>
              </a:buClr>
              <a:buSzPts val="1200"/>
              <a:buFont typeface="Arial"/>
              <a:buNone/>
            </a:pPr>
            <a:r>
              <a:rPr b="0" i="0" lang="en-US" sz="1200" u="none">
                <a:solidFill>
                  <a:srgbClr val="FFFFFF"/>
                </a:solidFill>
                <a:latin typeface="Arial"/>
                <a:ea typeface="Arial"/>
                <a:cs typeface="Arial"/>
                <a:sym typeface="Arial"/>
              </a:rPr>
              <a:t>Vzdelávacie materiály</a:t>
            </a:r>
            <a:endParaRPr/>
          </a:p>
        </p:txBody>
      </p:sp>
      <p:sp>
        <p:nvSpPr>
          <p:cNvPr id="113" name="Google Shape;113;p3"/>
          <p:cNvSpPr/>
          <p:nvPr/>
        </p:nvSpPr>
        <p:spPr>
          <a:xfrm flipH="1">
            <a:off x="3787775" y="1509712"/>
            <a:ext cx="90487" cy="2978150"/>
          </a:xfrm>
          <a:custGeom>
            <a:rect b="b" l="l" r="r" t="t"/>
            <a:pathLst>
              <a:path extrusionOk="0" h="120000" w="120000">
                <a:moveTo>
                  <a:pt x="0" y="115785"/>
                </a:moveTo>
                <a:lnTo>
                  <a:pt x="0" y="3719"/>
                </a:lnTo>
                <a:lnTo>
                  <a:pt x="120000" y="0"/>
                </a:lnTo>
                <a:lnTo>
                  <a:pt x="120000" y="120000"/>
                </a:lnTo>
                <a:lnTo>
                  <a:pt x="0" y="115785"/>
                </a:lnTo>
                <a:close/>
              </a:path>
            </a:pathLst>
          </a:custGeom>
          <a:gradFill>
            <a:gsLst>
              <a:gs pos="0">
                <a:srgbClr val="FFFFFF">
                  <a:alpha val="9411"/>
                </a:srgbClr>
              </a:gs>
              <a:gs pos="100000">
                <a:srgbClr val="FFFFFF">
                  <a:alpha val="24313"/>
                </a:srgbClr>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4" name="Google Shape;114;p3"/>
          <p:cNvSpPr txBox="1"/>
          <p:nvPr/>
        </p:nvSpPr>
        <p:spPr>
          <a:xfrm>
            <a:off x="298450" y="4710112"/>
            <a:ext cx="3711575" cy="41751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15" name="Google Shape;115;p3"/>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sp>
        <p:nvSpPr>
          <p:cNvPr id="116" name="Google Shape;116;p3"/>
          <p:cNvSpPr txBox="1"/>
          <p:nvPr/>
        </p:nvSpPr>
        <p:spPr>
          <a:xfrm>
            <a:off x="-174625" y="4705350"/>
            <a:ext cx="3711575" cy="4159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Arial"/>
              <a:buNone/>
            </a:pPr>
            <a:r>
              <a:rPr b="1" i="0" lang="en-US" sz="1000" u="none">
                <a:solidFill>
                  <a:schemeClr val="dk1"/>
                </a:solidFill>
                <a:latin typeface="Arial"/>
                <a:ea typeface="Arial"/>
                <a:cs typeface="Arial"/>
                <a:sym typeface="Arial"/>
              </a:rPr>
              <a:t>2020-1-SK01-KA226-SCH-094350</a:t>
            </a:r>
            <a:endParaRPr/>
          </a:p>
        </p:txBody>
      </p:sp>
      <p:pic>
        <p:nvPicPr>
          <p:cNvPr id="117" name="Google Shape;117;p3"/>
          <p:cNvPicPr preferRelativeResize="0"/>
          <p:nvPr/>
        </p:nvPicPr>
        <p:blipFill rotWithShape="1">
          <a:blip r:embed="rId3">
            <a:alphaModFix/>
          </a:blip>
          <a:srcRect b="0" l="0" r="0" t="0"/>
          <a:stretch/>
        </p:blipFill>
        <p:spPr>
          <a:xfrm>
            <a:off x="298450" y="357187"/>
            <a:ext cx="3181350" cy="701675"/>
          </a:xfrm>
          <a:prstGeom prst="rect">
            <a:avLst/>
          </a:prstGeom>
          <a:noFill/>
          <a:ln>
            <a:noFill/>
          </a:ln>
        </p:spPr>
      </p:pic>
      <p:grpSp>
        <p:nvGrpSpPr>
          <p:cNvPr id="118" name="Google Shape;118;p3"/>
          <p:cNvGrpSpPr/>
          <p:nvPr/>
        </p:nvGrpSpPr>
        <p:grpSpPr>
          <a:xfrm>
            <a:off x="3275012" y="1701800"/>
            <a:ext cx="296862" cy="252412"/>
            <a:chOff x="1934025" y="1001650"/>
            <a:chExt cx="415300" cy="355600"/>
          </a:xfrm>
        </p:grpSpPr>
        <p:sp>
          <p:nvSpPr>
            <p:cNvPr id="119" name="Google Shape;119;p3"/>
            <p:cNvSpPr/>
            <p:nvPr/>
          </p:nvSpPr>
          <p:spPr>
            <a:xfrm>
              <a:off x="1934025" y="1303650"/>
              <a:ext cx="207650" cy="53600"/>
            </a:xfrm>
            <a:custGeom>
              <a:rect b="b" l="l" r="r" t="t"/>
              <a:pathLst>
                <a:path extrusionOk="0" fill="none" h="2144" w="8306">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0" name="Google Shape;120;p3"/>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1" name="Google Shape;121;p3"/>
            <p:cNvSpPr/>
            <p:nvPr/>
          </p:nvSpPr>
          <p:spPr>
            <a:xfrm>
              <a:off x="1934025" y="1001650"/>
              <a:ext cx="207650" cy="331250"/>
            </a:xfrm>
            <a:custGeom>
              <a:rect b="b" l="l" r="r" t="t"/>
              <a:pathLst>
                <a:path extrusionOk="0" fill="none" h="13250" w="8306">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2" name="Google Shape;122;p3"/>
            <p:cNvSpPr/>
            <p:nvPr/>
          </p:nvSpPr>
          <p:spPr>
            <a:xfrm>
              <a:off x="2141650" y="1001650"/>
              <a:ext cx="207675" cy="331250"/>
            </a:xfrm>
            <a:custGeom>
              <a:rect b="b" l="l" r="r" t="t"/>
              <a:pathLst>
                <a:path extrusionOk="0" fill="none" h="13250" w="8307">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123" name="Google Shape;123;p3"/>
          <p:cNvGrpSpPr/>
          <p:nvPr/>
        </p:nvGrpSpPr>
        <p:grpSpPr>
          <a:xfrm>
            <a:off x="1579562" y="1096962"/>
            <a:ext cx="296862" cy="252412"/>
            <a:chOff x="1934025" y="1001650"/>
            <a:chExt cx="415300" cy="355600"/>
          </a:xfrm>
        </p:grpSpPr>
        <p:sp>
          <p:nvSpPr>
            <p:cNvPr id="124" name="Google Shape;124;p3"/>
            <p:cNvSpPr/>
            <p:nvPr/>
          </p:nvSpPr>
          <p:spPr>
            <a:xfrm>
              <a:off x="1934025" y="1303650"/>
              <a:ext cx="207650" cy="53600"/>
            </a:xfrm>
            <a:custGeom>
              <a:rect b="b" l="l" r="r" t="t"/>
              <a:pathLst>
                <a:path extrusionOk="0" fill="none" h="2144" w="8306">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5" name="Google Shape;125;p3"/>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6" name="Google Shape;126;p3"/>
            <p:cNvSpPr/>
            <p:nvPr/>
          </p:nvSpPr>
          <p:spPr>
            <a:xfrm>
              <a:off x="1934025" y="1001650"/>
              <a:ext cx="207650" cy="331250"/>
            </a:xfrm>
            <a:custGeom>
              <a:rect b="b" l="l" r="r" t="t"/>
              <a:pathLst>
                <a:path extrusionOk="0" fill="none" h="13250" w="8306">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27" name="Google Shape;127;p3"/>
            <p:cNvSpPr/>
            <p:nvPr/>
          </p:nvSpPr>
          <p:spPr>
            <a:xfrm>
              <a:off x="2141650" y="1001650"/>
              <a:ext cx="207675" cy="331250"/>
            </a:xfrm>
            <a:custGeom>
              <a:rect b="b" l="l" r="r" t="t"/>
              <a:pathLst>
                <a:path extrusionOk="0" fill="none" h="13250" w="8307">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128" name="Google Shape;128;p3"/>
          <p:cNvGrpSpPr/>
          <p:nvPr/>
        </p:nvGrpSpPr>
        <p:grpSpPr>
          <a:xfrm>
            <a:off x="3233737" y="2451100"/>
            <a:ext cx="296862" cy="252412"/>
            <a:chOff x="1934025" y="1001650"/>
            <a:chExt cx="415300" cy="355600"/>
          </a:xfrm>
        </p:grpSpPr>
        <p:sp>
          <p:nvSpPr>
            <p:cNvPr id="129" name="Google Shape;129;p3"/>
            <p:cNvSpPr/>
            <p:nvPr/>
          </p:nvSpPr>
          <p:spPr>
            <a:xfrm>
              <a:off x="1934025" y="1303650"/>
              <a:ext cx="207650" cy="53600"/>
            </a:xfrm>
            <a:custGeom>
              <a:rect b="b" l="l" r="r" t="t"/>
              <a:pathLst>
                <a:path extrusionOk="0" fill="none" h="2144" w="8306">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30" name="Google Shape;130;p3"/>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31" name="Google Shape;131;p3"/>
            <p:cNvSpPr/>
            <p:nvPr/>
          </p:nvSpPr>
          <p:spPr>
            <a:xfrm>
              <a:off x="1934025" y="1001650"/>
              <a:ext cx="207650" cy="331250"/>
            </a:xfrm>
            <a:custGeom>
              <a:rect b="b" l="l" r="r" t="t"/>
              <a:pathLst>
                <a:path extrusionOk="0" fill="none" h="13250" w="8306">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32" name="Google Shape;132;p3"/>
            <p:cNvSpPr/>
            <p:nvPr/>
          </p:nvSpPr>
          <p:spPr>
            <a:xfrm>
              <a:off x="2141650" y="1001650"/>
              <a:ext cx="207675" cy="331250"/>
            </a:xfrm>
            <a:custGeom>
              <a:rect b="b" l="l" r="r" t="t"/>
              <a:pathLst>
                <a:path extrusionOk="0" fill="none" h="13250" w="8307">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133" name="Google Shape;133;p3"/>
          <p:cNvGrpSpPr/>
          <p:nvPr/>
        </p:nvGrpSpPr>
        <p:grpSpPr>
          <a:xfrm>
            <a:off x="3233737" y="3248025"/>
            <a:ext cx="296862" cy="252412"/>
            <a:chOff x="1934025" y="1001650"/>
            <a:chExt cx="415300" cy="355600"/>
          </a:xfrm>
        </p:grpSpPr>
        <p:sp>
          <p:nvSpPr>
            <p:cNvPr id="134" name="Google Shape;134;p3"/>
            <p:cNvSpPr/>
            <p:nvPr/>
          </p:nvSpPr>
          <p:spPr>
            <a:xfrm>
              <a:off x="1934025" y="1303650"/>
              <a:ext cx="207650" cy="53600"/>
            </a:xfrm>
            <a:custGeom>
              <a:rect b="b" l="l" r="r" t="t"/>
              <a:pathLst>
                <a:path extrusionOk="0" fill="none" h="2144" w="8306">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35" name="Google Shape;135;p3"/>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36" name="Google Shape;136;p3"/>
            <p:cNvSpPr/>
            <p:nvPr/>
          </p:nvSpPr>
          <p:spPr>
            <a:xfrm>
              <a:off x="1934025" y="1001650"/>
              <a:ext cx="207650" cy="331250"/>
            </a:xfrm>
            <a:custGeom>
              <a:rect b="b" l="l" r="r" t="t"/>
              <a:pathLst>
                <a:path extrusionOk="0" fill="none" h="13250" w="8306">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37" name="Google Shape;137;p3"/>
            <p:cNvSpPr/>
            <p:nvPr/>
          </p:nvSpPr>
          <p:spPr>
            <a:xfrm>
              <a:off x="2141650" y="1001650"/>
              <a:ext cx="207675" cy="331250"/>
            </a:xfrm>
            <a:custGeom>
              <a:rect b="b" l="l" r="r" t="t"/>
              <a:pathLst>
                <a:path extrusionOk="0" fill="none" h="13250" w="8307">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grpSp>
        <p:nvGrpSpPr>
          <p:cNvPr id="138" name="Google Shape;138;p3"/>
          <p:cNvGrpSpPr/>
          <p:nvPr/>
        </p:nvGrpSpPr>
        <p:grpSpPr>
          <a:xfrm>
            <a:off x="3221037" y="4024312"/>
            <a:ext cx="296862" cy="252412"/>
            <a:chOff x="1934025" y="1001650"/>
            <a:chExt cx="415300" cy="355600"/>
          </a:xfrm>
        </p:grpSpPr>
        <p:sp>
          <p:nvSpPr>
            <p:cNvPr id="139" name="Google Shape;139;p3"/>
            <p:cNvSpPr/>
            <p:nvPr/>
          </p:nvSpPr>
          <p:spPr>
            <a:xfrm>
              <a:off x="1934025" y="1303650"/>
              <a:ext cx="207650" cy="53600"/>
            </a:xfrm>
            <a:custGeom>
              <a:rect b="b" l="l" r="r" t="t"/>
              <a:pathLst>
                <a:path extrusionOk="0" fill="none" h="2144" w="8306">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40" name="Google Shape;140;p3"/>
            <p:cNvSpPr/>
            <p:nvPr/>
          </p:nvSpPr>
          <p:spPr>
            <a:xfrm>
              <a:off x="2141650" y="1303650"/>
              <a:ext cx="207675" cy="53600"/>
            </a:xfrm>
            <a:custGeom>
              <a:rect b="b" l="l" r="r" t="t"/>
              <a:pathLst>
                <a:path extrusionOk="0" fill="none" h="2144" w="8307">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41" name="Google Shape;141;p3"/>
            <p:cNvSpPr/>
            <p:nvPr/>
          </p:nvSpPr>
          <p:spPr>
            <a:xfrm>
              <a:off x="1934025" y="1001650"/>
              <a:ext cx="207650" cy="331250"/>
            </a:xfrm>
            <a:custGeom>
              <a:rect b="b" l="l" r="r" t="t"/>
              <a:pathLst>
                <a:path extrusionOk="0" fill="none" h="13250" w="8306">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142" name="Google Shape;142;p3"/>
            <p:cNvSpPr/>
            <p:nvPr/>
          </p:nvSpPr>
          <p:spPr>
            <a:xfrm>
              <a:off x="2141650" y="1001650"/>
              <a:ext cx="207675" cy="331250"/>
            </a:xfrm>
            <a:custGeom>
              <a:rect b="b" l="l" r="r" t="t"/>
              <a:pathLst>
                <a:path extrusionOk="0" fill="none" h="13250" w="8307">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cap="rnd"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pSp>
      <p:sp>
        <p:nvSpPr>
          <p:cNvPr id="143" name="Google Shape;143;p3"/>
          <p:cNvSpPr txBox="1"/>
          <p:nvPr/>
        </p:nvSpPr>
        <p:spPr>
          <a:xfrm>
            <a:off x="1016000" y="1335087"/>
            <a:ext cx="4659312" cy="307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24057"/>
              </a:buClr>
              <a:buSzPts val="1400"/>
              <a:buFont typeface="Arial"/>
              <a:buNone/>
            </a:pPr>
            <a:r>
              <a:rPr b="0" i="0" lang="en-US" sz="1400" u="none">
                <a:solidFill>
                  <a:srgbClr val="124057"/>
                </a:solidFill>
                <a:latin typeface="Arial"/>
                <a:ea typeface="Arial"/>
                <a:cs typeface="Arial"/>
                <a:sym typeface="Arial"/>
              </a:rPr>
              <a:t>CONTENT</a:t>
            </a:r>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4"/>
          <p:cNvSpPr txBox="1"/>
          <p:nvPr>
            <p:ph idx="1" type="subTitle"/>
          </p:nvPr>
        </p:nvSpPr>
        <p:spPr>
          <a:xfrm>
            <a:off x="-149225" y="4659312"/>
            <a:ext cx="3744912" cy="381000"/>
          </a:xfrm>
          <a:prstGeom prst="rect">
            <a:avLst/>
          </a:prstGeom>
          <a:noFill/>
          <a:ln>
            <a:noFill/>
          </a:ln>
        </p:spPr>
        <p:txBody>
          <a:bodyPr anchorCtr="0" anchor="t" bIns="91425" lIns="91425" spcFirstLastPara="1" rIns="91425" wrap="square" tIns="91425">
            <a:noAutofit/>
          </a:bodyPr>
          <a:lstStyle/>
          <a:p>
            <a:pPr indent="-342900" lvl="0" marL="342900" rtl="0" algn="ctr">
              <a:lnSpc>
                <a:spcPct val="100000"/>
              </a:lnSpc>
              <a:spcBef>
                <a:spcPts val="0"/>
              </a:spcBef>
              <a:spcAft>
                <a:spcPts val="0"/>
              </a:spcAft>
              <a:buSzPts val="1800"/>
              <a:buNone/>
            </a:pPr>
            <a:r>
              <a:rPr b="1" i="0" lang="en-US" sz="1200" u="none">
                <a:solidFill>
                  <a:schemeClr val="dk1"/>
                </a:solidFill>
                <a:latin typeface="Arial"/>
                <a:ea typeface="Arial"/>
                <a:cs typeface="Arial"/>
                <a:sym typeface="Arial"/>
              </a:rPr>
              <a:t>2020-1-SK01-KA226-SCH-094350</a:t>
            </a:r>
            <a:endParaRPr/>
          </a:p>
        </p:txBody>
      </p:sp>
      <p:sp>
        <p:nvSpPr>
          <p:cNvPr id="149" name="Google Shape;149;p4"/>
          <p:cNvSpPr txBox="1"/>
          <p:nvPr/>
        </p:nvSpPr>
        <p:spPr>
          <a:xfrm>
            <a:off x="0" y="503237"/>
            <a:ext cx="3471862" cy="38195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1</a:t>
            </a:r>
            <a:endParaRPr/>
          </a:p>
        </p:txBody>
      </p:sp>
      <p:sp>
        <p:nvSpPr>
          <p:cNvPr id="150" name="Google Shape;150;p4"/>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pic>
        <p:nvPicPr>
          <p:cNvPr id="151" name="Google Shape;151;p4"/>
          <p:cNvPicPr preferRelativeResize="0"/>
          <p:nvPr/>
        </p:nvPicPr>
        <p:blipFill rotWithShape="1">
          <a:blip r:embed="rId3">
            <a:alphaModFix/>
          </a:blip>
          <a:srcRect b="0" l="0" r="0" t="0"/>
          <a:stretch/>
        </p:blipFill>
        <p:spPr>
          <a:xfrm>
            <a:off x="468312" y="33337"/>
            <a:ext cx="2617787" cy="455612"/>
          </a:xfrm>
          <a:prstGeom prst="rect">
            <a:avLst/>
          </a:prstGeom>
          <a:noFill/>
          <a:ln>
            <a:noFill/>
          </a:ln>
        </p:spPr>
      </p:pic>
      <p:sp>
        <p:nvSpPr>
          <p:cNvPr id="152" name="Google Shape;152;p4"/>
          <p:cNvSpPr txBox="1"/>
          <p:nvPr>
            <p:ph type="ctrTitle"/>
          </p:nvPr>
        </p:nvSpPr>
        <p:spPr>
          <a:xfrm>
            <a:off x="4113212" y="2878137"/>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Roboto Slab"/>
                <a:ea typeface="Roboto Slab"/>
                <a:cs typeface="Roboto Slab"/>
                <a:sym typeface="Roboto Slab"/>
              </a:rPr>
              <a:t>Opakovanie - majetok</a:t>
            </a:r>
            <a:endParaRPr/>
          </a:p>
        </p:txBody>
      </p:sp>
      <p:pic>
        <p:nvPicPr>
          <p:cNvPr id="153" name="Google Shape;153;p4"/>
          <p:cNvPicPr preferRelativeResize="0"/>
          <p:nvPr/>
        </p:nvPicPr>
        <p:blipFill rotWithShape="1">
          <a:blip r:embed="rId4">
            <a:alphaModFix/>
          </a:blip>
          <a:srcRect b="0" l="0" r="0" t="0"/>
          <a:stretch/>
        </p:blipFill>
        <p:spPr>
          <a:xfrm>
            <a:off x="6753225" y="3273425"/>
            <a:ext cx="2193925" cy="1644650"/>
          </a:xfrm>
          <a:prstGeom prst="rect">
            <a:avLst/>
          </a:prstGeom>
          <a:noFill/>
          <a:ln>
            <a:noFill/>
          </a:ln>
          <a:effectLst>
            <a:outerShdw blurRad="292100" rotWithShape="0" algn="tl" dir="2700000" dist="139700">
              <a:srgbClr val="333333">
                <a:alpha val="64705"/>
              </a:srgbClr>
            </a:outerShdw>
          </a:effectLst>
        </p:spPr>
      </p:pic>
      <p:sp>
        <p:nvSpPr>
          <p:cNvPr id="154" name="Google Shape;154;p4"/>
          <p:cNvSpPr txBox="1"/>
          <p:nvPr/>
        </p:nvSpPr>
        <p:spPr>
          <a:xfrm>
            <a:off x="6786562" y="5307012"/>
            <a:ext cx="1214437"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a:solidFill>
                  <a:srgbClr val="000000"/>
                </a:solidFill>
                <a:latin typeface="Arial"/>
                <a:ea typeface="Arial"/>
                <a:cs typeface="Arial"/>
                <a:sym typeface="Arial"/>
                <a:hlinkClick r:id="rId5">
                  <a:extLst>
                    <a:ext uri="{A12FA001-AC4F-418D-AE19-62706E023703}">
                      <ahyp:hlinkClr val="tx"/>
                    </a:ext>
                  </a:extLst>
                </a:hlinkClick>
              </a:rPr>
              <a:t>Táto fotografia</a:t>
            </a:r>
            <a:r>
              <a:rPr b="0" i="0" lang="en-US" sz="900" u="none">
                <a:solidFill>
                  <a:srgbClr val="000000"/>
                </a:solidFill>
                <a:latin typeface="Arial"/>
                <a:ea typeface="Arial"/>
                <a:cs typeface="Arial"/>
                <a:sym typeface="Arial"/>
              </a:rPr>
              <a:t>Táto fotografia od autora Neznámy autor, chránené licenciou </a:t>
            </a:r>
            <a:r>
              <a:rPr b="0" i="0" lang="en-US" sz="900" u="sng">
                <a:solidFill>
                  <a:srgbClr val="000000"/>
                </a:solidFill>
                <a:latin typeface="Arial"/>
                <a:ea typeface="Arial"/>
                <a:cs typeface="Arial"/>
                <a:sym typeface="Arial"/>
                <a:hlinkClick r:id="rId6">
                  <a:extLst>
                    <a:ext uri="{A12FA001-AC4F-418D-AE19-62706E023703}">
                      <ahyp:hlinkClr val="tx"/>
                    </a:ext>
                  </a:extLst>
                </a:hlinkClick>
              </a:rPr>
              <a:t>CC BY</a:t>
            </a:r>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5"/>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pic>
        <p:nvPicPr>
          <p:cNvPr id="160" name="Google Shape;160;p5"/>
          <p:cNvPicPr preferRelativeResize="0"/>
          <p:nvPr/>
        </p:nvPicPr>
        <p:blipFill rotWithShape="1">
          <a:blip r:embed="rId3">
            <a:alphaModFix/>
          </a:blip>
          <a:srcRect b="15489" l="45275" r="1176" t="36000"/>
          <a:stretch/>
        </p:blipFill>
        <p:spPr>
          <a:xfrm>
            <a:off x="1691680" y="1018889"/>
            <a:ext cx="6480720" cy="3302375"/>
          </a:xfrm>
          <a:prstGeom prst="rect">
            <a:avLst/>
          </a:prstGeom>
          <a:noFill/>
          <a:ln>
            <a:noFill/>
          </a:ln>
        </p:spPr>
      </p:pic>
      <p:pic>
        <p:nvPicPr>
          <p:cNvPr descr="Hlava s ozubenými kolieskami" id="161" name="Google Shape;161;p5"/>
          <p:cNvPicPr preferRelativeResize="0"/>
          <p:nvPr/>
        </p:nvPicPr>
        <p:blipFill rotWithShape="1">
          <a:blip r:embed="rId4">
            <a:alphaModFix/>
          </a:blip>
          <a:srcRect b="0" l="0" r="0" t="0"/>
          <a:stretch/>
        </p:blipFill>
        <p:spPr>
          <a:xfrm>
            <a:off x="7885112" y="304800"/>
            <a:ext cx="914400" cy="914400"/>
          </a:xfrm>
          <a:prstGeom prst="rect">
            <a:avLst/>
          </a:prstGeom>
          <a:noFill/>
          <a:ln>
            <a:noFill/>
          </a:ln>
        </p:spPr>
      </p:pic>
      <p:pic>
        <p:nvPicPr>
          <p:cNvPr descr="Erasmus+ logo EN.jpg" id="162" name="Google Shape;162;p5"/>
          <p:cNvPicPr preferRelativeResize="0"/>
          <p:nvPr/>
        </p:nvPicPr>
        <p:blipFill rotWithShape="1">
          <a:blip r:embed="rId5">
            <a:alphaModFix/>
          </a:blip>
          <a:srcRect b="0" l="0" r="0" t="0"/>
          <a:stretch/>
        </p:blipFill>
        <p:spPr>
          <a:xfrm>
            <a:off x="179387" y="274637"/>
            <a:ext cx="2593975" cy="571500"/>
          </a:xfrm>
          <a:prstGeom prst="rect">
            <a:avLst/>
          </a:prstGeom>
          <a:noFill/>
          <a:ln>
            <a:noFill/>
          </a:ln>
        </p:spPr>
      </p:pic>
      <p:sp>
        <p:nvSpPr>
          <p:cNvPr id="163" name="Google Shape;163;p5"/>
          <p:cNvSpPr txBox="1"/>
          <p:nvPr/>
        </p:nvSpPr>
        <p:spPr>
          <a:xfrm>
            <a:off x="-174625" y="4705350"/>
            <a:ext cx="3711575" cy="4159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Arial"/>
              <a:buNone/>
            </a:pPr>
            <a:r>
              <a:rPr b="1" i="0" lang="en-US" sz="1000" u="none">
                <a:solidFill>
                  <a:schemeClr val="dk1"/>
                </a:solidFill>
                <a:latin typeface="Arial"/>
                <a:ea typeface="Arial"/>
                <a:cs typeface="Arial"/>
                <a:sym typeface="Arial"/>
              </a:rPr>
              <a:t>2020-1-SK01-KA226-SCH-094350</a:t>
            </a:r>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6"/>
          <p:cNvSpPr txBox="1"/>
          <p:nvPr>
            <p:ph idx="1" type="subTitle"/>
          </p:nvPr>
        </p:nvSpPr>
        <p:spPr>
          <a:xfrm>
            <a:off x="3635375" y="4011612"/>
            <a:ext cx="4983162" cy="7842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b="1" i="0" sz="1800" u="none">
              <a:solidFill>
                <a:srgbClr val="94BF6E"/>
              </a:solidFill>
              <a:latin typeface="Calibri"/>
              <a:ea typeface="Calibri"/>
              <a:cs typeface="Calibri"/>
              <a:sym typeface="Calibri"/>
            </a:endParaRPr>
          </a:p>
          <a:p>
            <a:pPr indent="-342900" lvl="0" marL="342900" rtl="0" algn="l">
              <a:spcBef>
                <a:spcPts val="0"/>
              </a:spcBef>
              <a:spcAft>
                <a:spcPts val="0"/>
              </a:spcAft>
              <a:buClr>
                <a:srgbClr val="94BF6E"/>
              </a:buClr>
              <a:buSzPts val="1800"/>
              <a:buNone/>
            </a:pPr>
            <a:r>
              <a:t/>
            </a:r>
            <a:endParaRPr b="1" i="0" sz="1800" u="none">
              <a:solidFill>
                <a:srgbClr val="94BF6E"/>
              </a:solidFill>
              <a:latin typeface="Calibri"/>
              <a:ea typeface="Calibri"/>
              <a:cs typeface="Calibri"/>
              <a:sym typeface="Calibri"/>
            </a:endParaRPr>
          </a:p>
        </p:txBody>
      </p:sp>
      <p:sp>
        <p:nvSpPr>
          <p:cNvPr id="169" name="Google Shape;169;p6"/>
          <p:cNvSpPr txBox="1"/>
          <p:nvPr/>
        </p:nvSpPr>
        <p:spPr>
          <a:xfrm>
            <a:off x="0" y="503237"/>
            <a:ext cx="3471900" cy="381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2</a:t>
            </a:r>
            <a:endParaRPr/>
          </a:p>
        </p:txBody>
      </p:sp>
      <p:sp>
        <p:nvSpPr>
          <p:cNvPr id="170" name="Google Shape;170;p6"/>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pic>
        <p:nvPicPr>
          <p:cNvPr id="171" name="Google Shape;171;p6"/>
          <p:cNvPicPr preferRelativeResize="0"/>
          <p:nvPr/>
        </p:nvPicPr>
        <p:blipFill rotWithShape="1">
          <a:blip r:embed="rId3">
            <a:alphaModFix/>
          </a:blip>
          <a:srcRect b="0" l="0" r="0" t="0"/>
          <a:stretch/>
        </p:blipFill>
        <p:spPr>
          <a:xfrm>
            <a:off x="611187" y="6350"/>
            <a:ext cx="2305050" cy="508000"/>
          </a:xfrm>
          <a:prstGeom prst="rect">
            <a:avLst/>
          </a:prstGeom>
          <a:noFill/>
          <a:ln>
            <a:noFill/>
          </a:ln>
        </p:spPr>
      </p:pic>
      <p:sp>
        <p:nvSpPr>
          <p:cNvPr id="172" name="Google Shape;172;p6"/>
          <p:cNvSpPr txBox="1"/>
          <p:nvPr/>
        </p:nvSpPr>
        <p:spPr>
          <a:xfrm>
            <a:off x="-601662" y="4702175"/>
            <a:ext cx="4730750" cy="2460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a:solidFill>
                  <a:srgbClr val="000000"/>
                </a:solidFill>
                <a:latin typeface="Arial"/>
                <a:ea typeface="Arial"/>
                <a:cs typeface="Arial"/>
                <a:sym typeface="Arial"/>
              </a:rPr>
              <a:t>2020-1-SK01-KA226-SCH-094350</a:t>
            </a:r>
            <a:endParaRPr/>
          </a:p>
        </p:txBody>
      </p:sp>
      <p:pic>
        <p:nvPicPr>
          <p:cNvPr id="173" name="Google Shape;173;p6"/>
          <p:cNvPicPr preferRelativeResize="0"/>
          <p:nvPr/>
        </p:nvPicPr>
        <p:blipFill rotWithShape="1">
          <a:blip r:embed="rId4">
            <a:alphaModFix/>
          </a:blip>
          <a:srcRect b="0" l="0" r="0" t="0"/>
          <a:stretch/>
        </p:blipFill>
        <p:spPr>
          <a:xfrm>
            <a:off x="3471900" y="503225"/>
            <a:ext cx="5672101" cy="4621225"/>
          </a:xfrm>
          <a:prstGeom prst="rect">
            <a:avLst/>
          </a:prstGeom>
          <a:noFill/>
          <a:ln>
            <a:noFill/>
          </a:ln>
        </p:spPr>
      </p:pic>
      <p:sp>
        <p:nvSpPr>
          <p:cNvPr id="174" name="Google Shape;174;p6"/>
          <p:cNvSpPr txBox="1"/>
          <p:nvPr>
            <p:ph type="ctrTitle"/>
          </p:nvPr>
        </p:nvSpPr>
        <p:spPr>
          <a:xfrm>
            <a:off x="3779837" y="197837"/>
            <a:ext cx="4505400" cy="11604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Roboto Slab"/>
                <a:ea typeface="Roboto Slab"/>
                <a:cs typeface="Roboto Slab"/>
                <a:sym typeface="Roboto Slab"/>
              </a:rPr>
              <a:t>Odpisy</a:t>
            </a: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7"/>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Arial"/>
              <a:buNone/>
            </a:pPr>
            <a:fld id="{00000000-1234-1234-1234-123412341234}" type="slidenum">
              <a:rPr b="0" i="0" lang="en-US" sz="800" u="none">
                <a:solidFill>
                  <a:srgbClr val="FFFFFF"/>
                </a:solidFill>
                <a:latin typeface="Arial"/>
                <a:ea typeface="Arial"/>
                <a:cs typeface="Arial"/>
                <a:sym typeface="Arial"/>
              </a:rPr>
              <a:t>‹#›</a:t>
            </a:fld>
            <a:endParaRPr/>
          </a:p>
        </p:txBody>
      </p:sp>
      <p:pic>
        <p:nvPicPr>
          <p:cNvPr id="180" name="Google Shape;180;p7"/>
          <p:cNvPicPr preferRelativeResize="0"/>
          <p:nvPr/>
        </p:nvPicPr>
        <p:blipFill rotWithShape="1">
          <a:blip r:embed="rId3">
            <a:alphaModFix/>
          </a:blip>
          <a:srcRect b="0" l="0" r="0" t="0"/>
          <a:stretch/>
        </p:blipFill>
        <p:spPr>
          <a:xfrm>
            <a:off x="1620837" y="420687"/>
            <a:ext cx="6072187" cy="4303712"/>
          </a:xfrm>
          <a:prstGeom prst="rect">
            <a:avLst/>
          </a:prstGeom>
          <a:noFill/>
          <a:ln>
            <a:noFill/>
          </a:ln>
        </p:spPr>
      </p:pic>
      <p:cxnSp>
        <p:nvCxnSpPr>
          <p:cNvPr id="181" name="Google Shape;181;p7"/>
          <p:cNvCxnSpPr/>
          <p:nvPr/>
        </p:nvCxnSpPr>
        <p:spPr>
          <a:xfrm>
            <a:off x="5219700" y="915987"/>
            <a:ext cx="1081087" cy="0"/>
          </a:xfrm>
          <a:prstGeom prst="straightConnector1">
            <a:avLst/>
          </a:prstGeom>
          <a:noFill/>
          <a:ln cap="flat" cmpd="sng" w="25400">
            <a:solidFill>
              <a:srgbClr val="0F3D38"/>
            </a:solidFill>
            <a:prstDash val="solid"/>
            <a:miter lim="800000"/>
            <a:headEnd len="med" w="med" type="none"/>
            <a:tailEnd len="med" w="med" type="none"/>
          </a:ln>
          <a:effectLst>
            <a:outerShdw blurRad="63500" dir="5400000" dist="20000">
              <a:srgbClr val="000000">
                <a:alpha val="37647"/>
              </a:srgbClr>
            </a:outerShdw>
          </a:effectLst>
        </p:spPr>
      </p:cxnSp>
      <p:pic>
        <p:nvPicPr>
          <p:cNvPr descr="Erasmus+ logo EN.jpg" id="182" name="Google Shape;182;p7"/>
          <p:cNvPicPr preferRelativeResize="0"/>
          <p:nvPr/>
        </p:nvPicPr>
        <p:blipFill rotWithShape="1">
          <a:blip r:embed="rId4">
            <a:alphaModFix/>
          </a:blip>
          <a:srcRect b="0" l="0" r="0" t="0"/>
          <a:stretch/>
        </p:blipFill>
        <p:spPr>
          <a:xfrm>
            <a:off x="322262" y="146050"/>
            <a:ext cx="2593975" cy="571500"/>
          </a:xfrm>
          <a:prstGeom prst="rect">
            <a:avLst/>
          </a:prstGeom>
          <a:noFill/>
          <a:ln>
            <a:noFill/>
          </a:ln>
        </p:spPr>
      </p:pic>
      <p:sp>
        <p:nvSpPr>
          <p:cNvPr id="183" name="Google Shape;183;p7"/>
          <p:cNvSpPr txBox="1"/>
          <p:nvPr/>
        </p:nvSpPr>
        <p:spPr>
          <a:xfrm>
            <a:off x="-174625" y="4705350"/>
            <a:ext cx="3711575" cy="4159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Arial"/>
              <a:buNone/>
            </a:pPr>
            <a:r>
              <a:rPr b="1" i="0" lang="en-US" sz="1000" u="none">
                <a:solidFill>
                  <a:schemeClr val="dk1"/>
                </a:solidFill>
                <a:latin typeface="Arial"/>
                <a:ea typeface="Arial"/>
                <a:cs typeface="Arial"/>
                <a:sym typeface="Arial"/>
              </a:rPr>
              <a:t>2020-1-SK01-KA226-SCH-094350</a:t>
            </a:r>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8"/>
          <p:cNvSpPr txBox="1"/>
          <p:nvPr>
            <p:ph idx="1" type="subTitle"/>
          </p:nvPr>
        </p:nvSpPr>
        <p:spPr>
          <a:xfrm>
            <a:off x="3635375" y="4011612"/>
            <a:ext cx="4983162" cy="78422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t/>
            </a:r>
            <a:endParaRPr b="1" i="0" sz="1800" u="none">
              <a:solidFill>
                <a:srgbClr val="94BF6E"/>
              </a:solidFill>
              <a:latin typeface="Calibri"/>
              <a:ea typeface="Calibri"/>
              <a:cs typeface="Calibri"/>
              <a:sym typeface="Calibri"/>
            </a:endParaRPr>
          </a:p>
          <a:p>
            <a:pPr indent="-342900" lvl="0" marL="342900" rtl="0" algn="l">
              <a:spcBef>
                <a:spcPts val="0"/>
              </a:spcBef>
              <a:spcAft>
                <a:spcPts val="0"/>
              </a:spcAft>
              <a:buClr>
                <a:srgbClr val="94BF6E"/>
              </a:buClr>
              <a:buSzPts val="1800"/>
              <a:buNone/>
            </a:pPr>
            <a:r>
              <a:t/>
            </a:r>
            <a:endParaRPr b="1" i="0" sz="1800" u="none">
              <a:solidFill>
                <a:srgbClr val="94BF6E"/>
              </a:solidFill>
              <a:latin typeface="Calibri"/>
              <a:ea typeface="Calibri"/>
              <a:cs typeface="Calibri"/>
              <a:sym typeface="Calibri"/>
            </a:endParaRPr>
          </a:p>
        </p:txBody>
      </p:sp>
      <p:sp>
        <p:nvSpPr>
          <p:cNvPr id="189" name="Google Shape;189;p8"/>
          <p:cNvSpPr txBox="1"/>
          <p:nvPr/>
        </p:nvSpPr>
        <p:spPr>
          <a:xfrm>
            <a:off x="0" y="503237"/>
            <a:ext cx="3471862" cy="38195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18637B"/>
              </a:buClr>
              <a:buSzPts val="20000"/>
              <a:buFont typeface="Roboto Slab"/>
              <a:buNone/>
            </a:pPr>
            <a:r>
              <a:rPr b="0" i="0" lang="en-US" sz="20000" u="none">
                <a:solidFill>
                  <a:srgbClr val="18637B"/>
                </a:solidFill>
                <a:latin typeface="Roboto Slab"/>
                <a:ea typeface="Roboto Slab"/>
                <a:cs typeface="Roboto Slab"/>
                <a:sym typeface="Roboto Slab"/>
              </a:rPr>
              <a:t>3</a:t>
            </a:r>
            <a:endParaRPr/>
          </a:p>
        </p:txBody>
      </p:sp>
      <p:sp>
        <p:nvSpPr>
          <p:cNvPr id="190" name="Google Shape;190;p8"/>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Slab"/>
              <a:buNone/>
            </a:pPr>
            <a:fld id="{00000000-1234-1234-1234-123412341234}" type="slidenum">
              <a:rPr b="0" i="0" lang="en-US" sz="800" u="none">
                <a:solidFill>
                  <a:srgbClr val="FFFFFF"/>
                </a:solidFill>
                <a:latin typeface="Roboto Slab"/>
                <a:ea typeface="Roboto Slab"/>
                <a:cs typeface="Roboto Slab"/>
                <a:sym typeface="Roboto Slab"/>
              </a:rPr>
              <a:t>‹#›</a:t>
            </a:fld>
            <a:endParaRPr/>
          </a:p>
        </p:txBody>
      </p:sp>
      <p:pic>
        <p:nvPicPr>
          <p:cNvPr id="191" name="Google Shape;191;p8"/>
          <p:cNvPicPr preferRelativeResize="0"/>
          <p:nvPr/>
        </p:nvPicPr>
        <p:blipFill rotWithShape="1">
          <a:blip r:embed="rId3">
            <a:alphaModFix/>
          </a:blip>
          <a:srcRect b="0" l="0" r="0" t="0"/>
          <a:stretch/>
        </p:blipFill>
        <p:spPr>
          <a:xfrm>
            <a:off x="611187" y="6350"/>
            <a:ext cx="2305050" cy="508000"/>
          </a:xfrm>
          <a:prstGeom prst="rect">
            <a:avLst/>
          </a:prstGeom>
          <a:noFill/>
          <a:ln>
            <a:noFill/>
          </a:ln>
        </p:spPr>
      </p:pic>
      <p:sp>
        <p:nvSpPr>
          <p:cNvPr id="192" name="Google Shape;192;p8"/>
          <p:cNvSpPr txBox="1"/>
          <p:nvPr/>
        </p:nvSpPr>
        <p:spPr>
          <a:xfrm>
            <a:off x="-601662" y="4702175"/>
            <a:ext cx="4730750" cy="24606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a:solidFill>
                  <a:srgbClr val="000000"/>
                </a:solidFill>
                <a:latin typeface="Arial"/>
                <a:ea typeface="Arial"/>
                <a:cs typeface="Arial"/>
                <a:sym typeface="Arial"/>
              </a:rPr>
              <a:t>2020-1-SK01-KA226-SCH-094350</a:t>
            </a:r>
            <a:endParaRPr/>
          </a:p>
        </p:txBody>
      </p:sp>
      <p:sp>
        <p:nvSpPr>
          <p:cNvPr id="193" name="Google Shape;193;p8"/>
          <p:cNvSpPr txBox="1"/>
          <p:nvPr>
            <p:ph type="ctrTitle"/>
          </p:nvPr>
        </p:nvSpPr>
        <p:spPr>
          <a:xfrm>
            <a:off x="3995737" y="3197225"/>
            <a:ext cx="4505325" cy="116046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800"/>
              <a:buNone/>
            </a:pPr>
            <a:r>
              <a:rPr b="1" i="0" lang="en-US" sz="4800" u="none">
                <a:solidFill>
                  <a:srgbClr val="114454"/>
                </a:solidFill>
                <a:latin typeface="Roboto Slab"/>
                <a:ea typeface="Roboto Slab"/>
                <a:cs typeface="Roboto Slab"/>
                <a:sym typeface="Roboto Slab"/>
              </a:rPr>
              <a:t>Rovnomerné odpisovanie</a:t>
            </a:r>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Erasmus+ logo EN.jpg" id="198" name="Google Shape;198;p9"/>
          <p:cNvPicPr preferRelativeResize="0"/>
          <p:nvPr/>
        </p:nvPicPr>
        <p:blipFill rotWithShape="1">
          <a:blip r:embed="rId3">
            <a:alphaModFix/>
          </a:blip>
          <a:srcRect b="0" l="0" r="0" t="0"/>
          <a:stretch/>
        </p:blipFill>
        <p:spPr>
          <a:xfrm>
            <a:off x="280987" y="41275"/>
            <a:ext cx="2593975" cy="571500"/>
          </a:xfrm>
          <a:prstGeom prst="rect">
            <a:avLst/>
          </a:prstGeom>
          <a:noFill/>
          <a:ln>
            <a:noFill/>
          </a:ln>
        </p:spPr>
      </p:pic>
      <p:sp>
        <p:nvSpPr>
          <p:cNvPr id="199" name="Google Shape;199;p9"/>
          <p:cNvSpPr txBox="1"/>
          <p:nvPr/>
        </p:nvSpPr>
        <p:spPr>
          <a:xfrm>
            <a:off x="-50800" y="4819650"/>
            <a:ext cx="349250" cy="32385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Arial"/>
              <a:buNone/>
            </a:pPr>
            <a:fld id="{00000000-1234-1234-1234-123412341234}" type="slidenum">
              <a:rPr b="0" i="0" lang="en-US" sz="800" u="none">
                <a:solidFill>
                  <a:srgbClr val="FFFFFF"/>
                </a:solidFill>
                <a:latin typeface="Arial"/>
                <a:ea typeface="Arial"/>
                <a:cs typeface="Arial"/>
                <a:sym typeface="Arial"/>
              </a:rPr>
              <a:t>‹#›</a:t>
            </a:fld>
            <a:endParaRPr/>
          </a:p>
        </p:txBody>
      </p:sp>
      <p:graphicFrame>
        <p:nvGraphicFramePr>
          <p:cNvPr id="200" name="Google Shape;200;p9"/>
          <p:cNvGraphicFramePr/>
          <p:nvPr/>
        </p:nvGraphicFramePr>
        <p:xfrm>
          <a:off x="1595437" y="600075"/>
          <a:ext cx="3000000" cy="3000000"/>
        </p:xfrm>
        <a:graphic>
          <a:graphicData uri="http://schemas.openxmlformats.org/drawingml/2006/table">
            <a:tbl>
              <a:tblPr>
                <a:noFill/>
                <a:tableStyleId>{655F499F-04E7-4E47-A4E4-EE5D2E742F8A}</a:tableStyleId>
              </a:tblPr>
              <a:tblGrid>
                <a:gridCol w="1739900"/>
                <a:gridCol w="1739900"/>
              </a:tblGrid>
              <a:tr h="51752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Odpisová skupina</a:t>
                      </a:r>
                      <a:endParaRPr/>
                    </a:p>
                  </a:txBody>
                  <a:tcPr marT="45675" marB="45675" marR="91425" marL="91425">
                    <a:lnL cap="flat" cmpd="sng" w="9525">
                      <a:solidFill>
                        <a:srgbClr val="378C5F"/>
                      </a:solidFill>
                      <a:prstDash val="solid"/>
                      <a:round/>
                      <a:headEnd len="sm" w="sm" type="none"/>
                      <a:tailEnd len="sm" w="sm" type="none"/>
                    </a:lnL>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solidFill>
                      <a:srgbClr val="3B8D6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Doba odpisovania v rokoch</a:t>
                      </a:r>
                      <a:endParaRPr/>
                    </a:p>
                  </a:txBody>
                  <a:tcPr marT="45675" marB="45675" marR="91425" marL="91425">
                    <a:lnR cap="flat" cmpd="sng" w="9525">
                      <a:solidFill>
                        <a:srgbClr val="378C5F"/>
                      </a:solidFill>
                      <a:prstDash val="solid"/>
                      <a:round/>
                      <a:headEnd len="sm" w="sm" type="none"/>
                      <a:tailEnd len="sm" w="sm" type="none"/>
                    </a:lnR>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solidFill>
                      <a:srgbClr val="3B8D61"/>
                    </a:solidFill>
                  </a:tcPr>
                </a:tc>
              </a:tr>
              <a:tr h="30480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0</a:t>
                      </a:r>
                      <a:endParaRPr/>
                    </a:p>
                  </a:txBody>
                  <a:tcPr marT="45675" marB="45675" marR="91425" marL="91425">
                    <a:lnL cap="flat" cmpd="sng" w="9525">
                      <a:solidFill>
                        <a:srgbClr val="378C5F"/>
                      </a:solidFill>
                      <a:prstDash val="solid"/>
                      <a:round/>
                      <a:headEnd len="sm" w="sm" type="none"/>
                      <a:tailEnd len="sm" w="sm" type="none"/>
                    </a:lnL>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a:t>
                      </a:r>
                      <a:endParaRPr/>
                    </a:p>
                  </a:txBody>
                  <a:tcPr marT="45675" marB="45675" marR="91425" marL="91425">
                    <a:lnR cap="flat" cmpd="sng" w="9525">
                      <a:solidFill>
                        <a:srgbClr val="378C5F"/>
                      </a:solidFill>
                      <a:prstDash val="solid"/>
                      <a:round/>
                      <a:headEnd len="sm" w="sm" type="none"/>
                      <a:tailEnd len="sm" w="sm" type="none"/>
                    </a:lnR>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r>
              <a:tr h="30480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a:t>
                      </a:r>
                      <a:endParaRPr/>
                    </a:p>
                  </a:txBody>
                  <a:tcPr marT="45675" marB="45675" marR="91425" marL="91425">
                    <a:lnL cap="flat" cmpd="sng" w="9525">
                      <a:solidFill>
                        <a:srgbClr val="378C5F"/>
                      </a:solidFill>
                      <a:prstDash val="solid"/>
                      <a:round/>
                      <a:headEnd len="sm" w="sm" type="none"/>
                      <a:tailEnd len="sm" w="sm" type="none"/>
                    </a:lnL>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a:t>
                      </a:r>
                      <a:endParaRPr/>
                    </a:p>
                  </a:txBody>
                  <a:tcPr marT="45675" marB="45675" marR="91425" marL="91425">
                    <a:lnR cap="flat" cmpd="sng" w="9525">
                      <a:solidFill>
                        <a:srgbClr val="378C5F"/>
                      </a:solidFill>
                      <a:prstDash val="solid"/>
                      <a:round/>
                      <a:headEnd len="sm" w="sm" type="none"/>
                      <a:tailEnd len="sm" w="sm" type="none"/>
                    </a:lnR>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r>
              <a:tr h="30480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a:t>
                      </a:r>
                      <a:endParaRPr/>
                    </a:p>
                  </a:txBody>
                  <a:tcPr marT="45675" marB="45675" marR="91425" marL="91425">
                    <a:lnL cap="flat" cmpd="sng" w="9525">
                      <a:solidFill>
                        <a:srgbClr val="378C5F"/>
                      </a:solidFill>
                      <a:prstDash val="solid"/>
                      <a:round/>
                      <a:headEnd len="sm" w="sm" type="none"/>
                      <a:tailEnd len="sm" w="sm" type="none"/>
                    </a:lnL>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6</a:t>
                      </a:r>
                      <a:endParaRPr/>
                    </a:p>
                  </a:txBody>
                  <a:tcPr marT="45675" marB="45675" marR="91425" marL="91425">
                    <a:lnR cap="flat" cmpd="sng" w="9525">
                      <a:solidFill>
                        <a:srgbClr val="378C5F"/>
                      </a:solidFill>
                      <a:prstDash val="solid"/>
                      <a:round/>
                      <a:headEnd len="sm" w="sm" type="none"/>
                      <a:tailEnd len="sm" w="sm" type="none"/>
                    </a:lnR>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r>
              <a:tr h="30480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3</a:t>
                      </a:r>
                      <a:endParaRPr/>
                    </a:p>
                  </a:txBody>
                  <a:tcPr marT="45675" marB="45675" marR="91425" marL="91425">
                    <a:lnL cap="flat" cmpd="sng" w="9525">
                      <a:solidFill>
                        <a:srgbClr val="378C5F"/>
                      </a:solidFill>
                      <a:prstDash val="solid"/>
                      <a:round/>
                      <a:headEnd len="sm" w="sm" type="none"/>
                      <a:tailEnd len="sm" w="sm" type="none"/>
                    </a:lnL>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8</a:t>
                      </a:r>
                      <a:endParaRPr/>
                    </a:p>
                  </a:txBody>
                  <a:tcPr marT="45675" marB="45675" marR="91425" marL="91425">
                    <a:lnR cap="flat" cmpd="sng" w="9525">
                      <a:solidFill>
                        <a:srgbClr val="378C5F"/>
                      </a:solidFill>
                      <a:prstDash val="solid"/>
                      <a:round/>
                      <a:headEnd len="sm" w="sm" type="none"/>
                      <a:tailEnd len="sm" w="sm" type="none"/>
                    </a:lnR>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r>
              <a:tr h="30480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a:t>
                      </a:r>
                      <a:endParaRPr/>
                    </a:p>
                  </a:txBody>
                  <a:tcPr marT="45675" marB="45675" marR="91425" marL="91425">
                    <a:lnL cap="flat" cmpd="sng" w="9525">
                      <a:solidFill>
                        <a:srgbClr val="378C5F"/>
                      </a:solidFill>
                      <a:prstDash val="solid"/>
                      <a:round/>
                      <a:headEnd len="sm" w="sm" type="none"/>
                      <a:tailEnd len="sm" w="sm" type="none"/>
                    </a:lnL>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12</a:t>
                      </a:r>
                      <a:endParaRPr/>
                    </a:p>
                  </a:txBody>
                  <a:tcPr marT="45675" marB="45675" marR="91425" marL="91425">
                    <a:lnR cap="flat" cmpd="sng" w="9525">
                      <a:solidFill>
                        <a:srgbClr val="378C5F"/>
                      </a:solidFill>
                      <a:prstDash val="solid"/>
                      <a:round/>
                      <a:headEnd len="sm" w="sm" type="none"/>
                      <a:tailEnd len="sm" w="sm" type="none"/>
                    </a:lnR>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r>
              <a:tr h="30480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5</a:t>
                      </a:r>
                      <a:endParaRPr/>
                    </a:p>
                  </a:txBody>
                  <a:tcPr marT="45675" marB="45675" marR="91425" marL="91425">
                    <a:lnL cap="flat" cmpd="sng" w="9525">
                      <a:solidFill>
                        <a:srgbClr val="378C5F"/>
                      </a:solidFill>
                      <a:prstDash val="solid"/>
                      <a:round/>
                      <a:headEnd len="sm" w="sm" type="none"/>
                      <a:tailEnd len="sm" w="sm" type="none"/>
                    </a:lnL>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20</a:t>
                      </a:r>
                      <a:endParaRPr/>
                    </a:p>
                  </a:txBody>
                  <a:tcPr marT="45675" marB="45675" marR="91425" marL="91425">
                    <a:lnR cap="flat" cmpd="sng" w="9525">
                      <a:solidFill>
                        <a:srgbClr val="378C5F"/>
                      </a:solidFill>
                      <a:prstDash val="solid"/>
                      <a:round/>
                      <a:headEnd len="sm" w="sm" type="none"/>
                      <a:tailEnd len="sm" w="sm" type="none"/>
                    </a:lnR>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r>
              <a:tr h="304800">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6</a:t>
                      </a:r>
                      <a:endParaRPr/>
                    </a:p>
                  </a:txBody>
                  <a:tcPr marT="45675" marB="45675" marR="91425" marL="91425">
                    <a:lnL cap="flat" cmpd="sng" w="9525">
                      <a:solidFill>
                        <a:srgbClr val="378C5F"/>
                      </a:solidFill>
                      <a:prstDash val="solid"/>
                      <a:round/>
                      <a:headEnd len="sm" w="sm" type="none"/>
                      <a:tailEnd len="sm" w="sm" type="none"/>
                    </a:lnL>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40</a:t>
                      </a:r>
                      <a:endParaRPr/>
                    </a:p>
                  </a:txBody>
                  <a:tcPr marT="45675" marB="45675" marR="91425" marL="91425">
                    <a:lnR cap="flat" cmpd="sng" w="9525">
                      <a:solidFill>
                        <a:srgbClr val="378C5F"/>
                      </a:solidFill>
                      <a:prstDash val="solid"/>
                      <a:round/>
                      <a:headEnd len="sm" w="sm" type="none"/>
                      <a:tailEnd len="sm" w="sm" type="none"/>
                    </a:lnR>
                    <a:lnT cap="flat" cmpd="sng" w="9525">
                      <a:solidFill>
                        <a:srgbClr val="378C5F"/>
                      </a:solidFill>
                      <a:prstDash val="solid"/>
                      <a:round/>
                      <a:headEnd len="sm" w="sm" type="none"/>
                      <a:tailEnd len="sm" w="sm" type="none"/>
                    </a:lnT>
                    <a:lnB cap="flat" cmpd="sng" w="9525">
                      <a:solidFill>
                        <a:srgbClr val="378C5F"/>
                      </a:solidFill>
                      <a:prstDash val="solid"/>
                      <a:round/>
                      <a:headEnd len="sm" w="sm" type="none"/>
                      <a:tailEnd len="sm" w="sm" type="none"/>
                    </a:lnB>
                  </a:tcPr>
                </a:tc>
              </a:tr>
            </a:tbl>
          </a:graphicData>
        </a:graphic>
      </p:graphicFrame>
      <p:sp>
        <p:nvSpPr>
          <p:cNvPr id="201" name="Google Shape;201;p9"/>
          <p:cNvSpPr txBox="1"/>
          <p:nvPr/>
        </p:nvSpPr>
        <p:spPr>
          <a:xfrm>
            <a:off x="1403350" y="3651250"/>
            <a:ext cx="7345362" cy="9540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92929"/>
              </a:buClr>
              <a:buSzPts val="1400"/>
              <a:buFont typeface="Arial"/>
              <a:buNone/>
            </a:pPr>
            <a:r>
              <a:rPr b="1" i="0" lang="en-US" sz="1400" u="none">
                <a:solidFill>
                  <a:srgbClr val="292929"/>
                </a:solidFill>
                <a:latin typeface="Arial"/>
                <a:ea typeface="Arial"/>
                <a:cs typeface="Arial"/>
                <a:sym typeface="Arial"/>
              </a:rPr>
              <a:t>Ročný odpis = vstupná cena / doba odpisovania</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292929"/>
              </a:solidFill>
              <a:latin typeface="Arial"/>
              <a:ea typeface="Arial"/>
              <a:cs typeface="Arial"/>
              <a:sym typeface="Arial"/>
            </a:endParaRPr>
          </a:p>
          <a:p>
            <a:pPr indent="0" lvl="0" marL="0" marR="0" rtl="0" algn="l">
              <a:lnSpc>
                <a:spcPct val="100000"/>
              </a:lnSpc>
              <a:spcBef>
                <a:spcPts val="0"/>
              </a:spcBef>
              <a:spcAft>
                <a:spcPts val="0"/>
              </a:spcAft>
              <a:buClr>
                <a:srgbClr val="292929"/>
              </a:buClr>
              <a:buSzPts val="1400"/>
              <a:buFont typeface="Arial"/>
              <a:buNone/>
            </a:pPr>
            <a:r>
              <a:rPr b="0" i="0" lang="en-US" sz="1400" u="none">
                <a:solidFill>
                  <a:srgbClr val="292929"/>
                </a:solidFill>
                <a:latin typeface="Arial"/>
                <a:ea typeface="Arial"/>
                <a:cs typeface="Arial"/>
                <a:sym typeface="Arial"/>
              </a:rPr>
              <a:t>Ročný odpis v prvom roku odpisovania = (vstupná cena / doba odpisovania) / 12 * počet mesiacov od zaradenia do užívania</a:t>
            </a:r>
            <a:endParaRPr/>
          </a:p>
        </p:txBody>
      </p:sp>
      <p:sp>
        <p:nvSpPr>
          <p:cNvPr id="202" name="Google Shape;202;p9"/>
          <p:cNvSpPr/>
          <p:nvPr/>
        </p:nvSpPr>
        <p:spPr>
          <a:xfrm>
            <a:off x="5580062" y="915987"/>
            <a:ext cx="3048000" cy="1655762"/>
          </a:xfrm>
          <a:prstGeom prst="wedgeRoundRectCallout">
            <a:avLst>
              <a:gd fmla="val 881" name="adj1"/>
              <a:gd fmla="val 32020" name="adj2"/>
              <a:gd fmla="val 0" name="adj3"/>
            </a:avLst>
          </a:prstGeom>
          <a:solidFill>
            <a:schemeClr val="lt1"/>
          </a:solidFill>
          <a:ln cap="flat" cmpd="sng" w="25400">
            <a:solidFill>
              <a:srgbClr val="94BF6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114454"/>
              </a:buClr>
              <a:buSzPts val="1400"/>
              <a:buFont typeface="Arial"/>
              <a:buNone/>
            </a:pPr>
            <a:r>
              <a:rPr b="1" i="0" lang="en-US" sz="1400" u="none">
                <a:solidFill>
                  <a:srgbClr val="114454"/>
                </a:solidFill>
                <a:latin typeface="Arial"/>
                <a:ea typeface="Arial"/>
                <a:cs typeface="Arial"/>
                <a:sym typeface="Arial"/>
              </a:rPr>
              <a:t>Zaokrúhľovanie:</a:t>
            </a:r>
            <a:endParaRPr/>
          </a:p>
          <a:p>
            <a:pPr indent="0" lvl="0" marL="0" marR="0" rtl="0" algn="ctr">
              <a:lnSpc>
                <a:spcPct val="100000"/>
              </a:lnSpc>
              <a:spcBef>
                <a:spcPts val="0"/>
              </a:spcBef>
              <a:spcAft>
                <a:spcPts val="0"/>
              </a:spcAft>
              <a:buClr>
                <a:srgbClr val="292929"/>
              </a:buClr>
              <a:buSzPts val="1400"/>
              <a:buFont typeface="Arial"/>
              <a:buNone/>
            </a:pPr>
            <a:r>
              <a:rPr b="1" i="0" lang="en-US" sz="1400" u="none">
                <a:solidFill>
                  <a:srgbClr val="292929"/>
                </a:solidFill>
                <a:latin typeface="Arial"/>
                <a:ea typeface="Arial"/>
                <a:cs typeface="Arial"/>
                <a:sym typeface="Arial"/>
              </a:rPr>
              <a:t>Od 01.01.2020 sa mení zaokrúhľovanie odpisov. Odpisy sa zaokrúhľujú na dve desatinné čísla matematicky</a:t>
            </a:r>
            <a:endParaRPr/>
          </a:p>
        </p:txBody>
      </p:sp>
      <p:sp>
        <p:nvSpPr>
          <p:cNvPr id="203" name="Google Shape;203;p9"/>
          <p:cNvSpPr txBox="1"/>
          <p:nvPr/>
        </p:nvSpPr>
        <p:spPr>
          <a:xfrm>
            <a:off x="-174625" y="4705350"/>
            <a:ext cx="3711575" cy="41592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000"/>
              <a:buFont typeface="Arial"/>
              <a:buNone/>
            </a:pPr>
            <a:r>
              <a:rPr b="1" i="0" lang="en-US" sz="1000" u="none">
                <a:solidFill>
                  <a:schemeClr val="dk1"/>
                </a:solidFill>
                <a:latin typeface="Arial"/>
                <a:ea typeface="Arial"/>
                <a:cs typeface="Arial"/>
                <a:sym typeface="Arial"/>
              </a:rPr>
              <a:t>2020-1-SK01-KA226-SCH-094350</a:t>
            </a:r>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4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Vivien Bielikova</dc:creator>
</cp:coreProperties>
</file>

<file path=docProps/custom.xml><?xml version="1.0" encoding="utf-8"?>
<Properties xmlns="http://schemas.openxmlformats.org/officeDocument/2006/custom-properties" xmlns:vt="http://schemas.openxmlformats.org/officeDocument/2006/docPropsVTypes"/>
</file>