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87" r:id="rId3"/>
    <p:sldId id="268" r:id="rId4"/>
    <p:sldId id="259" r:id="rId5"/>
    <p:sldId id="291" r:id="rId6"/>
    <p:sldId id="288" r:id="rId7"/>
    <p:sldId id="299" r:id="rId8"/>
    <p:sldId id="294" r:id="rId9"/>
    <p:sldId id="293" r:id="rId10"/>
    <p:sldId id="295" r:id="rId11"/>
    <p:sldId id="298" r:id="rId12"/>
    <p:sldId id="300" r:id="rId13"/>
    <p:sldId id="290"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Impact" panose="020B0806030902050204" pitchFamily="34" charset="0"/>
      <p:regular r:id="rId20"/>
    </p:embeddedFont>
    <p:embeddedFont>
      <p:font typeface="Nixie One" panose="020B0604020202020204" charset="0"/>
      <p:regular r:id="rId21"/>
    </p:embeddedFont>
    <p:embeddedFont>
      <p:font typeface="Roboto Slab" panose="020B0604020202020204" pitchFamily="2" charset="0"/>
      <p:regular r:id="rId22"/>
      <p:bold r:id="rId23"/>
    </p:embeddedFont>
    <p:embeddedFont>
      <p:font typeface="Weekly Free Light" panose="02070309020205020404" pitchFamily="50" charset="0"/>
      <p:regular r:id="rId24"/>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18" y="5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AD2BC809-A287-40FF-ABF3-3F5FEE35412A}"/>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FB73F3CA-77EB-4330-92BD-9176EA69CDE2}"/>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8751C14D-F789-4E17-AB97-BB4B24712B57}"/>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45AEE735-654B-4F9F-BB71-A05444B932D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96C5F641-9885-4AB8-8B35-E2BF0958C511}"/>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41C2AE4F-C273-4549-A6DA-11589EEC755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2BCE0ECF-E1A8-4C7B-82E1-CD0DFBB742A8}"/>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A70EF6EE-71EF-4CF7-A136-3DE6DA1BD849}"/>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5D0F8E69-3A43-407C-8400-F9170DDF57B5}"/>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1EAA001C-5EDD-4097-95DD-D5BC32752BD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43;g35f391192_029:notes">
            <a:extLst>
              <a:ext uri="{FF2B5EF4-FFF2-40B4-BE49-F238E27FC236}">
                <a16:creationId xmlns:a16="http://schemas.microsoft.com/office/drawing/2014/main" id="{FD59459B-65C0-4434-848A-BA3A9DA6B9E5}"/>
              </a:ext>
            </a:extLst>
          </p:cNvPr>
          <p:cNvSpPr>
            <a:spLocks noGrp="1" noRot="1" noChangeAspect="1" noTextEdit="1"/>
          </p:cNvSpPr>
          <p:nvPr>
            <p:ph type="sldImg" idx="2"/>
          </p:nvPr>
        </p:nvSpPr>
        <p:spPr>
          <a:ln>
            <a:miter lim="800000"/>
            <a:headEnd/>
            <a:tailEnd/>
          </a:ln>
        </p:spPr>
      </p:sp>
      <p:sp>
        <p:nvSpPr>
          <p:cNvPr id="18435" name="Google Shape;144;g35f391192_029:notes">
            <a:extLst>
              <a:ext uri="{FF2B5EF4-FFF2-40B4-BE49-F238E27FC236}">
                <a16:creationId xmlns:a16="http://schemas.microsoft.com/office/drawing/2014/main" id="{17135165-3738-4DB8-957B-D3C629518EE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43;g35f391192_029:notes">
            <a:extLst>
              <a:ext uri="{FF2B5EF4-FFF2-40B4-BE49-F238E27FC236}">
                <a16:creationId xmlns:a16="http://schemas.microsoft.com/office/drawing/2014/main" id="{F22EBEEF-23E7-40C4-9994-9111E1D2FF94}"/>
              </a:ext>
            </a:extLst>
          </p:cNvPr>
          <p:cNvSpPr>
            <a:spLocks noGrp="1" noRot="1" noChangeAspect="1" noTextEdit="1"/>
          </p:cNvSpPr>
          <p:nvPr>
            <p:ph type="sldImg" idx="2"/>
          </p:nvPr>
        </p:nvSpPr>
        <p:spPr>
          <a:ln>
            <a:miter lim="800000"/>
            <a:headEnd/>
            <a:tailEnd/>
          </a:ln>
        </p:spPr>
      </p:sp>
      <p:sp>
        <p:nvSpPr>
          <p:cNvPr id="22531" name="Google Shape;144;g35f391192_029:notes">
            <a:extLst>
              <a:ext uri="{FF2B5EF4-FFF2-40B4-BE49-F238E27FC236}">
                <a16:creationId xmlns:a16="http://schemas.microsoft.com/office/drawing/2014/main" id="{ABBB93F7-087A-42EE-809D-0633E099063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35;g35f391192_04:notes">
            <a:extLst>
              <a:ext uri="{FF2B5EF4-FFF2-40B4-BE49-F238E27FC236}">
                <a16:creationId xmlns:a16="http://schemas.microsoft.com/office/drawing/2014/main" id="{E8A16B33-7B15-45EF-B4EA-86EDAB0EB72D}"/>
              </a:ext>
            </a:extLst>
          </p:cNvPr>
          <p:cNvSpPr>
            <a:spLocks noGrp="1" noRot="1" noChangeAspect="1" noTextEdit="1"/>
          </p:cNvSpPr>
          <p:nvPr>
            <p:ph type="sldImg" idx="2"/>
          </p:nvPr>
        </p:nvSpPr>
        <p:spPr>
          <a:ln>
            <a:miter lim="800000"/>
            <a:headEnd/>
            <a:tailEnd/>
          </a:ln>
        </p:spPr>
      </p:sp>
      <p:sp>
        <p:nvSpPr>
          <p:cNvPr id="27651" name="Google Shape;136;g35f391192_04:notes">
            <a:extLst>
              <a:ext uri="{FF2B5EF4-FFF2-40B4-BE49-F238E27FC236}">
                <a16:creationId xmlns:a16="http://schemas.microsoft.com/office/drawing/2014/main" id="{2318467D-8E78-487B-9492-91692BB89F3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4F27FAEA-8BA2-4236-96AE-E5A540624EDC}"/>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1F6A479C-0FE3-4D5D-8631-F2CDD647152A}"/>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4A5F4803-ACF1-48CD-BBC9-5F38B7A573EF}"/>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3B40BE31-76B0-402B-991C-6117923961B7}"/>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2DA00928-034F-4EB0-9DBC-7D814CF76A38}"/>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64342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39CA0791-D689-402A-BAD2-4461D8DDCA67}"/>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4123B47F-89C6-4368-B693-81895316EC40}"/>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D6AF8D59-94DA-48B5-B47D-0284BE57E2F2}"/>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9E71E77C-A185-4931-84D5-5AB6AFFC519B}"/>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1881442A-6103-4B17-A5BB-1ED6D84EF164}"/>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BC6A7C3-58A6-405B-A74B-AE77F81C11D8}"/>
              </a:ext>
            </a:extLst>
          </p:cNvPr>
          <p:cNvSpPr txBox="1">
            <a:spLocks noGrp="1"/>
          </p:cNvSpPr>
          <p:nvPr>
            <p:ph type="sldNum" idx="10"/>
          </p:nvPr>
        </p:nvSpPr>
        <p:spPr/>
        <p:txBody>
          <a:bodyPr/>
          <a:lstStyle>
            <a:lvl1pPr>
              <a:defRPr/>
            </a:lvl1pPr>
          </a:lstStyle>
          <a:p>
            <a:pPr>
              <a:defRPr/>
            </a:pPr>
            <a:fld id="{BAAF98C9-D1FF-4F15-B119-31F821E37544}" type="slidenum">
              <a:rPr lang="sk-SK" altLang="sk-SK"/>
              <a:pPr>
                <a:defRPr/>
              </a:pPr>
              <a:t>‹#›</a:t>
            </a:fld>
            <a:endParaRPr lang="sk-SK" altLang="sk-SK"/>
          </a:p>
        </p:txBody>
      </p:sp>
    </p:spTree>
    <p:extLst>
      <p:ext uri="{BB962C8B-B14F-4D97-AF65-F5344CB8AC3E}">
        <p14:creationId xmlns:p14="http://schemas.microsoft.com/office/powerpoint/2010/main" val="420572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917C8A2E-655F-438F-B65F-6B0A8C1A8EB4}"/>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C68E142E-3C40-47CB-A620-43D7FDD8014D}"/>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B8704FA3-8AF9-43AF-AAC9-20A8B78AA981}"/>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2068ADA1-EE8B-472C-9FEE-3C02B201FC3C}"/>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7CB0B498-D8ED-4549-97E9-5A04CC270E58}"/>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460CA781-D35F-42C9-AB77-EF07550201D2}"/>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17018C89-B3F0-4977-A436-5F08036F356B}"/>
              </a:ext>
            </a:extLst>
          </p:cNvPr>
          <p:cNvSpPr txBox="1">
            <a:spLocks noGrp="1"/>
          </p:cNvSpPr>
          <p:nvPr>
            <p:ph type="sldNum" idx="10"/>
          </p:nvPr>
        </p:nvSpPr>
        <p:spPr/>
        <p:txBody>
          <a:bodyPr/>
          <a:lstStyle>
            <a:lvl1pPr>
              <a:defRPr/>
            </a:lvl1pPr>
          </a:lstStyle>
          <a:p>
            <a:pPr>
              <a:defRPr/>
            </a:pPr>
            <a:fld id="{9B4248E5-CF38-4AD5-925F-EDCFB9F0A61A}" type="slidenum">
              <a:rPr lang="sk-SK" altLang="sk-SK"/>
              <a:pPr>
                <a:defRPr/>
              </a:pPr>
              <a:t>‹#›</a:t>
            </a:fld>
            <a:endParaRPr lang="sk-SK" altLang="sk-SK"/>
          </a:p>
        </p:txBody>
      </p:sp>
    </p:spTree>
    <p:extLst>
      <p:ext uri="{BB962C8B-B14F-4D97-AF65-F5344CB8AC3E}">
        <p14:creationId xmlns:p14="http://schemas.microsoft.com/office/powerpoint/2010/main" val="208053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124BA64-A868-4848-9407-1912E63BE820}"/>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D2F6D057-A608-475C-B570-FB77CBD55BFF}"/>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8529A6E1-FF2C-420B-B524-8413A3AD2362}"/>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1FE0F9EB-DBA9-4CB9-B1AF-A3D266DCBBD0}"/>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90C62651-3381-40F7-A2EC-85A659676CCD}"/>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E8BAB9ED-EC26-4D84-B101-2145E35DDCC6}"/>
              </a:ext>
            </a:extLst>
          </p:cNvPr>
          <p:cNvSpPr txBox="1">
            <a:spLocks noGrp="1"/>
          </p:cNvSpPr>
          <p:nvPr>
            <p:ph type="sldNum" idx="10"/>
          </p:nvPr>
        </p:nvSpPr>
        <p:spPr/>
        <p:txBody>
          <a:bodyPr/>
          <a:lstStyle>
            <a:lvl1pPr>
              <a:defRPr/>
            </a:lvl1pPr>
          </a:lstStyle>
          <a:p>
            <a:pPr>
              <a:defRPr/>
            </a:pPr>
            <a:fld id="{63FB5111-11C8-4EC4-AE8D-67523F40E58D}" type="slidenum">
              <a:rPr lang="sk-SK" altLang="sk-SK"/>
              <a:pPr>
                <a:defRPr/>
              </a:pPr>
              <a:t>‹#›</a:t>
            </a:fld>
            <a:endParaRPr lang="sk-SK" altLang="sk-SK"/>
          </a:p>
        </p:txBody>
      </p:sp>
    </p:spTree>
    <p:extLst>
      <p:ext uri="{BB962C8B-B14F-4D97-AF65-F5344CB8AC3E}">
        <p14:creationId xmlns:p14="http://schemas.microsoft.com/office/powerpoint/2010/main" val="371092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73D56D09-8301-4587-9459-6F8093903121}"/>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1E04A455-89D3-4F07-848C-D8F9258E8524}"/>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FAB45251-9F16-465D-A25B-73D0A41A3582}"/>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24D34CC7-8098-4D01-94C8-B5A59FF15379}"/>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D32A6045-94AA-4929-AC5F-55AD0D435D0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C0041DCF-B708-444D-97EB-7DCEAB3B710A}"/>
              </a:ext>
            </a:extLst>
          </p:cNvPr>
          <p:cNvSpPr txBox="1">
            <a:spLocks noGrp="1"/>
          </p:cNvSpPr>
          <p:nvPr>
            <p:ph type="sldNum" idx="10"/>
          </p:nvPr>
        </p:nvSpPr>
        <p:spPr/>
        <p:txBody>
          <a:bodyPr/>
          <a:lstStyle>
            <a:lvl1pPr>
              <a:defRPr/>
            </a:lvl1pPr>
          </a:lstStyle>
          <a:p>
            <a:pPr>
              <a:defRPr/>
            </a:pPr>
            <a:fld id="{4A55A97A-26C0-4791-97FB-B8E7754659E7}" type="slidenum">
              <a:rPr lang="sk-SK" altLang="sk-SK"/>
              <a:pPr>
                <a:defRPr/>
              </a:pPr>
              <a:t>‹#›</a:t>
            </a:fld>
            <a:endParaRPr lang="sk-SK" altLang="sk-SK"/>
          </a:p>
        </p:txBody>
      </p:sp>
    </p:spTree>
    <p:extLst>
      <p:ext uri="{BB962C8B-B14F-4D97-AF65-F5344CB8AC3E}">
        <p14:creationId xmlns:p14="http://schemas.microsoft.com/office/powerpoint/2010/main" val="3452586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B5913C15-1450-4E6C-9FC8-794DC87A2B85}"/>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A0E559BF-595B-417E-9F5B-84C5A5F91BD9}"/>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CF49DB0E-A047-4CEE-82B8-87C9EBD2B25C}"/>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884608D8-55E6-4A3D-9B38-3480D7462BAF}"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veworksheets.com/gm2080002so" TargetMode="External"/><Relationship Id="rId7" Type="http://schemas.openxmlformats.org/officeDocument/2006/relationships/image" Target="../media/image1.jpeg"/><Relationship Id="rId2" Type="http://schemas.openxmlformats.org/officeDocument/2006/relationships/hyperlink" Target="https://wordwall.net/resource/18311031/majetok"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hyperlink" Target="https://create.kahoot.it/share/odpisy/0c597bb3-0df5-4bc8-ae54-a72852ee8ae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ko-uctovat.sk/kalkulacka-odpisov-rovnomernych-a-zrychlenych.php" TargetMode="External"/><Relationship Id="rId2" Type="http://schemas.openxmlformats.org/officeDocument/2006/relationships/hyperlink" Target="https://podpora.financnasprava.sk/144478-V%C3%BDpo%C4%8Det-zr%C3%BDchlen%C3%BDch-odpisov-"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9491A4FF-7423-4D35-B385-5BEFBE37AF4D}"/>
              </a:ext>
            </a:extLst>
          </p:cNvPr>
          <p:cNvSpPr txBox="1">
            <a:spLocks noGrp="1"/>
          </p:cNvSpPr>
          <p:nvPr>
            <p:ph type="ctrTitle"/>
          </p:nvPr>
        </p:nvSpPr>
        <p:spPr>
          <a:xfrm>
            <a:off x="611188" y="2427288"/>
            <a:ext cx="7416800" cy="1158875"/>
          </a:xfrm>
        </p:spPr>
        <p:txBody>
          <a:bodyPr/>
          <a:lstStyle/>
          <a:p>
            <a:pPr eaLnBrk="1" hangingPunct="1">
              <a:spcBef>
                <a:spcPct val="0"/>
              </a:spcBef>
              <a:spcAft>
                <a:spcPct val="0"/>
              </a:spcAft>
              <a:buClr>
                <a:srgbClr val="FFFFFF"/>
              </a:buClr>
              <a:buFont typeface="Roboto Slab" panose="020B0604020202020204" pitchFamily="2" charset="0"/>
              <a:buNone/>
            </a:pP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Digiškola Ekonomika</a:t>
            </a:r>
            <a:b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b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Zrýchlené odpisovanie</a:t>
            </a:r>
          </a:p>
        </p:txBody>
      </p:sp>
      <p:pic>
        <p:nvPicPr>
          <p:cNvPr id="8195" name="Obrázok 6" descr="Erasmus+ logo EN.jpg">
            <a:extLst>
              <a:ext uri="{FF2B5EF4-FFF2-40B4-BE49-F238E27FC236}">
                <a16:creationId xmlns:a16="http://schemas.microsoft.com/office/drawing/2014/main" id="{E30B80C8-5835-4A3D-8B4F-7B7C9329D6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2C94E74B-C884-4F55-B256-B8DB940464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7FB3116F-153F-4DD4-A467-955E0A61591C}"/>
              </a:ext>
            </a:extLst>
          </p:cNvPr>
          <p:cNvSpPr>
            <a:spLocks noChangeArrowheads="1"/>
          </p:cNvSpPr>
          <p:nvPr/>
        </p:nvSpPr>
        <p:spPr bwMode="auto">
          <a:xfrm>
            <a:off x="428625" y="4643438"/>
            <a:ext cx="457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2000" b="1">
                <a:solidFill>
                  <a:schemeClr val="tx1"/>
                </a:solidFill>
                <a:latin typeface="Weekly Free Light" panose="02070309020205020404" pitchFamily="50" charset="0"/>
              </a:rPr>
              <a:t>2020-1-SK01-KA226-SCH-094350</a:t>
            </a:r>
            <a:r>
              <a:rPr lang="sk-SK" altLang="sk-SK" sz="2000" b="1">
                <a:solidFill>
                  <a:schemeClr val="tx1"/>
                </a:solidFill>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6CDF807B-4017-4716-A31F-016578E4907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8A563C7-6488-4498-A009-FF3A6F21D208}"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10</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3555" name="BlokTextu 2">
            <a:extLst>
              <a:ext uri="{FF2B5EF4-FFF2-40B4-BE49-F238E27FC236}">
                <a16:creationId xmlns:a16="http://schemas.microsoft.com/office/drawing/2014/main" id="{1E793F73-6679-4505-A2D9-775CF6E17FA5}"/>
              </a:ext>
            </a:extLst>
          </p:cNvPr>
          <p:cNvSpPr txBox="1">
            <a:spLocks noChangeArrowheads="1"/>
          </p:cNvSpPr>
          <p:nvPr/>
        </p:nvSpPr>
        <p:spPr bwMode="auto">
          <a:xfrm>
            <a:off x="1042988" y="700088"/>
            <a:ext cx="73453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Vzorový príklad:</a:t>
            </a:r>
          </a:p>
          <a:p>
            <a:pPr>
              <a:buClrTx/>
              <a:buFontTx/>
              <a:buNone/>
            </a:pPr>
            <a:endParaRPr lang="sk-SK" altLang="sk-SK">
              <a:latin typeface="Weekly Free Light" panose="02070309020205020404" pitchFamily="50" charset="0"/>
            </a:endParaRPr>
          </a:p>
          <a:p>
            <a:pPr algn="just">
              <a:buClrTx/>
              <a:buFontTx/>
              <a:buNone/>
            </a:pPr>
            <a:r>
              <a:rPr lang="sk-SK" altLang="sk-SK">
                <a:solidFill>
                  <a:srgbClr val="353535"/>
                </a:solidFill>
                <a:latin typeface="Weekly Free Light" panose="02070309020205020404" pitchFamily="50" charset="0"/>
              </a:rPr>
              <a:t>Účtovná jednotka v júni 2021 obstarala stroj na výrobu odevov v obstarávacej cene 50 000€. Podľa prílohy zákona o dani z príjmov je stroj zaradený do druhej odpisovej skupiny, teda je odpisovaný 6 rokov a daňovník sa rozhodol pre zrýchlenú metódu odpisovania. Výška daňového odpisu za roky 2021 – 2025 je zobrazená v nasledujúcej tabuľke:</a:t>
            </a:r>
          </a:p>
          <a:p>
            <a:pPr algn="just">
              <a:buClrTx/>
              <a:buFontTx/>
              <a:buNone/>
            </a:pPr>
            <a:br>
              <a:rPr lang="sk-SK" altLang="sk-SK">
                <a:latin typeface="Weekly Free Light" panose="02070309020205020404" pitchFamily="50" charset="0"/>
              </a:rPr>
            </a:br>
            <a:endParaRPr lang="sk-SK" altLang="sk-SK">
              <a:latin typeface="Weekly Free Light" panose="02070309020205020404" pitchFamily="50" charset="0"/>
            </a:endParaRPr>
          </a:p>
        </p:txBody>
      </p:sp>
      <p:graphicFrame>
        <p:nvGraphicFramePr>
          <p:cNvPr id="2" name="Tabuľka 1">
            <a:extLst>
              <a:ext uri="{FF2B5EF4-FFF2-40B4-BE49-F238E27FC236}">
                <a16:creationId xmlns:a16="http://schemas.microsoft.com/office/drawing/2014/main" id="{EDE7647E-2566-4686-954A-092E04E9FCD2}"/>
              </a:ext>
            </a:extLst>
          </p:cNvPr>
          <p:cNvGraphicFramePr>
            <a:graphicFrameLocks noGrp="1"/>
          </p:cNvGraphicFramePr>
          <p:nvPr/>
        </p:nvGraphicFramePr>
        <p:xfrm>
          <a:off x="1116013" y="2284413"/>
          <a:ext cx="4895850" cy="2395537"/>
        </p:xfrm>
        <a:graphic>
          <a:graphicData uri="http://schemas.openxmlformats.org/drawingml/2006/table">
            <a:tbl>
              <a:tblPr/>
              <a:tblGrid>
                <a:gridCol w="791976">
                  <a:extLst>
                    <a:ext uri="{9D8B030D-6E8A-4147-A177-3AD203B41FA5}">
                      <a16:colId xmlns:a16="http://schemas.microsoft.com/office/drawing/2014/main" val="20000"/>
                    </a:ext>
                  </a:extLst>
                </a:gridCol>
                <a:gridCol w="1439956">
                  <a:extLst>
                    <a:ext uri="{9D8B030D-6E8A-4147-A177-3AD203B41FA5}">
                      <a16:colId xmlns:a16="http://schemas.microsoft.com/office/drawing/2014/main" val="20001"/>
                    </a:ext>
                  </a:extLst>
                </a:gridCol>
                <a:gridCol w="1367958">
                  <a:extLst>
                    <a:ext uri="{9D8B030D-6E8A-4147-A177-3AD203B41FA5}">
                      <a16:colId xmlns:a16="http://schemas.microsoft.com/office/drawing/2014/main" val="20002"/>
                    </a:ext>
                  </a:extLst>
                </a:gridCol>
                <a:gridCol w="1295960">
                  <a:extLst>
                    <a:ext uri="{9D8B030D-6E8A-4147-A177-3AD203B41FA5}">
                      <a16:colId xmlns:a16="http://schemas.microsoft.com/office/drawing/2014/main" val="20003"/>
                    </a:ext>
                  </a:extLst>
                </a:gridCol>
              </a:tblGrid>
              <a:tr h="382361">
                <a:tc>
                  <a:txBody>
                    <a:bodyPr/>
                    <a:lstStyle/>
                    <a:p>
                      <a:pPr algn="r"/>
                      <a:r>
                        <a:rPr lang="sk-SK" sz="1200" b="1" dirty="0">
                          <a:effectLst/>
                          <a:latin typeface="Weekly Free Light" panose="00000400000000000000" pitchFamily="50" charset="-18"/>
                        </a:rPr>
                        <a:t>Rok</a:t>
                      </a:r>
                      <a:endParaRPr lang="sk-SK" sz="1200" dirty="0">
                        <a:effectLst/>
                        <a:latin typeface="Weekly Free Light" panose="00000400000000000000" pitchFamily="50" charset="-18"/>
                      </a:endParaRP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chemeClr val="accent6">
                        <a:lumMod val="60000"/>
                        <a:lumOff val="40000"/>
                      </a:schemeClr>
                    </a:solidFill>
                  </a:tcPr>
                </a:tc>
                <a:tc>
                  <a:txBody>
                    <a:bodyPr/>
                    <a:lstStyle/>
                    <a:p>
                      <a:pPr algn="r"/>
                      <a:r>
                        <a:rPr lang="sk-SK" sz="1200" b="1">
                          <a:effectLst/>
                          <a:latin typeface="Weekly Free Light" panose="00000400000000000000" pitchFamily="50" charset="-18"/>
                        </a:rPr>
                        <a:t>Zostatková cena</a:t>
                      </a:r>
                      <a:endParaRPr lang="sk-SK" sz="1200">
                        <a:effectLst/>
                        <a:latin typeface="Weekly Free Light" panose="00000400000000000000" pitchFamily="50" charset="-18"/>
                      </a:endParaRP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chemeClr val="accent6">
                        <a:lumMod val="60000"/>
                        <a:lumOff val="40000"/>
                      </a:schemeClr>
                    </a:solidFill>
                  </a:tcPr>
                </a:tc>
                <a:tc>
                  <a:txBody>
                    <a:bodyPr/>
                    <a:lstStyle/>
                    <a:p>
                      <a:pPr algn="r"/>
                      <a:r>
                        <a:rPr lang="sk-SK" sz="1200" b="1">
                          <a:effectLst/>
                          <a:latin typeface="Weekly Free Light" panose="00000400000000000000" pitchFamily="50" charset="-18"/>
                        </a:rPr>
                        <a:t>Ročný odpis</a:t>
                      </a:r>
                      <a:endParaRPr lang="sk-SK" sz="1200">
                        <a:effectLst/>
                        <a:latin typeface="Weekly Free Light" panose="00000400000000000000" pitchFamily="50" charset="-18"/>
                      </a:endParaRP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chemeClr val="accent6">
                        <a:lumMod val="60000"/>
                        <a:lumOff val="40000"/>
                      </a:schemeClr>
                    </a:solidFill>
                  </a:tcPr>
                </a:tc>
                <a:tc>
                  <a:txBody>
                    <a:bodyPr/>
                    <a:lstStyle/>
                    <a:p>
                      <a:pPr algn="r"/>
                      <a:r>
                        <a:rPr lang="sk-SK" sz="1200" b="1" dirty="0">
                          <a:effectLst/>
                          <a:latin typeface="Weekly Free Light" panose="00000400000000000000" pitchFamily="50" charset="-18"/>
                        </a:rPr>
                        <a:t>Oprávky celkom</a:t>
                      </a:r>
                      <a:endParaRPr lang="sk-SK" sz="1200" dirty="0">
                        <a:effectLst/>
                        <a:latin typeface="Weekly Free Light" panose="00000400000000000000" pitchFamily="50" charset="-18"/>
                      </a:endParaRP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87597">
                <a:tc>
                  <a:txBody>
                    <a:bodyPr/>
                    <a:lstStyle/>
                    <a:p>
                      <a:pPr algn="r"/>
                      <a:r>
                        <a:rPr lang="sk-SK" sz="1200" dirty="0">
                          <a:effectLst/>
                          <a:latin typeface="Weekly Free Light" panose="00000400000000000000" pitchFamily="50" charset="-18"/>
                        </a:rPr>
                        <a:t>2021</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41 666.67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4 861.11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8 333.33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0001"/>
                  </a:ext>
                </a:extLst>
              </a:tr>
              <a:tr h="287597">
                <a:tc>
                  <a:txBody>
                    <a:bodyPr/>
                    <a:lstStyle/>
                    <a:p>
                      <a:pPr algn="r"/>
                      <a:r>
                        <a:rPr lang="sk-SK" sz="1200" dirty="0">
                          <a:effectLst/>
                          <a:latin typeface="Weekly Free Light" panose="00000400000000000000" pitchFamily="50" charset="-18"/>
                        </a:rPr>
                        <a:t>2022</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27 777.78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13 888.89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18 750.00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0002"/>
                  </a:ext>
                </a:extLst>
              </a:tr>
              <a:tr h="287597">
                <a:tc>
                  <a:txBody>
                    <a:bodyPr/>
                    <a:lstStyle/>
                    <a:p>
                      <a:pPr algn="r"/>
                      <a:r>
                        <a:rPr lang="sk-SK" sz="1200" dirty="0">
                          <a:effectLst/>
                          <a:latin typeface="Weekly Free Light" panose="00000400000000000000" pitchFamily="50" charset="-18"/>
                        </a:rPr>
                        <a:t>2023</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16 666.67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dirty="0">
                          <a:effectLst/>
                          <a:latin typeface="Weekly Free Light" panose="00000400000000000000" pitchFamily="50" charset="-18"/>
                        </a:rPr>
                        <a:t>11 111.11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29 861.11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0003"/>
                  </a:ext>
                </a:extLst>
              </a:tr>
              <a:tr h="287597">
                <a:tc>
                  <a:txBody>
                    <a:bodyPr/>
                    <a:lstStyle/>
                    <a:p>
                      <a:pPr algn="r"/>
                      <a:r>
                        <a:rPr lang="sk-SK" sz="1200" dirty="0">
                          <a:effectLst/>
                          <a:latin typeface="Weekly Free Light" panose="00000400000000000000" pitchFamily="50" charset="-18"/>
                        </a:rPr>
                        <a:t>2024</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8 333.33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8 333.33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38 194.44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0004"/>
                  </a:ext>
                </a:extLst>
              </a:tr>
              <a:tr h="287597">
                <a:tc>
                  <a:txBody>
                    <a:bodyPr/>
                    <a:lstStyle/>
                    <a:p>
                      <a:pPr algn="r"/>
                      <a:r>
                        <a:rPr lang="sk-SK" sz="1200" dirty="0">
                          <a:effectLst/>
                          <a:latin typeface="Weekly Free Light" panose="00000400000000000000" pitchFamily="50" charset="-18"/>
                        </a:rPr>
                        <a:t>2025</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2 777.78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5 555.56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43 750.00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0005"/>
                  </a:ext>
                </a:extLst>
              </a:tr>
              <a:tr h="287597">
                <a:tc>
                  <a:txBody>
                    <a:bodyPr/>
                    <a:lstStyle/>
                    <a:p>
                      <a:pPr algn="r"/>
                      <a:r>
                        <a:rPr lang="sk-SK" sz="1200" dirty="0">
                          <a:effectLst/>
                          <a:latin typeface="Weekly Free Light" panose="00000400000000000000" pitchFamily="50" charset="-18"/>
                        </a:rPr>
                        <a:t>2026</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0.00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2 777.78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a:effectLst/>
                          <a:latin typeface="Weekly Free Light" panose="00000400000000000000" pitchFamily="50" charset="-18"/>
                        </a:rPr>
                        <a:t>46 527.78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0006"/>
                  </a:ext>
                </a:extLst>
              </a:tr>
              <a:tr h="287597">
                <a:tc>
                  <a:txBody>
                    <a:bodyPr/>
                    <a:lstStyle/>
                    <a:p>
                      <a:pPr algn="r"/>
                      <a:r>
                        <a:rPr lang="sk-SK" sz="1200" dirty="0">
                          <a:effectLst/>
                          <a:latin typeface="Weekly Free Light" panose="00000400000000000000" pitchFamily="50" charset="-18"/>
                        </a:rPr>
                        <a:t>2027</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dirty="0">
                          <a:effectLst/>
                          <a:latin typeface="Weekly Free Light" panose="00000400000000000000" pitchFamily="50" charset="-18"/>
                        </a:rPr>
                        <a:t>0.00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dirty="0">
                          <a:effectLst/>
                          <a:latin typeface="Weekly Free Light" panose="00000400000000000000" pitchFamily="50" charset="-18"/>
                        </a:rPr>
                        <a:t>3 472.22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r"/>
                      <a:r>
                        <a:rPr lang="sk-SK" sz="1200" dirty="0">
                          <a:effectLst/>
                          <a:latin typeface="Weekly Free Light" panose="00000400000000000000" pitchFamily="50" charset="-18"/>
                        </a:rPr>
                        <a:t>50 000.00 EUR</a:t>
                      </a:r>
                    </a:p>
                  </a:txBody>
                  <a:tcPr marL="53939" marR="16182" marT="15535" marB="15535"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Bublina reči: oválna 6">
            <a:extLst>
              <a:ext uri="{FF2B5EF4-FFF2-40B4-BE49-F238E27FC236}">
                <a16:creationId xmlns:a16="http://schemas.microsoft.com/office/drawing/2014/main" id="{C48481C8-ABD1-4B89-A12A-8CA34D2EB5EA}"/>
              </a:ext>
            </a:extLst>
          </p:cNvPr>
          <p:cNvSpPr/>
          <p:nvPr/>
        </p:nvSpPr>
        <p:spPr>
          <a:xfrm>
            <a:off x="6227763" y="2066925"/>
            <a:ext cx="2736850" cy="2881313"/>
          </a:xfrm>
          <a:prstGeom prst="wedgeEllipseCallout">
            <a:avLst>
              <a:gd name="adj1" fmla="val -55850"/>
              <a:gd name="adj2" fmla="val -45503"/>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sk-SK" sz="1200" dirty="0">
                <a:solidFill>
                  <a:srgbClr val="000000"/>
                </a:solidFill>
                <a:latin typeface="Weekly Free Light" panose="00000400000000000000" pitchFamily="50" charset="-18"/>
              </a:rPr>
              <a:t>Prvý rok = (vstupná cena / 6) / 12 * "počet mesiacov užívania v roku obstarania"</a:t>
            </a:r>
            <a:br>
              <a:rPr lang="sk-SK" sz="1200" dirty="0">
                <a:latin typeface="Weekly Free Light" panose="00000400000000000000" pitchFamily="50" charset="-18"/>
              </a:rPr>
            </a:br>
            <a:r>
              <a:rPr lang="sk-SK" sz="1200" dirty="0">
                <a:solidFill>
                  <a:srgbClr val="000000"/>
                </a:solidFill>
                <a:latin typeface="Weekly Free Light" panose="00000400000000000000" pitchFamily="50" charset="-18"/>
              </a:rPr>
              <a:t>Ďalšie roky = (zostatková cena * 2 ) / (7 - "počet rokov, po ktorej sa už odpisovalo")</a:t>
            </a:r>
            <a:br>
              <a:rPr lang="sk-SK" sz="1200" dirty="0">
                <a:latin typeface="Weekly Free Light" panose="00000400000000000000" pitchFamily="50" charset="-18"/>
              </a:rPr>
            </a:br>
            <a:r>
              <a:rPr lang="sk-SK" sz="1200" dirty="0">
                <a:solidFill>
                  <a:srgbClr val="000000"/>
                </a:solidFill>
                <a:latin typeface="Weekly Free Light" panose="00000400000000000000" pitchFamily="50" charset="-18"/>
              </a:rPr>
              <a:t>Posledný rok = (vstupná cena / 6) / 12 * (12 - "počet mesiacov užívania v roku obstarania")</a:t>
            </a:r>
            <a:endParaRPr lang="sk-SK" sz="1200" dirty="0">
              <a:latin typeface="Weekly Free Light" panose="00000400000000000000" pitchFamily="50" charset="-18"/>
            </a:endParaRPr>
          </a:p>
        </p:txBody>
      </p:sp>
      <p:pic>
        <p:nvPicPr>
          <p:cNvPr id="23604" name="Obrázok 6" descr="Erasmus+ logo EN.jpg">
            <a:extLst>
              <a:ext uri="{FF2B5EF4-FFF2-40B4-BE49-F238E27FC236}">
                <a16:creationId xmlns:a16="http://schemas.microsoft.com/office/drawing/2014/main" id="{66F6EA7D-0B75-4A5D-97B5-FDBE7ABAD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2">
            <a:extLst>
              <a:ext uri="{FF2B5EF4-FFF2-40B4-BE49-F238E27FC236}">
                <a16:creationId xmlns:a16="http://schemas.microsoft.com/office/drawing/2014/main" id="{936239EA-39EA-44CE-B5DE-98096C965A57}"/>
              </a:ext>
            </a:extLst>
          </p:cNvPr>
          <p:cNvSpPr txBox="1">
            <a:spLocks noGrp="1"/>
          </p:cNvSpPr>
          <p:nvPr>
            <p:ph type="ctrTitle"/>
          </p:nvPr>
        </p:nvSpPr>
        <p:spPr>
          <a:xfrm>
            <a:off x="3851275" y="842963"/>
            <a:ext cx="4505325" cy="1160462"/>
          </a:xfrm>
        </p:spPr>
        <p:txBody>
          <a:bodyPr/>
          <a:lstStyle/>
          <a:p>
            <a:pPr>
              <a:spcBef>
                <a:spcPct val="0"/>
              </a:spcBef>
              <a:spcAft>
                <a:spcPct val="0"/>
              </a:spcAft>
            </a:pPr>
            <a:r>
              <a:rPr lang="sk-SK" altLang="sk-SK" b="1">
                <a:latin typeface="Roboto Slab" panose="020B0604020202020204" pitchFamily="2" charset="0"/>
                <a:cs typeface="Roboto Slab" panose="020B0604020202020204" pitchFamily="2" charset="0"/>
              </a:rPr>
              <a:t>Vzdelávacie materiály</a:t>
            </a:r>
          </a:p>
        </p:txBody>
      </p:sp>
      <p:sp>
        <p:nvSpPr>
          <p:cNvPr id="24579" name="Zástupný objekt pre číslo snímky 1">
            <a:extLst>
              <a:ext uri="{FF2B5EF4-FFF2-40B4-BE49-F238E27FC236}">
                <a16:creationId xmlns:a16="http://schemas.microsoft.com/office/drawing/2014/main" id="{BBB6234F-FCE1-4889-97D0-6BC499ADD0E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4223093-3543-4E30-B215-70492526FDDF}"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11</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24580" name="Google Shape;148;p16">
            <a:extLst>
              <a:ext uri="{FF2B5EF4-FFF2-40B4-BE49-F238E27FC236}">
                <a16:creationId xmlns:a16="http://schemas.microsoft.com/office/drawing/2014/main" id="{4194445B-0FC9-46EA-9EE3-53414790D6F8}"/>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4</a:t>
            </a:r>
          </a:p>
        </p:txBody>
      </p:sp>
      <p:sp>
        <p:nvSpPr>
          <p:cNvPr id="24581" name="Podnadpis 1">
            <a:extLst>
              <a:ext uri="{FF2B5EF4-FFF2-40B4-BE49-F238E27FC236}">
                <a16:creationId xmlns:a16="http://schemas.microsoft.com/office/drawing/2014/main" id="{66D46E0B-25CC-4768-A192-64E34F21C110}"/>
              </a:ext>
            </a:extLst>
          </p:cNvPr>
          <p:cNvSpPr txBox="1">
            <a:spLocks noGrp="1"/>
          </p:cNvSpPr>
          <p:nvPr>
            <p:ph type="subTitle" idx="1"/>
          </p:nvPr>
        </p:nvSpPr>
        <p:spPr>
          <a:xfrm>
            <a:off x="4113213" y="3983038"/>
            <a:ext cx="4505325" cy="784225"/>
          </a:xfrm>
        </p:spPr>
        <p:txBody>
          <a:bodyPr/>
          <a:lstStyle/>
          <a:p>
            <a:pPr>
              <a:spcBef>
                <a:spcPct val="0"/>
              </a:spcBef>
              <a:spcAft>
                <a:spcPct val="0"/>
              </a:spcAft>
            </a:pPr>
            <a:endParaRPr lang="sk-SK" altLang="sk-SK">
              <a:latin typeface="Arial" panose="020B0604020202020204" pitchFamily="34" charset="0"/>
              <a:cs typeface="Arial" panose="020B0604020202020204" pitchFamily="34" charset="0"/>
            </a:endParaRPr>
          </a:p>
        </p:txBody>
      </p:sp>
      <p:sp>
        <p:nvSpPr>
          <p:cNvPr id="6" name="Podnadpis 2">
            <a:extLst>
              <a:ext uri="{FF2B5EF4-FFF2-40B4-BE49-F238E27FC236}">
                <a16:creationId xmlns:a16="http://schemas.microsoft.com/office/drawing/2014/main" id="{09FB8E0C-20BB-4881-9250-CFA58171C127}"/>
              </a:ext>
            </a:extLst>
          </p:cNvPr>
          <p:cNvSpPr txBox="1">
            <a:spLocks/>
          </p:cNvSpPr>
          <p:nvPr/>
        </p:nvSpPr>
        <p:spPr bwMode="auto">
          <a:xfrm>
            <a:off x="3851275" y="2139950"/>
            <a:ext cx="4900613" cy="1160463"/>
          </a:xfrm>
          <a:prstGeom prst="rect">
            <a:avLst/>
          </a:prstGeom>
          <a:noFill/>
          <a:ln>
            <a:noFill/>
          </a:ln>
        </p:spPr>
        <p:txBody>
          <a:bodyPr spcFirstLastPara="1" lIns="91425" tIns="91425" rIns="91425" bIns="91425"/>
          <a:lstStyle>
            <a:defPPr marR="0" lvl="0" algn="l" rtl="0">
              <a:lnSpc>
                <a:spcPct val="100000"/>
              </a:lnSpc>
              <a:spcBef>
                <a:spcPts val="0"/>
              </a:spcBef>
              <a:spcAft>
                <a:spcPts val="0"/>
              </a:spcAft>
            </a:defPPr>
            <a:lvl1pPr marL="342900" lvl="0" indent="-3429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1pPr>
            <a:lvl2pPr marL="742950" lvl="1" indent="-28575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2pPr>
            <a:lvl3pPr marL="1143000" lvl="2" indent="-2286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3pPr>
            <a:lvl4pPr marL="1600200" lvl="3"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4pPr>
            <a:lvl5pPr marL="2057400" lvl="4"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6pPr>
            <a:lvl7pPr marR="0" lvl="6"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7pPr>
            <a:lvl8pPr marR="0" lvl="7"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8pPr>
            <a:lvl9pPr marR="0" lvl="8"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9pPr>
          </a:lstStyle>
          <a:p>
            <a:pPr>
              <a:spcBef>
                <a:spcPct val="0"/>
              </a:spcBef>
              <a:spcAft>
                <a:spcPct val="0"/>
              </a:spcAft>
              <a:buFont typeface="Arial" panose="020B0604020202020204" pitchFamily="34" charset="0"/>
              <a:buAutoNum type="arabicPeriod"/>
              <a:defRPr/>
            </a:pPr>
            <a:r>
              <a:rPr lang="sk-SK" altLang="sk-SK" kern="0" dirty="0">
                <a:latin typeface="Weekly Free Light" panose="00000400000000000000" pitchFamily="50" charset="-18"/>
                <a:cs typeface="Arial" panose="020B0604020202020204" pitchFamily="34" charset="0"/>
                <a:hlinkClick r:id="rId2"/>
              </a:rPr>
              <a:t>Opakovanie – majetok</a:t>
            </a:r>
            <a:endParaRPr lang="sk-SK" altLang="sk-SK" kern="0" dirty="0">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defRPr/>
            </a:pPr>
            <a:endParaRPr lang="sk-SK" altLang="sk-SK" kern="0" dirty="0">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defRPr/>
            </a:pPr>
            <a:r>
              <a:rPr lang="sk-SK" altLang="sk-SK" kern="0" dirty="0">
                <a:latin typeface="Weekly Free Light" panose="00000400000000000000" pitchFamily="50" charset="-18"/>
                <a:cs typeface="Arial" panose="020B0604020202020204" pitchFamily="34" charset="0"/>
                <a:hlinkClick r:id="rId3"/>
              </a:rPr>
              <a:t>Zrýchlené odpisovanie – príklady</a:t>
            </a:r>
            <a:endParaRPr lang="sk-SK" altLang="sk-SK" kern="0" dirty="0">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defRPr/>
            </a:pPr>
            <a:endParaRPr lang="sk-SK" altLang="sk-SK" kern="0" dirty="0">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defRPr/>
            </a:pPr>
            <a:r>
              <a:rPr lang="sk-SK" altLang="sk-SK" kern="0" dirty="0">
                <a:latin typeface="Weekly Free Light" panose="00000400000000000000" pitchFamily="50" charset="-18"/>
                <a:cs typeface="Arial" panose="020B0604020202020204" pitchFamily="34" charset="0"/>
                <a:hlinkClick r:id="rId4"/>
              </a:rPr>
              <a:t>Odpisy – kvíz</a:t>
            </a:r>
            <a:endParaRPr lang="sk-SK" altLang="sk-SK" kern="0" dirty="0">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defRPr/>
            </a:pPr>
            <a:endParaRPr lang="sk-SK" altLang="sk-SK" kern="0" dirty="0">
              <a:latin typeface="Arial" panose="020B0604020202020204" pitchFamily="34" charset="0"/>
              <a:cs typeface="Arial" panose="020B0604020202020204" pitchFamily="34" charset="0"/>
            </a:endParaRPr>
          </a:p>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p:txBody>
      </p:sp>
      <p:pic>
        <p:nvPicPr>
          <p:cNvPr id="24583" name="Grafický objekt 5" descr="Späť">
            <a:hlinkClick r:id="rId5" action="ppaction://hlinksldjump"/>
            <a:extLst>
              <a:ext uri="{FF2B5EF4-FFF2-40B4-BE49-F238E27FC236}">
                <a16:creationId xmlns:a16="http://schemas.microsoft.com/office/drawing/2014/main" id="{A2ED83F9-26F6-4E0B-A6E1-5E9BCE912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21510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Obrázok 6" descr="Erasmus+ logo EN.jpg">
            <a:extLst>
              <a:ext uri="{FF2B5EF4-FFF2-40B4-BE49-F238E27FC236}">
                <a16:creationId xmlns:a16="http://schemas.microsoft.com/office/drawing/2014/main" id="{65C145AE-1621-4181-9F28-0EFFD3AF897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28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Google Shape;292;p25">
            <a:extLst>
              <a:ext uri="{FF2B5EF4-FFF2-40B4-BE49-F238E27FC236}">
                <a16:creationId xmlns:a16="http://schemas.microsoft.com/office/drawing/2014/main" id="{28AF1764-FF5D-4680-8A08-700C4AC06C4C}"/>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objekt pre číslo snímky 3">
            <a:extLst>
              <a:ext uri="{FF2B5EF4-FFF2-40B4-BE49-F238E27FC236}">
                <a16:creationId xmlns:a16="http://schemas.microsoft.com/office/drawing/2014/main" id="{F7371A0E-3AFF-4B76-8503-20EB429A4E1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FBFC51-7F5E-45BD-9324-6D207A206AB6}"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12</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5603" name="Podnadpis 2">
            <a:extLst>
              <a:ext uri="{FF2B5EF4-FFF2-40B4-BE49-F238E27FC236}">
                <a16:creationId xmlns:a16="http://schemas.microsoft.com/office/drawing/2014/main" id="{C8DB4FDB-29F9-4EE8-BB90-E062E6551916}"/>
              </a:ext>
            </a:extLst>
          </p:cNvPr>
          <p:cNvSpPr txBox="1">
            <a:spLocks noChangeArrowheads="1"/>
          </p:cNvSpPr>
          <p:nvPr/>
        </p:nvSpPr>
        <p:spPr bwMode="auto">
          <a:xfrm>
            <a:off x="684213" y="987425"/>
            <a:ext cx="7056437"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1600">
                <a:solidFill>
                  <a:srgbClr val="94BF6E"/>
                </a:solidFill>
                <a:latin typeface="Weekly Free Light" panose="02070309020205020404" pitchFamily="50" charset="0"/>
              </a:rPr>
              <a:t>Zdroje:</a:t>
            </a:r>
          </a:p>
          <a:p>
            <a:pPr>
              <a:buClr>
                <a:srgbClr val="94BF6E"/>
              </a:buClr>
              <a:buSzPts val="1800"/>
              <a:buFont typeface="Arial" panose="020B0604020202020204" pitchFamily="34" charset="0"/>
              <a:buNone/>
            </a:pPr>
            <a:endParaRPr lang="sk-SK" altLang="sk-SK" sz="16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b="1">
                <a:solidFill>
                  <a:srgbClr val="94BF6E"/>
                </a:solidFill>
                <a:latin typeface="Weekly Free Light" panose="02070309020205020404" pitchFamily="50" charset="0"/>
                <a:hlinkClick r:id="rId2"/>
              </a:rPr>
              <a:t>https://podpora.financnasprava.sk/144478-V%C3%BDpo%C4%8Det-zr%C3%BDchlen%C3%BDch-odpisov-</a:t>
            </a:r>
            <a:endParaRPr lang="sk-SK" altLang="sk-SK" sz="1200" b="1">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200" b="1">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b="1">
                <a:solidFill>
                  <a:srgbClr val="94BF6E"/>
                </a:solidFill>
                <a:latin typeface="Weekly Free Light" panose="02070309020205020404" pitchFamily="50" charset="0"/>
                <a:hlinkClick r:id="rId3"/>
              </a:rPr>
              <a:t>https://www.ako-uctovat.sk/kalkulacka-odpisov-rovnomernych-a-zrychlenych.php</a:t>
            </a:r>
            <a:endParaRPr lang="sk-SK" altLang="sk-SK" sz="1200" b="1">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200" b="1">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b="1">
              <a:solidFill>
                <a:srgbClr val="94BF6E"/>
              </a:solidFill>
              <a:latin typeface="Weekly Free Light" panose="02070309020205020404" pitchFamily="50" charset="0"/>
            </a:endParaRPr>
          </a:p>
        </p:txBody>
      </p:sp>
      <p:pic>
        <p:nvPicPr>
          <p:cNvPr id="25604" name="Obrázok 6" descr="Erasmus+ logo EN.jpg">
            <a:extLst>
              <a:ext uri="{FF2B5EF4-FFF2-40B4-BE49-F238E27FC236}">
                <a16:creationId xmlns:a16="http://schemas.microsoft.com/office/drawing/2014/main" id="{98C39922-4AEE-4F28-9D7C-A2207DD9E5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666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Google Shape;292;p25">
            <a:extLst>
              <a:ext uri="{FF2B5EF4-FFF2-40B4-BE49-F238E27FC236}">
                <a16:creationId xmlns:a16="http://schemas.microsoft.com/office/drawing/2014/main" id="{A229EBF7-107F-4F98-8297-F887E2E0F940}"/>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139;p15">
            <a:extLst>
              <a:ext uri="{FF2B5EF4-FFF2-40B4-BE49-F238E27FC236}">
                <a16:creationId xmlns:a16="http://schemas.microsoft.com/office/drawing/2014/main" id="{D4ADB160-315B-4864-9259-1F7566567C78}"/>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2070309020205020404" pitchFamily="50"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2070309020205020404" pitchFamily="50" charset="0"/>
              <a:cs typeface="Arial" panose="020B0604020202020204" pitchFamily="34" charset="0"/>
              <a:sym typeface="Nixie One" panose="020B0604020202020204" charset="0"/>
            </a:endParaRPr>
          </a:p>
        </p:txBody>
      </p:sp>
      <p:sp>
        <p:nvSpPr>
          <p:cNvPr id="26627" name="Google Shape;141;p15">
            <a:extLst>
              <a:ext uri="{FF2B5EF4-FFF2-40B4-BE49-F238E27FC236}">
                <a16:creationId xmlns:a16="http://schemas.microsoft.com/office/drawing/2014/main" id="{0ADC7A87-8DC8-4A66-AC45-FDD3F11F42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5A208D2-FC92-484F-AE08-5B1CD96645D3}"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13</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7" name="Google Shape;132;p14">
            <a:extLst>
              <a:ext uri="{FF2B5EF4-FFF2-40B4-BE49-F238E27FC236}">
                <a16:creationId xmlns:a16="http://schemas.microsoft.com/office/drawing/2014/main" id="{68E0C5D8-40BF-4C85-BA52-33F1E347CBC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6629" name="Obrázok 7" descr="Erasmus+ logo EN.jpg">
            <a:extLst>
              <a:ext uri="{FF2B5EF4-FFF2-40B4-BE49-F238E27FC236}">
                <a16:creationId xmlns:a16="http://schemas.microsoft.com/office/drawing/2014/main" id="{93B1C609-0522-4473-9018-196F74D3C8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BlokTextu 9">
            <a:extLst>
              <a:ext uri="{FF2B5EF4-FFF2-40B4-BE49-F238E27FC236}">
                <a16:creationId xmlns:a16="http://schemas.microsoft.com/office/drawing/2014/main" id="{CCF268CE-AFE3-47B7-ACDF-19929CFC8C55}"/>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2070309020205020404" pitchFamily="50"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AF4E8646-601A-4C0A-9403-AC6B64C9E680}"/>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Predmet: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Špecifikácia: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Vek študentov: 16-19</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Vyučovacia hodina: 45 minút</a:t>
            </a:r>
          </a:p>
          <a:p>
            <a:pPr marL="342900" indent="-342900" algn="l" eaLnBrk="1" hangingPunct="1">
              <a:spcAft>
                <a:spcPct val="0"/>
              </a:spcAft>
              <a:buFont typeface="Wingdings" panose="05000000000000000000" pitchFamily="2" charset="2"/>
              <a:buChar char="v"/>
            </a:pPr>
            <a:endParaRPr lang="sk-SK" altLang="sk-SK">
              <a:latin typeface="Nixie One" panose="020B0604020202020204" charset="0"/>
              <a:cs typeface="Arial" panose="020B0604020202020204" pitchFamily="34" charset="0"/>
              <a:sym typeface="Nixie One" panose="020B0604020202020204" charset="0"/>
            </a:endParaRPr>
          </a:p>
        </p:txBody>
      </p:sp>
      <p:sp>
        <p:nvSpPr>
          <p:cNvPr id="10243" name="Google Shape;155;p17">
            <a:extLst>
              <a:ext uri="{FF2B5EF4-FFF2-40B4-BE49-F238E27FC236}">
                <a16:creationId xmlns:a16="http://schemas.microsoft.com/office/drawing/2014/main" id="{2F8016DF-67C5-432A-B50B-F7556735C0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CB2B5FE-09E5-4470-89E4-5FE7FEEAB249}"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0244" name="BlokTextu 4">
            <a:extLst>
              <a:ext uri="{FF2B5EF4-FFF2-40B4-BE49-F238E27FC236}">
                <a16:creationId xmlns:a16="http://schemas.microsoft.com/office/drawing/2014/main" id="{BA4AE9EE-D26F-4992-A1DC-614B93D83ADA}"/>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anose="02070309020205020404" pitchFamily="50" charset="0"/>
              </a:rPr>
              <a:t>2020-1-SK01-KA226-SCH-094350</a:t>
            </a:r>
          </a:p>
        </p:txBody>
      </p:sp>
      <p:pic>
        <p:nvPicPr>
          <p:cNvPr id="10245" name="Obrázok 3">
            <a:extLst>
              <a:ext uri="{FF2B5EF4-FFF2-40B4-BE49-F238E27FC236}">
                <a16:creationId xmlns:a16="http://schemas.microsoft.com/office/drawing/2014/main" id="{F5CDDC18-9DB7-40E2-8CF8-D9006D7EF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792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D4ED0EDE-752B-4DCA-B41B-13640441E3C7}"/>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anose="020B0604020202020204" pitchFamily="2" charset="0"/>
              <a:buNone/>
            </a:pPr>
            <a:endParaRPr lang="sk-SK" altLang="sk-SK" sz="1800" b="1">
              <a:solidFill>
                <a:srgbClr val="124057"/>
              </a:solidFill>
              <a:latin typeface="Roboto Slab" panose="020B0604020202020204" pitchFamily="2" charset="0"/>
              <a:cs typeface="Arial" panose="020B0604020202020204" pitchFamily="34" charset="0"/>
              <a:sym typeface="Roboto Slab" panose="020B0604020202020204" pitchFamily="2" charset="0"/>
            </a:endParaRPr>
          </a:p>
        </p:txBody>
      </p:sp>
      <p:sp>
        <p:nvSpPr>
          <p:cNvPr id="12291" name="Google Shape;266;p25">
            <a:extLst>
              <a:ext uri="{FF2B5EF4-FFF2-40B4-BE49-F238E27FC236}">
                <a16:creationId xmlns:a16="http://schemas.microsoft.com/office/drawing/2014/main" id="{59D4E1AC-70CD-4AEC-9269-FE18F3B70998}"/>
              </a:ext>
            </a:extLst>
          </p:cNvPr>
          <p:cNvSpPr>
            <a:spLocks noChangeArrowheads="1"/>
          </p:cNvSpPr>
          <p:nvPr/>
        </p:nvSpPr>
        <p:spPr bwMode="auto">
          <a:xfrm>
            <a:off x="3759200" y="3738563"/>
            <a:ext cx="2794000" cy="749300"/>
          </a:xfrm>
          <a:prstGeom prst="homePlate">
            <a:avLst>
              <a:gd name="adj" fmla="val 35441"/>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7;p25">
            <a:extLst>
              <a:ext uri="{FF2B5EF4-FFF2-40B4-BE49-F238E27FC236}">
                <a16:creationId xmlns:a16="http://schemas.microsoft.com/office/drawing/2014/main" id="{A805CC84-6934-4B2C-99A5-2F387E9983C7}"/>
              </a:ext>
            </a:extLst>
          </p:cNvPr>
          <p:cNvSpPr>
            <a:spLocks noChangeArrowheads="1"/>
          </p:cNvSpPr>
          <p:nvPr/>
        </p:nvSpPr>
        <p:spPr bwMode="auto">
          <a:xfrm>
            <a:off x="3759200" y="3003550"/>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8;p25">
            <a:extLst>
              <a:ext uri="{FF2B5EF4-FFF2-40B4-BE49-F238E27FC236}">
                <a16:creationId xmlns:a16="http://schemas.microsoft.com/office/drawing/2014/main" id="{A2D69EB0-6ECE-46AD-8645-20B1F6902D8A}"/>
              </a:ext>
            </a:extLst>
          </p:cNvPr>
          <p:cNvSpPr>
            <a:spLocks noChangeArrowheads="1"/>
          </p:cNvSpPr>
          <p:nvPr/>
        </p:nvSpPr>
        <p:spPr bwMode="auto">
          <a:xfrm>
            <a:off x="3759200" y="2259013"/>
            <a:ext cx="2900363" cy="749300"/>
          </a:xfrm>
          <a:prstGeom prst="homePlate">
            <a:avLst>
              <a:gd name="adj" fmla="val 35446"/>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69;p25">
            <a:extLst>
              <a:ext uri="{FF2B5EF4-FFF2-40B4-BE49-F238E27FC236}">
                <a16:creationId xmlns:a16="http://schemas.microsoft.com/office/drawing/2014/main" id="{F2716D10-1F1D-48D2-87A5-2EC564097D45}"/>
              </a:ext>
            </a:extLst>
          </p:cNvPr>
          <p:cNvSpPr>
            <a:spLocks noChangeArrowheads="1"/>
          </p:cNvSpPr>
          <p:nvPr/>
        </p:nvSpPr>
        <p:spPr bwMode="auto">
          <a:xfrm>
            <a:off x="3759200" y="1508125"/>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70;p25">
            <a:extLst>
              <a:ext uri="{FF2B5EF4-FFF2-40B4-BE49-F238E27FC236}">
                <a16:creationId xmlns:a16="http://schemas.microsoft.com/office/drawing/2014/main" id="{47AB0408-E1C8-4686-8914-2D99383F823F}"/>
              </a:ext>
            </a:extLst>
          </p:cNvPr>
          <p:cNvSpPr>
            <a:spLocks noChangeArrowheads="1"/>
          </p:cNvSpPr>
          <p:nvPr/>
        </p:nvSpPr>
        <p:spPr bwMode="auto">
          <a:xfrm>
            <a:off x="2889250" y="1320800"/>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1;p25">
            <a:extLst>
              <a:ext uri="{FF2B5EF4-FFF2-40B4-BE49-F238E27FC236}">
                <a16:creationId xmlns:a16="http://schemas.microsoft.com/office/drawing/2014/main" id="{6F501D6A-6362-404B-B344-3A615E46427E}"/>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2;p25">
            <a:extLst>
              <a:ext uri="{FF2B5EF4-FFF2-40B4-BE49-F238E27FC236}">
                <a16:creationId xmlns:a16="http://schemas.microsoft.com/office/drawing/2014/main" id="{E79E5725-8010-45D2-A174-A10DF756E1C1}"/>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3;p25">
            <a:extLst>
              <a:ext uri="{FF2B5EF4-FFF2-40B4-BE49-F238E27FC236}">
                <a16:creationId xmlns:a16="http://schemas.microsoft.com/office/drawing/2014/main" id="{5256A0D5-964D-430A-82E5-A35A6678E953}"/>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4;p25">
            <a:extLst>
              <a:ext uri="{FF2B5EF4-FFF2-40B4-BE49-F238E27FC236}">
                <a16:creationId xmlns:a16="http://schemas.microsoft.com/office/drawing/2014/main" id="{21FC7870-2B1F-4777-A839-54E0601BA525}"/>
              </a:ext>
            </a:extLst>
          </p:cNvPr>
          <p:cNvSpPr>
            <a:spLocks noChangeArrowheads="1"/>
          </p:cNvSpPr>
          <p:nvPr/>
        </p:nvSpPr>
        <p:spPr bwMode="auto">
          <a:xfrm rot="10800000">
            <a:off x="2022475" y="37480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5;p25">
            <a:extLst>
              <a:ext uri="{FF2B5EF4-FFF2-40B4-BE49-F238E27FC236}">
                <a16:creationId xmlns:a16="http://schemas.microsoft.com/office/drawing/2014/main" id="{BBA3D88D-4A82-42A2-95F1-5D2E39D1E350}"/>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6;p25">
            <a:extLst>
              <a:ext uri="{FF2B5EF4-FFF2-40B4-BE49-F238E27FC236}">
                <a16:creationId xmlns:a16="http://schemas.microsoft.com/office/drawing/2014/main" id="{568B0F0C-D487-45F4-A0D8-D1A16B9BE207}"/>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7;p25">
            <a:extLst>
              <a:ext uri="{FF2B5EF4-FFF2-40B4-BE49-F238E27FC236}">
                <a16:creationId xmlns:a16="http://schemas.microsoft.com/office/drawing/2014/main" id="{598B4548-86BA-490F-B7BE-1843008A81DD}"/>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8;p25">
            <a:extLst>
              <a:ext uri="{FF2B5EF4-FFF2-40B4-BE49-F238E27FC236}">
                <a16:creationId xmlns:a16="http://schemas.microsoft.com/office/drawing/2014/main" id="{F351EE7A-C482-42C3-9B60-60D5AEEEB96B}"/>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9;p25">
            <a:extLst>
              <a:ext uri="{FF2B5EF4-FFF2-40B4-BE49-F238E27FC236}">
                <a16:creationId xmlns:a16="http://schemas.microsoft.com/office/drawing/2014/main" id="{33EFE25E-F6BE-4A8A-9B95-CD43D7F84629}"/>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01</a:t>
            </a:r>
          </a:p>
        </p:txBody>
      </p:sp>
      <p:cxnSp>
        <p:nvCxnSpPr>
          <p:cNvPr id="12305" name="Google Shape;280;p25">
            <a:extLst>
              <a:ext uri="{FF2B5EF4-FFF2-40B4-BE49-F238E27FC236}">
                <a16:creationId xmlns:a16="http://schemas.microsoft.com/office/drawing/2014/main" id="{F78A48C1-2F55-4165-8554-9954EB4C32AB}"/>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1;p25">
            <a:extLst>
              <a:ext uri="{FF2B5EF4-FFF2-40B4-BE49-F238E27FC236}">
                <a16:creationId xmlns:a16="http://schemas.microsoft.com/office/drawing/2014/main" id="{2CCBDF02-F99F-44D8-809C-0D592D3FA945}"/>
              </a:ext>
            </a:extLst>
          </p:cNvPr>
          <p:cNvSpPr txBox="1">
            <a:spLocks noChangeArrowheads="1"/>
          </p:cNvSpPr>
          <p:nvPr/>
        </p:nvSpPr>
        <p:spPr bwMode="auto">
          <a:xfrm>
            <a:off x="4532313" y="1666875"/>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Opakovanie </a:t>
            </a:r>
            <a:endParaRPr lang="sk-SK" altLang="sk-SK">
              <a:solidFill>
                <a:srgbClr val="FFFFFF"/>
              </a:solidFill>
              <a:latin typeface="Weekly Free Light" panose="02070309020205020404" pitchFamily="50" charset="0"/>
              <a:sym typeface="Nixie One" panose="020B0604020202020204" charset="0"/>
            </a:endParaRPr>
          </a:p>
        </p:txBody>
      </p:sp>
      <p:sp>
        <p:nvSpPr>
          <p:cNvPr id="12307" name="Google Shape;282;p25">
            <a:extLst>
              <a:ext uri="{FF2B5EF4-FFF2-40B4-BE49-F238E27FC236}">
                <a16:creationId xmlns:a16="http://schemas.microsoft.com/office/drawing/2014/main" id="{837F94A7-C66B-4AF5-B1F8-646630EB32DC}"/>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02</a:t>
            </a:r>
            <a:endParaRPr lang="sk-SK" altLang="sk-SK" sz="2400" b="1">
              <a:latin typeface="Nixie One" panose="020B0604020202020204" charset="0"/>
              <a:sym typeface="Nixie One" panose="020B0604020202020204" charset="0"/>
            </a:endParaRPr>
          </a:p>
        </p:txBody>
      </p:sp>
      <p:cxnSp>
        <p:nvCxnSpPr>
          <p:cNvPr id="12308" name="Google Shape;283;p25">
            <a:extLst>
              <a:ext uri="{FF2B5EF4-FFF2-40B4-BE49-F238E27FC236}">
                <a16:creationId xmlns:a16="http://schemas.microsoft.com/office/drawing/2014/main" id="{6119D211-C49F-4CF1-BA74-4322A62A3FBF}"/>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4;p25">
            <a:extLst>
              <a:ext uri="{FF2B5EF4-FFF2-40B4-BE49-F238E27FC236}">
                <a16:creationId xmlns:a16="http://schemas.microsoft.com/office/drawing/2014/main" id="{799E69AF-B362-499F-B715-9C46D29F6A47}"/>
              </a:ext>
            </a:extLst>
          </p:cNvPr>
          <p:cNvSpPr txBox="1">
            <a:spLocks noChangeArrowheads="1"/>
          </p:cNvSpPr>
          <p:nvPr/>
        </p:nvSpPr>
        <p:spPr bwMode="auto">
          <a:xfrm>
            <a:off x="4532313" y="2409825"/>
            <a:ext cx="176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Zrýchlené odpisovanie</a:t>
            </a:r>
            <a:endParaRPr lang="sk-SK" altLang="sk-SK">
              <a:latin typeface="Weekly Free Light" panose="02070309020205020404" pitchFamily="50" charset="0"/>
              <a:sym typeface="Nixie One" panose="020B0604020202020204" charset="0"/>
            </a:endParaRPr>
          </a:p>
        </p:txBody>
      </p:sp>
      <p:sp>
        <p:nvSpPr>
          <p:cNvPr id="12310" name="Google Shape;285;p25">
            <a:extLst>
              <a:ext uri="{FF2B5EF4-FFF2-40B4-BE49-F238E27FC236}">
                <a16:creationId xmlns:a16="http://schemas.microsoft.com/office/drawing/2014/main" id="{0494E67B-A186-4461-8E27-B326343004B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03</a:t>
            </a:r>
          </a:p>
        </p:txBody>
      </p:sp>
      <p:cxnSp>
        <p:nvCxnSpPr>
          <p:cNvPr id="12311" name="Google Shape;286;p25">
            <a:extLst>
              <a:ext uri="{FF2B5EF4-FFF2-40B4-BE49-F238E27FC236}">
                <a16:creationId xmlns:a16="http://schemas.microsoft.com/office/drawing/2014/main" id="{6964E01B-A1BD-4FB6-89C3-C79E1A763380}"/>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7;p25">
            <a:extLst>
              <a:ext uri="{FF2B5EF4-FFF2-40B4-BE49-F238E27FC236}">
                <a16:creationId xmlns:a16="http://schemas.microsoft.com/office/drawing/2014/main" id="{49404432-8A90-4611-AD14-11C8EBA1BC2D}"/>
              </a:ext>
            </a:extLst>
          </p:cNvPr>
          <p:cNvSpPr txBox="1">
            <a:spLocks noChangeArrowheads="1"/>
          </p:cNvSpPr>
          <p:nvPr/>
        </p:nvSpPr>
        <p:spPr bwMode="auto">
          <a:xfrm>
            <a:off x="4497388" y="3074988"/>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Zrýchlené odpisovanie - príklady</a:t>
            </a:r>
            <a:endParaRPr lang="sk-SK" altLang="sk-SK">
              <a:solidFill>
                <a:srgbClr val="FFFFFF"/>
              </a:solidFill>
              <a:latin typeface="Weekly Free Light" panose="02070309020205020404" pitchFamily="50" charset="0"/>
              <a:sym typeface="Nixie One" panose="020B0604020202020204" charset="0"/>
            </a:endParaRPr>
          </a:p>
        </p:txBody>
      </p:sp>
      <p:sp>
        <p:nvSpPr>
          <p:cNvPr id="12313" name="Google Shape;288;p25">
            <a:extLst>
              <a:ext uri="{FF2B5EF4-FFF2-40B4-BE49-F238E27FC236}">
                <a16:creationId xmlns:a16="http://schemas.microsoft.com/office/drawing/2014/main" id="{1FB9EFFF-14E1-475D-97A8-A764BA4B9E96}"/>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04</a:t>
            </a:r>
          </a:p>
        </p:txBody>
      </p:sp>
      <p:cxnSp>
        <p:nvCxnSpPr>
          <p:cNvPr id="12314" name="Google Shape;289;p25">
            <a:extLst>
              <a:ext uri="{FF2B5EF4-FFF2-40B4-BE49-F238E27FC236}">
                <a16:creationId xmlns:a16="http://schemas.microsoft.com/office/drawing/2014/main" id="{2DB78001-7ED0-479D-8238-72C2F147915E}"/>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90;p25">
            <a:extLst>
              <a:ext uri="{FF2B5EF4-FFF2-40B4-BE49-F238E27FC236}">
                <a16:creationId xmlns:a16="http://schemas.microsoft.com/office/drawing/2014/main" id="{AE5937F9-B4AC-446A-AD99-149BC493FB4F}"/>
              </a:ext>
            </a:extLst>
          </p:cNvPr>
          <p:cNvSpPr txBox="1">
            <a:spLocks noChangeArrowheads="1"/>
          </p:cNvSpPr>
          <p:nvPr/>
        </p:nvSpPr>
        <p:spPr bwMode="auto">
          <a:xfrm>
            <a:off x="4573588" y="3844925"/>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Vzdelávacie materiály</a:t>
            </a: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16" name="Google Shape;291;p25">
            <a:extLst>
              <a:ext uri="{FF2B5EF4-FFF2-40B4-BE49-F238E27FC236}">
                <a16:creationId xmlns:a16="http://schemas.microsoft.com/office/drawing/2014/main" id="{5E0C7F90-09F2-407A-8330-550B2CFE2984}"/>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746 w 120000"/>
              <a:gd name="T5" fmla="*/ 0 h 120000"/>
              <a:gd name="T6" fmla="*/ 7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7" name="Google Shape;292;p25">
            <a:extLst>
              <a:ext uri="{FF2B5EF4-FFF2-40B4-BE49-F238E27FC236}">
                <a16:creationId xmlns:a16="http://schemas.microsoft.com/office/drawing/2014/main" id="{5D816C0F-7899-483C-8A9E-A98279998894}"/>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panose="020B0604020202020204" charset="0"/>
              <a:sym typeface="Nixie One" panose="020B0604020202020204" charset="0"/>
            </a:endParaRPr>
          </a:p>
        </p:txBody>
      </p:sp>
      <p:sp>
        <p:nvSpPr>
          <p:cNvPr id="12318" name="Google Shape;312;p25">
            <a:extLst>
              <a:ext uri="{FF2B5EF4-FFF2-40B4-BE49-F238E27FC236}">
                <a16:creationId xmlns:a16="http://schemas.microsoft.com/office/drawing/2014/main" id="{473D0384-58A2-4DB2-B953-B7A98BE508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374FD93-F148-41AF-9E6C-0D77E0822830}"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3</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2319" name="Google Shape;292;p25">
            <a:extLst>
              <a:ext uri="{FF2B5EF4-FFF2-40B4-BE49-F238E27FC236}">
                <a16:creationId xmlns:a16="http://schemas.microsoft.com/office/drawing/2014/main" id="{D51F5FE8-FE83-4116-B860-452C554653F3}"/>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pic>
        <p:nvPicPr>
          <p:cNvPr id="12320" name="Obrázok 2">
            <a:extLst>
              <a:ext uri="{FF2B5EF4-FFF2-40B4-BE49-F238E27FC236}">
                <a16:creationId xmlns:a16="http://schemas.microsoft.com/office/drawing/2014/main" id="{530BBFF4-4A27-4D45-9CC4-195C13335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1" name="Google Shape;506;p40">
            <a:extLst>
              <a:ext uri="{FF2B5EF4-FFF2-40B4-BE49-F238E27FC236}">
                <a16:creationId xmlns:a16="http://schemas.microsoft.com/office/drawing/2014/main" id="{176417CD-8F7E-4426-BDA5-CC2E26BE93B7}"/>
              </a:ext>
            </a:extLst>
          </p:cNvPr>
          <p:cNvGrpSpPr>
            <a:grpSpLocks/>
          </p:cNvGrpSpPr>
          <p:nvPr/>
        </p:nvGrpSpPr>
        <p:grpSpPr bwMode="auto">
          <a:xfrm>
            <a:off x="3275013" y="1701800"/>
            <a:ext cx="296862" cy="252413"/>
            <a:chOff x="1934025" y="1001650"/>
            <a:chExt cx="415300" cy="355600"/>
          </a:xfrm>
        </p:grpSpPr>
        <p:sp>
          <p:nvSpPr>
            <p:cNvPr id="12343" name="Google Shape;507;p40">
              <a:extLst>
                <a:ext uri="{FF2B5EF4-FFF2-40B4-BE49-F238E27FC236}">
                  <a16:creationId xmlns:a16="http://schemas.microsoft.com/office/drawing/2014/main" id="{8E315619-B3EF-4E5A-B27D-27FA190D1382}"/>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8;p40">
              <a:extLst>
                <a:ext uri="{FF2B5EF4-FFF2-40B4-BE49-F238E27FC236}">
                  <a16:creationId xmlns:a16="http://schemas.microsoft.com/office/drawing/2014/main" id="{7587BF49-3149-4318-9FAE-C3DD4A0472A5}"/>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09;p40">
              <a:extLst>
                <a:ext uri="{FF2B5EF4-FFF2-40B4-BE49-F238E27FC236}">
                  <a16:creationId xmlns:a16="http://schemas.microsoft.com/office/drawing/2014/main" id="{8DCB3C55-3866-412E-AEBA-D0CCE61D2EC8}"/>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6" name="Google Shape;510;p40">
              <a:extLst>
                <a:ext uri="{FF2B5EF4-FFF2-40B4-BE49-F238E27FC236}">
                  <a16:creationId xmlns:a16="http://schemas.microsoft.com/office/drawing/2014/main" id="{6174370F-10FD-4FDC-B25E-7E8368DFE2A5}"/>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80C95F9B-6E71-40A8-B7DC-478583A57A29}"/>
              </a:ext>
            </a:extLst>
          </p:cNvPr>
          <p:cNvGrpSpPr>
            <a:grpSpLocks/>
          </p:cNvGrpSpPr>
          <p:nvPr/>
        </p:nvGrpSpPr>
        <p:grpSpPr bwMode="auto">
          <a:xfrm>
            <a:off x="1579563" y="1096963"/>
            <a:ext cx="296862" cy="252412"/>
            <a:chOff x="1934025" y="1001650"/>
            <a:chExt cx="415300" cy="355600"/>
          </a:xfrm>
        </p:grpSpPr>
        <p:sp>
          <p:nvSpPr>
            <p:cNvPr id="12339" name="Google Shape;507;p40">
              <a:extLst>
                <a:ext uri="{FF2B5EF4-FFF2-40B4-BE49-F238E27FC236}">
                  <a16:creationId xmlns:a16="http://schemas.microsoft.com/office/drawing/2014/main" id="{F3DA789F-BD1B-4151-B441-E30C82218980}"/>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8;p40">
              <a:extLst>
                <a:ext uri="{FF2B5EF4-FFF2-40B4-BE49-F238E27FC236}">
                  <a16:creationId xmlns:a16="http://schemas.microsoft.com/office/drawing/2014/main" id="{5CFCAC75-0356-4E07-9480-C2180B8FA71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09;p40">
              <a:extLst>
                <a:ext uri="{FF2B5EF4-FFF2-40B4-BE49-F238E27FC236}">
                  <a16:creationId xmlns:a16="http://schemas.microsoft.com/office/drawing/2014/main" id="{D7E7DDCA-8151-4396-87E0-95D430B60C68}"/>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10;p40">
              <a:extLst>
                <a:ext uri="{FF2B5EF4-FFF2-40B4-BE49-F238E27FC236}">
                  <a16:creationId xmlns:a16="http://schemas.microsoft.com/office/drawing/2014/main" id="{F43F904A-AEFF-47D7-B9EC-2D7E294BED9B}"/>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3" name="Google Shape;506;p40">
            <a:extLst>
              <a:ext uri="{FF2B5EF4-FFF2-40B4-BE49-F238E27FC236}">
                <a16:creationId xmlns:a16="http://schemas.microsoft.com/office/drawing/2014/main" id="{23A17579-45A2-4FD0-ABBA-E405B53B7CCD}"/>
              </a:ext>
            </a:extLst>
          </p:cNvPr>
          <p:cNvGrpSpPr>
            <a:grpSpLocks/>
          </p:cNvGrpSpPr>
          <p:nvPr/>
        </p:nvGrpSpPr>
        <p:grpSpPr bwMode="auto">
          <a:xfrm>
            <a:off x="3233738" y="2451100"/>
            <a:ext cx="296862" cy="252413"/>
            <a:chOff x="1934025" y="1001650"/>
            <a:chExt cx="415300" cy="355600"/>
          </a:xfrm>
        </p:grpSpPr>
        <p:sp>
          <p:nvSpPr>
            <p:cNvPr id="12335" name="Google Shape;507;p40">
              <a:extLst>
                <a:ext uri="{FF2B5EF4-FFF2-40B4-BE49-F238E27FC236}">
                  <a16:creationId xmlns:a16="http://schemas.microsoft.com/office/drawing/2014/main" id="{C0F18CF7-D145-45C5-854D-A4C3AAFBF74E}"/>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8;p40">
              <a:extLst>
                <a:ext uri="{FF2B5EF4-FFF2-40B4-BE49-F238E27FC236}">
                  <a16:creationId xmlns:a16="http://schemas.microsoft.com/office/drawing/2014/main" id="{E8BE6C94-46E7-468E-8DA9-CCD1ED089CC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09;p40">
              <a:extLst>
                <a:ext uri="{FF2B5EF4-FFF2-40B4-BE49-F238E27FC236}">
                  <a16:creationId xmlns:a16="http://schemas.microsoft.com/office/drawing/2014/main" id="{BA350B39-488D-4A34-910B-C8DAD2818DC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10;p40">
              <a:extLst>
                <a:ext uri="{FF2B5EF4-FFF2-40B4-BE49-F238E27FC236}">
                  <a16:creationId xmlns:a16="http://schemas.microsoft.com/office/drawing/2014/main" id="{8EEDF17F-B83C-4675-9084-5044F0261F1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CB347467-3968-454D-A533-FC7DCE67CDAC}"/>
              </a:ext>
            </a:extLst>
          </p:cNvPr>
          <p:cNvGrpSpPr>
            <a:grpSpLocks/>
          </p:cNvGrpSpPr>
          <p:nvPr/>
        </p:nvGrpSpPr>
        <p:grpSpPr bwMode="auto">
          <a:xfrm>
            <a:off x="3233738" y="3248025"/>
            <a:ext cx="296862" cy="252413"/>
            <a:chOff x="1934025" y="1001650"/>
            <a:chExt cx="415300" cy="355600"/>
          </a:xfrm>
        </p:grpSpPr>
        <p:sp>
          <p:nvSpPr>
            <p:cNvPr id="12331" name="Google Shape;507;p40">
              <a:extLst>
                <a:ext uri="{FF2B5EF4-FFF2-40B4-BE49-F238E27FC236}">
                  <a16:creationId xmlns:a16="http://schemas.microsoft.com/office/drawing/2014/main" id="{BC573166-42AF-4DCA-A991-9C4E9BED1C54}"/>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2" name="Google Shape;508;p40">
              <a:extLst>
                <a:ext uri="{FF2B5EF4-FFF2-40B4-BE49-F238E27FC236}">
                  <a16:creationId xmlns:a16="http://schemas.microsoft.com/office/drawing/2014/main" id="{47F6E6A7-1161-4C80-B2EA-C73D34BD0FB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3" name="Google Shape;509;p40">
              <a:extLst>
                <a:ext uri="{FF2B5EF4-FFF2-40B4-BE49-F238E27FC236}">
                  <a16:creationId xmlns:a16="http://schemas.microsoft.com/office/drawing/2014/main" id="{073A6CE3-5635-4129-B1B3-15FBE407A617}"/>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10;p40">
              <a:extLst>
                <a:ext uri="{FF2B5EF4-FFF2-40B4-BE49-F238E27FC236}">
                  <a16:creationId xmlns:a16="http://schemas.microsoft.com/office/drawing/2014/main" id="{D5877613-0B48-45AE-A0AC-444A1E205B4C}"/>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1DBB2834-2432-491A-A3E9-A4A4A43794E4}"/>
              </a:ext>
            </a:extLst>
          </p:cNvPr>
          <p:cNvGrpSpPr>
            <a:grpSpLocks/>
          </p:cNvGrpSpPr>
          <p:nvPr/>
        </p:nvGrpSpPr>
        <p:grpSpPr bwMode="auto">
          <a:xfrm>
            <a:off x="3221038" y="4024313"/>
            <a:ext cx="296862" cy="252412"/>
            <a:chOff x="1934025" y="1001650"/>
            <a:chExt cx="415300" cy="355600"/>
          </a:xfrm>
        </p:grpSpPr>
        <p:sp>
          <p:nvSpPr>
            <p:cNvPr id="12327" name="Google Shape;507;p40">
              <a:extLst>
                <a:ext uri="{FF2B5EF4-FFF2-40B4-BE49-F238E27FC236}">
                  <a16:creationId xmlns:a16="http://schemas.microsoft.com/office/drawing/2014/main" id="{60629E87-CDDB-4DD6-AB2C-7FB16D0F3D44}"/>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8" name="Google Shape;508;p40">
              <a:extLst>
                <a:ext uri="{FF2B5EF4-FFF2-40B4-BE49-F238E27FC236}">
                  <a16:creationId xmlns:a16="http://schemas.microsoft.com/office/drawing/2014/main" id="{198EF18F-FB1A-48A8-A179-E146A9832E8B}"/>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9" name="Google Shape;509;p40">
              <a:extLst>
                <a:ext uri="{FF2B5EF4-FFF2-40B4-BE49-F238E27FC236}">
                  <a16:creationId xmlns:a16="http://schemas.microsoft.com/office/drawing/2014/main" id="{6DA04297-1C1B-446F-9F88-AF1DADA1EDCD}"/>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0" name="Google Shape;510;p40">
              <a:extLst>
                <a:ext uri="{FF2B5EF4-FFF2-40B4-BE49-F238E27FC236}">
                  <a16:creationId xmlns:a16="http://schemas.microsoft.com/office/drawing/2014/main" id="{AF6C331E-7914-485B-8BA4-500AFA51588B}"/>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6" name="BlokTextu 58">
            <a:extLst>
              <a:ext uri="{FF2B5EF4-FFF2-40B4-BE49-F238E27FC236}">
                <a16:creationId xmlns:a16="http://schemas.microsoft.com/office/drawing/2014/main" id="{2F7A1052-8FB9-42FB-8B74-C9B32438B8B1}"/>
              </a:ext>
            </a:extLst>
          </p:cNvPr>
          <p:cNvSpPr txBox="1">
            <a:spLocks noChangeArrowheads="1"/>
          </p:cNvSpPr>
          <p:nvPr/>
        </p:nvSpPr>
        <p:spPr bwMode="auto">
          <a:xfrm>
            <a:off x="1016000" y="1335088"/>
            <a:ext cx="465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solidFill>
                  <a:srgbClr val="124057"/>
                </a:solidFill>
                <a:latin typeface="Weekly Free Light" panose="02070309020205020404" pitchFamily="50" charset="0"/>
              </a:rPr>
              <a:t>OBSAH</a:t>
            </a:r>
            <a:endParaRPr lang="sk-SK" altLang="sk-SK">
              <a:latin typeface="Weekly Free Light" panose="02070309020205020404" pitchFamily="50"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38BBF0D2-C292-472E-99EF-9D51A6C8ED17}"/>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Weekly Free Light" panose="02070309020205020404" pitchFamily="50"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4D45AC7A-C41F-4A12-9415-932C9112E20C}"/>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1</a:t>
            </a:r>
          </a:p>
        </p:txBody>
      </p:sp>
      <p:sp>
        <p:nvSpPr>
          <p:cNvPr id="14340" name="Google Shape;149;p16">
            <a:extLst>
              <a:ext uri="{FF2B5EF4-FFF2-40B4-BE49-F238E27FC236}">
                <a16:creationId xmlns:a16="http://schemas.microsoft.com/office/drawing/2014/main" id="{1AD8F0E8-845A-4E4A-9659-DE40E5DD72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663FFF1-BB21-4D27-9AE2-4C7D6D55EC1D}"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4</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4341" name="Obrázok 2">
            <a:extLst>
              <a:ext uri="{FF2B5EF4-FFF2-40B4-BE49-F238E27FC236}">
                <a16:creationId xmlns:a16="http://schemas.microsoft.com/office/drawing/2014/main" id="{52FC779B-428D-46F1-AED9-A0FB0C2C5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0D2AE666-A091-4540-81FD-CF701022EEAC}"/>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Opakovanie - majetok</a:t>
            </a:r>
          </a:p>
        </p:txBody>
      </p:sp>
      <p:pic>
        <p:nvPicPr>
          <p:cNvPr id="14343" name="Grafický objekt 11" descr="Mesto">
            <a:extLst>
              <a:ext uri="{FF2B5EF4-FFF2-40B4-BE49-F238E27FC236}">
                <a16:creationId xmlns:a16="http://schemas.microsoft.com/office/drawing/2014/main" id="{3A3B2E47-F837-4890-A19A-023B4D593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463" y="225425"/>
            <a:ext cx="184308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Grafický objekt 13" descr="Auto">
            <a:extLst>
              <a:ext uri="{FF2B5EF4-FFF2-40B4-BE49-F238E27FC236}">
                <a16:creationId xmlns:a16="http://schemas.microsoft.com/office/drawing/2014/main" id="{EFEDCBB6-83DA-4277-9C91-F63360574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7913" y="3629025"/>
            <a:ext cx="141128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Grafický objekt 15" descr="Peniaze">
            <a:extLst>
              <a:ext uri="{FF2B5EF4-FFF2-40B4-BE49-F238E27FC236}">
                <a16:creationId xmlns:a16="http://schemas.microsoft.com/office/drawing/2014/main" id="{5C13558C-1F8C-4D1C-95D3-345ED1ABD0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5032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E436AB6C-2C21-46D5-8D05-D4FE19B2D34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43F170B-270D-41B4-938C-A0CEAB608E4F}"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5</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6387" name="Grafický objekt 8" descr="Hlava s ozubenými kolieskami">
            <a:extLst>
              <a:ext uri="{FF2B5EF4-FFF2-40B4-BE49-F238E27FC236}">
                <a16:creationId xmlns:a16="http://schemas.microsoft.com/office/drawing/2014/main" id="{BFADBC1A-1E92-4040-BD56-B832C96E5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1952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ok 2">
            <a:hlinkClick r:id="rId3" action="ppaction://hlinksldjump"/>
            <a:extLst>
              <a:ext uri="{FF2B5EF4-FFF2-40B4-BE49-F238E27FC236}">
                <a16:creationId xmlns:a16="http://schemas.microsoft.com/office/drawing/2014/main" id="{64916162-BA3B-4377-9D7D-78FD03132C78}"/>
              </a:ext>
            </a:extLst>
          </p:cNvPr>
          <p:cNvPicPr>
            <a:picLocks noChangeAspect="1"/>
          </p:cNvPicPr>
          <p:nvPr/>
        </p:nvPicPr>
        <p:blipFill rotWithShape="1">
          <a:blip r:embed="rId4"/>
          <a:srcRect l="5113" t="21389" r="20075" b="20601"/>
          <a:stretch/>
        </p:blipFill>
        <p:spPr>
          <a:xfrm>
            <a:off x="1553756" y="1203598"/>
            <a:ext cx="6840760" cy="2983780"/>
          </a:xfrm>
          <a:prstGeom prst="rect">
            <a:avLst/>
          </a:prstGeom>
          <a:ln>
            <a:noFill/>
          </a:ln>
          <a:effectLst>
            <a:softEdge rad="112500"/>
          </a:effectLst>
        </p:spPr>
      </p:pic>
      <p:pic>
        <p:nvPicPr>
          <p:cNvPr id="16389" name="Obrázok 6" descr="Erasmus+ logo EN.jpg">
            <a:extLst>
              <a:ext uri="{FF2B5EF4-FFF2-40B4-BE49-F238E27FC236}">
                <a16:creationId xmlns:a16="http://schemas.microsoft.com/office/drawing/2014/main" id="{0CFAB1E2-0B8B-4D0B-AE0A-78EE75BC6D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952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Google Shape;292;p25">
            <a:extLst>
              <a:ext uri="{FF2B5EF4-FFF2-40B4-BE49-F238E27FC236}">
                <a16:creationId xmlns:a16="http://schemas.microsoft.com/office/drawing/2014/main" id="{97004DD8-794E-4D14-A4D0-C22A9AD8EF74}"/>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47;p16">
            <a:extLst>
              <a:ext uri="{FF2B5EF4-FFF2-40B4-BE49-F238E27FC236}">
                <a16:creationId xmlns:a16="http://schemas.microsoft.com/office/drawing/2014/main" id="{48F69FBB-6CD9-4628-98B5-8D412B2425EE}"/>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17411" name="Google Shape;148;p16">
            <a:extLst>
              <a:ext uri="{FF2B5EF4-FFF2-40B4-BE49-F238E27FC236}">
                <a16:creationId xmlns:a16="http://schemas.microsoft.com/office/drawing/2014/main" id="{965E6BAD-745B-4FD9-9731-4C44ECF03E5B}"/>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2</a:t>
            </a:r>
          </a:p>
        </p:txBody>
      </p:sp>
      <p:sp>
        <p:nvSpPr>
          <p:cNvPr id="17412" name="Google Shape;149;p16">
            <a:extLst>
              <a:ext uri="{FF2B5EF4-FFF2-40B4-BE49-F238E27FC236}">
                <a16:creationId xmlns:a16="http://schemas.microsoft.com/office/drawing/2014/main" id="{311CBD80-289C-4D54-82C1-D95648A514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774460D-808D-407B-AAE1-5503DF665FB6}"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6</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7413" name="Obrázok 2">
            <a:extLst>
              <a:ext uri="{FF2B5EF4-FFF2-40B4-BE49-F238E27FC236}">
                <a16:creationId xmlns:a16="http://schemas.microsoft.com/office/drawing/2014/main" id="{31C6FBC4-C562-4D06-8625-CB8DC01F9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BlokTextu 9">
            <a:extLst>
              <a:ext uri="{FF2B5EF4-FFF2-40B4-BE49-F238E27FC236}">
                <a16:creationId xmlns:a16="http://schemas.microsoft.com/office/drawing/2014/main" id="{7432330A-27AE-4BBF-8C79-D3E47EAB473D}"/>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17415" name="Nadpis 1">
            <a:extLst>
              <a:ext uri="{FF2B5EF4-FFF2-40B4-BE49-F238E27FC236}">
                <a16:creationId xmlns:a16="http://schemas.microsoft.com/office/drawing/2014/main" id="{986EE85E-149B-414A-8009-B27F9960A00F}"/>
              </a:ext>
            </a:extLst>
          </p:cNvPr>
          <p:cNvSpPr txBox="1">
            <a:spLocks noGrp="1"/>
          </p:cNvSpPr>
          <p:nvPr>
            <p:ph type="ctrTitle"/>
          </p:nvPr>
        </p:nvSpPr>
        <p:spPr>
          <a:xfrm>
            <a:off x="3873500" y="2873375"/>
            <a:ext cx="4505325" cy="1160463"/>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Zrýchlené odpisovanie</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00BCDD90-5A45-4964-80F9-992603873A2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C6D7757-E739-4464-AF15-40EDF4EAB86D}"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7</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9459" name="BlokTextu 2">
            <a:extLst>
              <a:ext uri="{FF2B5EF4-FFF2-40B4-BE49-F238E27FC236}">
                <a16:creationId xmlns:a16="http://schemas.microsoft.com/office/drawing/2014/main" id="{EA22D4CE-FF0D-4910-A862-84CE804FD5F7}"/>
              </a:ext>
            </a:extLst>
          </p:cNvPr>
          <p:cNvSpPr txBox="1">
            <a:spLocks noChangeArrowheads="1"/>
          </p:cNvSpPr>
          <p:nvPr/>
        </p:nvSpPr>
        <p:spPr bwMode="auto">
          <a:xfrm>
            <a:off x="1187450" y="1492250"/>
            <a:ext cx="72009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buClrTx/>
              <a:buFont typeface="Wingdings" panose="05000000000000000000" pitchFamily="2" charset="2"/>
              <a:buChar char="Ø"/>
            </a:pPr>
            <a:r>
              <a:rPr lang="sk-SK" altLang="sk-SK">
                <a:solidFill>
                  <a:srgbClr val="353535"/>
                </a:solidFill>
                <a:latin typeface="Weekly Free Light" panose="02070309020205020404" pitchFamily="50" charset="0"/>
              </a:rPr>
              <a:t>je možné použiť len pri majetku, ktorý je zaradený do 2. a 3. odpisovej skupiny</a:t>
            </a:r>
          </a:p>
          <a:p>
            <a:pPr>
              <a:lnSpc>
                <a:spcPct val="150000"/>
              </a:lnSpc>
              <a:buClrTx/>
              <a:buFont typeface="Wingdings" panose="05000000000000000000" pitchFamily="2" charset="2"/>
              <a:buChar char="Ø"/>
            </a:pPr>
            <a:endParaRPr lang="sk-SK" altLang="sk-SK">
              <a:solidFill>
                <a:srgbClr val="353535"/>
              </a:solidFill>
              <a:latin typeface="Weekly Free Light" panose="02070309020205020404" pitchFamily="50" charset="0"/>
            </a:endParaRPr>
          </a:p>
          <a:p>
            <a:pPr>
              <a:lnSpc>
                <a:spcPct val="150000"/>
              </a:lnSpc>
              <a:buClrTx/>
              <a:buFont typeface="Wingdings" panose="05000000000000000000" pitchFamily="2" charset="2"/>
              <a:buChar char="Ø"/>
            </a:pPr>
            <a:r>
              <a:rPr lang="sk-SK" altLang="sk-SK">
                <a:solidFill>
                  <a:srgbClr val="353535"/>
                </a:solidFill>
                <a:latin typeface="Weekly Free Light" panose="02070309020205020404" pitchFamily="50" charset="0"/>
              </a:rPr>
              <a:t>výška odpisu pri zrýchlenej metóde odpisovania sa vypočíta na základe koeficientov, ktoré ustanovuje zákon o dani z príjmov</a:t>
            </a:r>
            <a:br>
              <a:rPr lang="sk-SK" altLang="sk-SK">
                <a:latin typeface="Weekly Free Light" panose="02070309020205020404" pitchFamily="50" charset="0"/>
              </a:rPr>
            </a:br>
            <a:br>
              <a:rPr lang="sk-SK" altLang="sk-SK">
                <a:latin typeface="Weekly Free Light" panose="02070309020205020404" pitchFamily="50" charset="0"/>
              </a:rPr>
            </a:br>
            <a:endParaRPr lang="sk-SK" altLang="sk-SK">
              <a:latin typeface="Weekly Free Light" panose="02070309020205020404" pitchFamily="50" charset="0"/>
            </a:endParaRPr>
          </a:p>
        </p:txBody>
      </p:sp>
      <p:sp>
        <p:nvSpPr>
          <p:cNvPr id="19460" name="BlokTextu 3">
            <a:extLst>
              <a:ext uri="{FF2B5EF4-FFF2-40B4-BE49-F238E27FC236}">
                <a16:creationId xmlns:a16="http://schemas.microsoft.com/office/drawing/2014/main" id="{CAB14D75-17B6-4D97-82CF-96074BAB744B}"/>
              </a:ext>
            </a:extLst>
          </p:cNvPr>
          <p:cNvSpPr txBox="1">
            <a:spLocks noChangeArrowheads="1"/>
          </p:cNvSpPr>
          <p:nvPr/>
        </p:nvSpPr>
        <p:spPr bwMode="auto">
          <a:xfrm>
            <a:off x="1187450" y="700088"/>
            <a:ext cx="4321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400">
                <a:latin typeface="Weekly Free Light" panose="02070309020205020404" pitchFamily="50" charset="0"/>
              </a:rPr>
              <a:t>Zrýchlené</a:t>
            </a:r>
            <a:r>
              <a:rPr lang="sk-SK" altLang="sk-SK" sz="2400"/>
              <a:t> odpisovanie</a:t>
            </a:r>
          </a:p>
        </p:txBody>
      </p:sp>
      <p:graphicFrame>
        <p:nvGraphicFramePr>
          <p:cNvPr id="9" name="Tabuľka 9">
            <a:extLst>
              <a:ext uri="{FF2B5EF4-FFF2-40B4-BE49-F238E27FC236}">
                <a16:creationId xmlns:a16="http://schemas.microsoft.com/office/drawing/2014/main" id="{AAB084C2-74A2-4F65-916C-C45B2DEBEAB1}"/>
              </a:ext>
            </a:extLst>
          </p:cNvPr>
          <p:cNvGraphicFramePr>
            <a:graphicFrameLocks noGrp="1"/>
          </p:cNvGraphicFramePr>
          <p:nvPr/>
        </p:nvGraphicFramePr>
        <p:xfrm>
          <a:off x="1692275" y="3076575"/>
          <a:ext cx="5927725" cy="1685925"/>
        </p:xfrm>
        <a:graphic>
          <a:graphicData uri="http://schemas.openxmlformats.org/drawingml/2006/table">
            <a:tbl>
              <a:tblPr firstRow="1" bandRow="1">
                <a:tableStyleId>{5A111915-BE36-4E01-A7E5-04B1672EAD32}</a:tableStyleId>
              </a:tblPr>
              <a:tblGrid>
                <a:gridCol w="1356184">
                  <a:extLst>
                    <a:ext uri="{9D8B030D-6E8A-4147-A177-3AD203B41FA5}">
                      <a16:colId xmlns:a16="http://schemas.microsoft.com/office/drawing/2014/main" val="20000"/>
                    </a:ext>
                  </a:extLst>
                </a:gridCol>
                <a:gridCol w="1523847">
                  <a:extLst>
                    <a:ext uri="{9D8B030D-6E8A-4147-A177-3AD203B41FA5}">
                      <a16:colId xmlns:a16="http://schemas.microsoft.com/office/drawing/2014/main" val="20001"/>
                    </a:ext>
                  </a:extLst>
                </a:gridCol>
                <a:gridCol w="1523847">
                  <a:extLst>
                    <a:ext uri="{9D8B030D-6E8A-4147-A177-3AD203B41FA5}">
                      <a16:colId xmlns:a16="http://schemas.microsoft.com/office/drawing/2014/main" val="20002"/>
                    </a:ext>
                  </a:extLst>
                </a:gridCol>
                <a:gridCol w="1523847">
                  <a:extLst>
                    <a:ext uri="{9D8B030D-6E8A-4147-A177-3AD203B41FA5}">
                      <a16:colId xmlns:a16="http://schemas.microsoft.com/office/drawing/2014/main" val="20003"/>
                    </a:ext>
                  </a:extLst>
                </a:gridCol>
              </a:tblGrid>
              <a:tr h="944808">
                <a:tc>
                  <a:txBody>
                    <a:bodyPr/>
                    <a:lstStyle/>
                    <a:p>
                      <a:pPr algn="ctr"/>
                      <a:r>
                        <a:rPr lang="sk-SK" sz="1400" dirty="0">
                          <a:latin typeface="Weekly Free Light" panose="00000400000000000000" pitchFamily="50" charset="-18"/>
                        </a:rPr>
                        <a:t>Odpisová skupina</a:t>
                      </a:r>
                    </a:p>
                  </a:txBody>
                  <a:tcPr marL="91431" marR="91431" marT="45686" marB="45686"/>
                </a:tc>
                <a:tc>
                  <a:txBody>
                    <a:bodyPr/>
                    <a:lstStyle/>
                    <a:p>
                      <a:pPr algn="ctr"/>
                      <a:r>
                        <a:rPr lang="sk-SK" sz="1400" dirty="0">
                          <a:latin typeface="Weekly Free Light" panose="00000400000000000000" pitchFamily="50" charset="-18"/>
                        </a:rPr>
                        <a:t>Koeficient v prvom roku odpisovania</a:t>
                      </a:r>
                    </a:p>
                  </a:txBody>
                  <a:tcPr marL="91431" marR="91431" marT="45686" marB="45686"/>
                </a:tc>
                <a:tc>
                  <a:txBody>
                    <a:bodyPr/>
                    <a:lstStyle/>
                    <a:p>
                      <a:pPr algn="ctr"/>
                      <a:r>
                        <a:rPr lang="sk-SK" sz="1400" dirty="0">
                          <a:latin typeface="Weekly Free Light" panose="00000400000000000000" pitchFamily="50" charset="-18"/>
                        </a:rPr>
                        <a:t>Koeficient v ďalších rokoch odpisovania</a:t>
                      </a:r>
                    </a:p>
                  </a:txBody>
                  <a:tcPr marL="91431" marR="91431" marT="45686" marB="45686"/>
                </a:tc>
                <a:tc>
                  <a:txBody>
                    <a:bodyPr/>
                    <a:lstStyle/>
                    <a:p>
                      <a:pPr algn="ctr"/>
                      <a:r>
                        <a:rPr lang="sk-SK" sz="1400" dirty="0">
                          <a:latin typeface="Weekly Free Light" panose="00000400000000000000" pitchFamily="50" charset="-18"/>
                        </a:rPr>
                        <a:t>Koeficient pre zvýšenú zostatkovú cenu</a:t>
                      </a:r>
                    </a:p>
                  </a:txBody>
                  <a:tcPr marL="91431" marR="91431" marT="45686" marB="45686"/>
                </a:tc>
                <a:extLst>
                  <a:ext uri="{0D108BD9-81ED-4DB2-BD59-A6C34878D82A}">
                    <a16:rowId xmlns:a16="http://schemas.microsoft.com/office/drawing/2014/main" val="10000"/>
                  </a:ext>
                </a:extLst>
              </a:tr>
              <a:tr h="370558">
                <a:tc>
                  <a:txBody>
                    <a:bodyPr/>
                    <a:lstStyle/>
                    <a:p>
                      <a:pPr algn="ctr"/>
                      <a:r>
                        <a:rPr lang="sk-SK" sz="1400" dirty="0">
                          <a:latin typeface="Weekly Free Light" panose="00000400000000000000" pitchFamily="50" charset="-18"/>
                        </a:rPr>
                        <a:t>2</a:t>
                      </a:r>
                    </a:p>
                  </a:txBody>
                  <a:tcPr marL="91431" marR="91431" marT="45686" marB="45686"/>
                </a:tc>
                <a:tc>
                  <a:txBody>
                    <a:bodyPr/>
                    <a:lstStyle/>
                    <a:p>
                      <a:pPr algn="ctr"/>
                      <a:r>
                        <a:rPr lang="sk-SK" sz="1400" dirty="0">
                          <a:latin typeface="Weekly Free Light" panose="00000400000000000000" pitchFamily="50" charset="-18"/>
                        </a:rPr>
                        <a:t>6</a:t>
                      </a:r>
                    </a:p>
                  </a:txBody>
                  <a:tcPr marL="91431" marR="91431" marT="45686" marB="45686"/>
                </a:tc>
                <a:tc>
                  <a:txBody>
                    <a:bodyPr/>
                    <a:lstStyle/>
                    <a:p>
                      <a:pPr algn="ctr"/>
                      <a:r>
                        <a:rPr lang="sk-SK" sz="1400" dirty="0">
                          <a:latin typeface="Weekly Free Light" panose="00000400000000000000" pitchFamily="50" charset="-18"/>
                        </a:rPr>
                        <a:t>7</a:t>
                      </a:r>
                    </a:p>
                  </a:txBody>
                  <a:tcPr marL="91431" marR="91431" marT="45686" marB="45686"/>
                </a:tc>
                <a:tc>
                  <a:txBody>
                    <a:bodyPr/>
                    <a:lstStyle/>
                    <a:p>
                      <a:pPr algn="ctr"/>
                      <a:r>
                        <a:rPr lang="sk-SK" sz="1400" dirty="0">
                          <a:latin typeface="Weekly Free Light" panose="00000400000000000000" pitchFamily="50" charset="-18"/>
                        </a:rPr>
                        <a:t>6</a:t>
                      </a:r>
                    </a:p>
                  </a:txBody>
                  <a:tcPr marL="91431" marR="91431" marT="45686" marB="45686"/>
                </a:tc>
                <a:extLst>
                  <a:ext uri="{0D108BD9-81ED-4DB2-BD59-A6C34878D82A}">
                    <a16:rowId xmlns:a16="http://schemas.microsoft.com/office/drawing/2014/main" val="10001"/>
                  </a:ext>
                </a:extLst>
              </a:tr>
              <a:tr h="370558">
                <a:tc>
                  <a:txBody>
                    <a:bodyPr/>
                    <a:lstStyle/>
                    <a:p>
                      <a:pPr algn="ctr"/>
                      <a:r>
                        <a:rPr lang="sk-SK" sz="1400" dirty="0">
                          <a:latin typeface="Weekly Free Light" panose="00000400000000000000" pitchFamily="50" charset="-18"/>
                        </a:rPr>
                        <a:t>3</a:t>
                      </a:r>
                    </a:p>
                  </a:txBody>
                  <a:tcPr marL="91431" marR="91431" marT="45686" marB="45686"/>
                </a:tc>
                <a:tc>
                  <a:txBody>
                    <a:bodyPr/>
                    <a:lstStyle/>
                    <a:p>
                      <a:pPr algn="ctr"/>
                      <a:r>
                        <a:rPr lang="sk-SK" sz="1400" dirty="0">
                          <a:latin typeface="Weekly Free Light" panose="00000400000000000000" pitchFamily="50" charset="-18"/>
                        </a:rPr>
                        <a:t>8</a:t>
                      </a:r>
                    </a:p>
                  </a:txBody>
                  <a:tcPr marL="91431" marR="91431" marT="45686" marB="45686"/>
                </a:tc>
                <a:tc>
                  <a:txBody>
                    <a:bodyPr/>
                    <a:lstStyle/>
                    <a:p>
                      <a:pPr algn="ctr"/>
                      <a:r>
                        <a:rPr lang="sk-SK" sz="1400" dirty="0">
                          <a:latin typeface="Weekly Free Light" panose="00000400000000000000" pitchFamily="50" charset="-18"/>
                        </a:rPr>
                        <a:t>9</a:t>
                      </a:r>
                    </a:p>
                  </a:txBody>
                  <a:tcPr marL="91431" marR="91431" marT="45686" marB="45686"/>
                </a:tc>
                <a:tc>
                  <a:txBody>
                    <a:bodyPr/>
                    <a:lstStyle/>
                    <a:p>
                      <a:pPr algn="ctr"/>
                      <a:r>
                        <a:rPr lang="sk-SK" sz="1400" dirty="0">
                          <a:latin typeface="Weekly Free Light" panose="00000400000000000000" pitchFamily="50" charset="-18"/>
                        </a:rPr>
                        <a:t>8</a:t>
                      </a:r>
                    </a:p>
                  </a:txBody>
                  <a:tcPr marL="91431" marR="91431" marT="45686" marB="45686"/>
                </a:tc>
                <a:extLst>
                  <a:ext uri="{0D108BD9-81ED-4DB2-BD59-A6C34878D82A}">
                    <a16:rowId xmlns:a16="http://schemas.microsoft.com/office/drawing/2014/main" val="10002"/>
                  </a:ext>
                </a:extLst>
              </a:tr>
            </a:tbl>
          </a:graphicData>
        </a:graphic>
      </p:graphicFrame>
      <p:pic>
        <p:nvPicPr>
          <p:cNvPr id="19480" name="Obrázok 6" descr="Erasmus+ logo EN.jpg">
            <a:extLst>
              <a:ext uri="{FF2B5EF4-FFF2-40B4-BE49-F238E27FC236}">
                <a16:creationId xmlns:a16="http://schemas.microsoft.com/office/drawing/2014/main" id="{493D9FBA-F8F3-457A-BE50-E5D93736C4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7780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Google Shape;292;p25">
            <a:extLst>
              <a:ext uri="{FF2B5EF4-FFF2-40B4-BE49-F238E27FC236}">
                <a16:creationId xmlns:a16="http://schemas.microsoft.com/office/drawing/2014/main" id="{711ED09E-80F6-4707-8EC3-CCCFA89442CC}"/>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objekt pre číslo snímky 3">
            <a:extLst>
              <a:ext uri="{FF2B5EF4-FFF2-40B4-BE49-F238E27FC236}">
                <a16:creationId xmlns:a16="http://schemas.microsoft.com/office/drawing/2014/main" id="{531ABE09-7275-4665-BA9F-1B8426495FE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EBC0AF7-5C71-4938-AA64-9FAD9D2D50C8}"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8</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0483" name="BlokTextu 9">
            <a:extLst>
              <a:ext uri="{FF2B5EF4-FFF2-40B4-BE49-F238E27FC236}">
                <a16:creationId xmlns:a16="http://schemas.microsoft.com/office/drawing/2014/main" id="{C4CACCAE-26EF-4181-A677-6F2D44806C93}"/>
              </a:ext>
            </a:extLst>
          </p:cNvPr>
          <p:cNvSpPr txBox="1">
            <a:spLocks noChangeArrowheads="1"/>
          </p:cNvSpPr>
          <p:nvPr/>
        </p:nvSpPr>
        <p:spPr bwMode="auto">
          <a:xfrm>
            <a:off x="827088" y="1708150"/>
            <a:ext cx="7345362"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buFont typeface="Wingdings" panose="05000000000000000000" pitchFamily="2" charset="2"/>
              <a:buChar char="Ø"/>
            </a:pPr>
            <a:r>
              <a:rPr lang="sk-SK" altLang="sk-SK">
                <a:solidFill>
                  <a:srgbClr val="353535"/>
                </a:solidFill>
                <a:latin typeface="Weekly Free Light" panose="02070309020205020404" pitchFamily="50" charset="0"/>
              </a:rPr>
              <a:t>v prvom roku odpisovania sa odpis vypočíta len pre pomernú časť na základe počtu mesiacov od zaradenia majetku do používania do konca zdaňovacieho obdobia a určí sa ako pomer vstupnej ceny a koeficientu priradeného pre danú odpisovú skupinu v prvom roku odpisovania</a:t>
            </a:r>
          </a:p>
          <a:p>
            <a:pPr>
              <a:lnSpc>
                <a:spcPct val="150000"/>
              </a:lnSpc>
              <a:buFont typeface="Wingdings" panose="05000000000000000000" pitchFamily="2" charset="2"/>
              <a:buChar char="Ø"/>
            </a:pPr>
            <a:endParaRPr lang="sk-SK" altLang="sk-SK">
              <a:solidFill>
                <a:srgbClr val="353535"/>
              </a:solidFill>
              <a:latin typeface="Weekly Free Light" panose="02070309020205020404" pitchFamily="50" charset="0"/>
            </a:endParaRPr>
          </a:p>
          <a:p>
            <a:pPr>
              <a:lnSpc>
                <a:spcPct val="150000"/>
              </a:lnSpc>
              <a:buFont typeface="Wingdings" panose="05000000000000000000" pitchFamily="2" charset="2"/>
              <a:buChar char="Ø"/>
            </a:pPr>
            <a:r>
              <a:rPr lang="sk-SK" altLang="sk-SK">
                <a:solidFill>
                  <a:srgbClr val="353535"/>
                </a:solidFill>
                <a:latin typeface="Weekly Free Light" panose="02070309020205020404" pitchFamily="50" charset="0"/>
              </a:rPr>
              <a:t>v ďalších rokoch odpisovania sa výška ročného odpisu určí ako podiel dvojnásobku zostatkovej ceny majetku a rozdielu medzi koeficientom pre zrýchlené odpisovanie pre ďalšie roky odpisovania a počtu rokov, počas ktorých už daňovník majetok odpisoval</a:t>
            </a:r>
          </a:p>
        </p:txBody>
      </p:sp>
      <p:sp>
        <p:nvSpPr>
          <p:cNvPr id="20484" name="BlokTextu 1">
            <a:extLst>
              <a:ext uri="{FF2B5EF4-FFF2-40B4-BE49-F238E27FC236}">
                <a16:creationId xmlns:a16="http://schemas.microsoft.com/office/drawing/2014/main" id="{446808ED-FF25-4E6E-81DE-BE718B20696C}"/>
              </a:ext>
            </a:extLst>
          </p:cNvPr>
          <p:cNvSpPr txBox="1">
            <a:spLocks noChangeArrowheads="1"/>
          </p:cNvSpPr>
          <p:nvPr/>
        </p:nvSpPr>
        <p:spPr bwMode="auto">
          <a:xfrm>
            <a:off x="827088" y="627063"/>
            <a:ext cx="5329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400" b="1">
                <a:latin typeface="Weekly Free Light" panose="02070309020205020404" pitchFamily="50" charset="0"/>
              </a:rPr>
              <a:t>Princíp výpočtu:</a:t>
            </a:r>
          </a:p>
        </p:txBody>
      </p:sp>
      <p:pic>
        <p:nvPicPr>
          <p:cNvPr id="20485" name="Obrázok 6" descr="Erasmus+ logo EN.jpg">
            <a:extLst>
              <a:ext uri="{FF2B5EF4-FFF2-40B4-BE49-F238E27FC236}">
                <a16:creationId xmlns:a16="http://schemas.microsoft.com/office/drawing/2014/main" id="{B851DD9B-9D62-4509-B37B-D7664799DC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Google Shape;292;p25">
            <a:extLst>
              <a:ext uri="{FF2B5EF4-FFF2-40B4-BE49-F238E27FC236}">
                <a16:creationId xmlns:a16="http://schemas.microsoft.com/office/drawing/2014/main" id="{B8C8256F-702B-417F-98FE-6D40D2CD3F0E}"/>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147;p16">
            <a:extLst>
              <a:ext uri="{FF2B5EF4-FFF2-40B4-BE49-F238E27FC236}">
                <a16:creationId xmlns:a16="http://schemas.microsoft.com/office/drawing/2014/main" id="{FB58B1EA-C7B6-462C-953D-DD4F9EEC9837}"/>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21507" name="Google Shape;148;p16">
            <a:extLst>
              <a:ext uri="{FF2B5EF4-FFF2-40B4-BE49-F238E27FC236}">
                <a16:creationId xmlns:a16="http://schemas.microsoft.com/office/drawing/2014/main" id="{7924184F-ADAF-4085-AD4F-47AF768BB213}"/>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3</a:t>
            </a:r>
          </a:p>
        </p:txBody>
      </p:sp>
      <p:sp>
        <p:nvSpPr>
          <p:cNvPr id="21508" name="Google Shape;149;p16">
            <a:extLst>
              <a:ext uri="{FF2B5EF4-FFF2-40B4-BE49-F238E27FC236}">
                <a16:creationId xmlns:a16="http://schemas.microsoft.com/office/drawing/2014/main" id="{B3F85316-6332-4F25-B52B-A3447798E4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8E3EA25-9E36-4DE5-A796-8E85FAE153CD}"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9</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21509" name="Obrázok 2">
            <a:extLst>
              <a:ext uri="{FF2B5EF4-FFF2-40B4-BE49-F238E27FC236}">
                <a16:creationId xmlns:a16="http://schemas.microsoft.com/office/drawing/2014/main" id="{6934F98C-2BC6-409B-81B5-EC8BB126E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BlokTextu 9">
            <a:extLst>
              <a:ext uri="{FF2B5EF4-FFF2-40B4-BE49-F238E27FC236}">
                <a16:creationId xmlns:a16="http://schemas.microsoft.com/office/drawing/2014/main" id="{C8933D85-0893-49F8-8B2D-B10797FDA5CE}"/>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21511" name="Nadpis 1">
            <a:extLst>
              <a:ext uri="{FF2B5EF4-FFF2-40B4-BE49-F238E27FC236}">
                <a16:creationId xmlns:a16="http://schemas.microsoft.com/office/drawing/2014/main" id="{A4406223-D320-4A49-AD1D-7BB9093966A5}"/>
              </a:ext>
            </a:extLst>
          </p:cNvPr>
          <p:cNvSpPr txBox="1">
            <a:spLocks noGrp="1"/>
          </p:cNvSpPr>
          <p:nvPr>
            <p:ph type="ctrTitle"/>
          </p:nvPr>
        </p:nvSpPr>
        <p:spPr>
          <a:xfrm>
            <a:off x="3995738" y="2886075"/>
            <a:ext cx="4505325" cy="1160463"/>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Zrýchlené odpisovanie - príklad</a:t>
            </a:r>
          </a:p>
        </p:txBody>
      </p:sp>
      <p:sp>
        <p:nvSpPr>
          <p:cNvPr id="8" name="Podnadpis 3">
            <a:extLst>
              <a:ext uri="{FF2B5EF4-FFF2-40B4-BE49-F238E27FC236}">
                <a16:creationId xmlns:a16="http://schemas.microsoft.com/office/drawing/2014/main" id="{9500A0B7-7C37-4546-9E39-C429EAC24828}"/>
              </a:ext>
            </a:extLst>
          </p:cNvPr>
          <p:cNvSpPr txBox="1">
            <a:spLocks/>
          </p:cNvSpPr>
          <p:nvPr/>
        </p:nvSpPr>
        <p:spPr bwMode="auto">
          <a:xfrm>
            <a:off x="4113213" y="3983038"/>
            <a:ext cx="4505325" cy="784225"/>
          </a:xfrm>
          <a:prstGeom prst="rect">
            <a:avLst/>
          </a:prstGeom>
          <a:noFill/>
          <a:ln>
            <a:noFill/>
          </a:ln>
        </p:spPr>
        <p:txBody>
          <a:bodyPr spcFirstLastPara="1" lIns="91425" tIns="91425" rIns="91425" bIns="91425"/>
          <a:lstStyle>
            <a:defPPr marR="0" lvl="0" algn="l" rtl="0">
              <a:lnSpc>
                <a:spcPct val="100000"/>
              </a:lnSpc>
              <a:spcBef>
                <a:spcPts val="0"/>
              </a:spcBef>
              <a:spcAft>
                <a:spcPts val="0"/>
              </a:spcAft>
            </a:defPPr>
            <a:lvl1pPr marL="342900" lvl="0" indent="-3429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1pPr>
            <a:lvl2pPr marL="742950" lvl="1" indent="-28575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2pPr>
            <a:lvl3pPr marL="1143000" lvl="2" indent="-228600" algn="l" rtl="0" eaLnBrk="0" fontAlgn="base" hangingPunct="0">
              <a:spcBef>
                <a:spcPts val="0"/>
              </a:spcBef>
              <a:spcAft>
                <a:spcPts val="0"/>
              </a:spcAft>
              <a:buClr>
                <a:srgbClr val="94BF6E"/>
              </a:buClr>
              <a:buSzPts val="1800"/>
              <a:buFont typeface="Arial" panose="020B0604020202020204" pitchFamily="34" charset="0"/>
              <a:buNone/>
              <a:defRPr sz="1800" b="1">
                <a:solidFill>
                  <a:srgbClr val="94BF6E"/>
                </a:solidFill>
                <a:latin typeface="Arial"/>
                <a:ea typeface="Arial"/>
                <a:cs typeface="Arial"/>
                <a:sym typeface="Arial" panose="020B0604020202020204" pitchFamily="34" charset="0"/>
              </a:defRPr>
            </a:lvl3pPr>
            <a:lvl4pPr marL="1600200" lvl="3"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4pPr>
            <a:lvl5pPr marL="2057400" lvl="4" indent="-228600" algn="l" rtl="0" eaLnBrk="0" fontAlgn="base" hangingPunct="0">
              <a:spcBef>
                <a:spcPts val="0"/>
              </a:spcBef>
              <a:spcAft>
                <a:spcPts val="0"/>
              </a:spcAft>
              <a:buClr>
                <a:srgbClr val="94BF6E"/>
              </a:buClr>
              <a:buSzPts val="1800"/>
              <a:buFont typeface="Arial" panose="020B0604020202020204" pitchFamily="34" charset="0"/>
              <a:buNone/>
              <a:defRPr sz="1400" b="1">
                <a:solidFill>
                  <a:srgbClr val="94BF6E"/>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6pPr>
            <a:lvl7pPr marR="0" lvl="6"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7pPr>
            <a:lvl8pPr marR="0" lvl="7"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8pPr>
            <a:lvl9pPr marR="0" lvl="8" algn="l" rtl="0">
              <a:lnSpc>
                <a:spcPct val="100000"/>
              </a:lnSpc>
              <a:spcBef>
                <a:spcPts val="0"/>
              </a:spcBef>
              <a:spcAft>
                <a:spcPts val="0"/>
              </a:spcAft>
              <a:buClr>
                <a:srgbClr val="94BF6E"/>
              </a:buClr>
              <a:buSzPts val="1800"/>
              <a:buFont typeface="Arial"/>
              <a:buNone/>
              <a:defRPr sz="1400" b="1" i="0" u="none" strike="noStrike" cap="none">
                <a:solidFill>
                  <a:srgbClr val="94BF6E"/>
                </a:solidFill>
                <a:latin typeface="Arial"/>
                <a:ea typeface="Arial"/>
                <a:cs typeface="Arial"/>
                <a:sym typeface="Arial"/>
              </a:defRPr>
            </a:lvl9pPr>
          </a:lstStyle>
          <a:p>
            <a:pPr>
              <a:spcBef>
                <a:spcPct val="0"/>
              </a:spcBef>
              <a:spcAft>
                <a:spcPct val="0"/>
              </a:spcAft>
              <a:defRPr/>
            </a:pPr>
            <a:endParaRPr lang="sk-SK" altLang="sk-SK" kern="0" dirty="0">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Prezentácia na obrazovke (16:9)</PresentationFormat>
  <Paragraphs>117</Paragraphs>
  <Slides>13</Slides>
  <Notes>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13</vt:i4>
      </vt:variant>
    </vt:vector>
  </HeadingPairs>
  <TitlesOfParts>
    <vt:vector size="21" baseType="lpstr">
      <vt:lpstr>Weekly Free Light</vt:lpstr>
      <vt:lpstr>Wingdings</vt:lpstr>
      <vt:lpstr>Calibri</vt:lpstr>
      <vt:lpstr>Roboto Slab</vt:lpstr>
      <vt:lpstr>Nixie One</vt:lpstr>
      <vt:lpstr>Arial</vt:lpstr>
      <vt:lpstr>Impact</vt:lpstr>
      <vt:lpstr>Warwick template</vt:lpstr>
      <vt:lpstr>Digiškola Ekonomika Zrýchlené odpisovanie</vt:lpstr>
      <vt:lpstr>Prezentácia programu PowerPoint</vt:lpstr>
      <vt:lpstr>Prezentácia programu PowerPoint</vt:lpstr>
      <vt:lpstr>Opakovanie - majetok</vt:lpstr>
      <vt:lpstr>Prezentácia programu PowerPoint</vt:lpstr>
      <vt:lpstr>Zrýchlené odpisovanie</vt:lpstr>
      <vt:lpstr>Prezentácia programu PowerPoint</vt:lpstr>
      <vt:lpstr>Prezentácia programu PowerPoint</vt:lpstr>
      <vt:lpstr>Zrýchlené odpisovanie - príklad</vt:lpstr>
      <vt:lpstr>Prezentácia programu PowerPoint</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50</cp:revision>
  <dcterms:modified xsi:type="dcterms:W3CDTF">2022-03-18T06:40:06Z</dcterms:modified>
</cp:coreProperties>
</file>