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Roboto Slab"/>
      <p:regular r:id="rId20"/>
      <p:bold r:id="rId21"/>
    </p:embeddedFont>
    <p:embeddedFont>
      <p:font typeface="Nixie One"/>
      <p:regular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3" roundtripDataSignature="AMtx7mgCJwgWUxqhg6QIJXUfu53tQQ2ef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Slab-regular.fntdata"/><Relationship Id="rId11" Type="http://schemas.openxmlformats.org/officeDocument/2006/relationships/slide" Target="slides/slide6.xml"/><Relationship Id="rId22" Type="http://schemas.openxmlformats.org/officeDocument/2006/relationships/font" Target="fonts/NixieOne-regular.fntdata"/><Relationship Id="rId10" Type="http://schemas.openxmlformats.org/officeDocument/2006/relationships/slide" Target="slides/slide5.xml"/><Relationship Id="rId21" Type="http://schemas.openxmlformats.org/officeDocument/2006/relationships/font" Target="fonts/RobotoSlab-bold.fntdata"/><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1" name="Google Shape;7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7" name="Google Shape;22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2" name="Google Shape;242;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1" name="Google Shape;251;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0" name="Google Shape;270;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8" name="Google Shape;278;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9" name="Google Shape;7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8" name="Google Shape;8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9" name="Google Shape;15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9" name="Google Shape;17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8" name="Google Shape;18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4" name="Google Shape;20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8" name="Google Shape;218;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16"/>
          <p:cNvSpPr/>
          <p:nvPr/>
        </p:nvSpPr>
        <p:spPr>
          <a:xfrm>
            <a:off x="0" y="4287838"/>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6"/>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2" name="Google Shape;12;p16"/>
          <p:cNvSpPr/>
          <p:nvPr/>
        </p:nvSpPr>
        <p:spPr>
          <a:xfrm>
            <a:off x="0" y="500063"/>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6"/>
          <p:cNvSpPr/>
          <p:nvPr/>
        </p:nvSpPr>
        <p:spPr>
          <a:xfrm>
            <a:off x="0" y="4494213"/>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6"/>
          <p:cNvSpPr/>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6"/>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16" name="Shape 16"/>
        <p:cNvGrpSpPr/>
        <p:nvPr/>
      </p:nvGrpSpPr>
      <p:grpSpPr>
        <a:xfrm>
          <a:off x="0" y="0"/>
          <a:ext cx="0" cy="0"/>
          <a:chOff x="0" y="0"/>
          <a:chExt cx="0" cy="0"/>
        </a:xfrm>
      </p:grpSpPr>
      <p:sp>
        <p:nvSpPr>
          <p:cNvPr id="17" name="Google Shape;17;p17"/>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7"/>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9" name="Google Shape;19;p17"/>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17"/>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7"/>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18"/>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25" name="Google Shape;25;p18"/>
          <p:cNvSpPr/>
          <p:nvPr/>
        </p:nvSpPr>
        <p:spPr>
          <a:xfrm>
            <a:off x="0" y="500063"/>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18"/>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18"/>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8"/>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0" name="Shape 30"/>
        <p:cNvGrpSpPr/>
        <p:nvPr/>
      </p:nvGrpSpPr>
      <p:grpSpPr>
        <a:xfrm>
          <a:off x="0" y="0"/>
          <a:ext cx="0" cy="0"/>
          <a:chOff x="0" y="0"/>
          <a:chExt cx="0" cy="0"/>
        </a:xfrm>
      </p:grpSpPr>
      <p:sp>
        <p:nvSpPr>
          <p:cNvPr id="31" name="Google Shape;31;p19"/>
          <p:cNvSpPr/>
          <p:nvPr/>
        </p:nvSpPr>
        <p:spPr>
          <a:xfrm>
            <a:off x="0" y="4287838"/>
            <a:ext cx="3475038"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19"/>
          <p:cNvSpPr/>
          <p:nvPr/>
        </p:nvSpPr>
        <p:spPr>
          <a:xfrm>
            <a:off x="0" y="0"/>
            <a:ext cx="3475038"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33" name="Google Shape;33;p19"/>
          <p:cNvSpPr/>
          <p:nvPr/>
        </p:nvSpPr>
        <p:spPr>
          <a:xfrm>
            <a:off x="0" y="500063"/>
            <a:ext cx="3475038"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19"/>
          <p:cNvSpPr/>
          <p:nvPr/>
        </p:nvSpPr>
        <p:spPr>
          <a:xfrm>
            <a:off x="0" y="4494213"/>
            <a:ext cx="3475038"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19"/>
          <p:cNvSpPr/>
          <p:nvPr/>
        </p:nvSpPr>
        <p:spPr>
          <a:xfrm>
            <a:off x="0" y="4584700"/>
            <a:ext cx="3475038"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19"/>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37" name="Google Shape;37;p19"/>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38" name="Google Shape;38;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39" name="Shape 39"/>
        <p:cNvGrpSpPr/>
        <p:nvPr/>
      </p:nvGrpSpPr>
      <p:grpSpPr>
        <a:xfrm>
          <a:off x="0" y="0"/>
          <a:ext cx="0" cy="0"/>
          <a:chOff x="0" y="0"/>
          <a:chExt cx="0" cy="0"/>
        </a:xfrm>
      </p:grpSpPr>
      <p:sp>
        <p:nvSpPr>
          <p:cNvPr id="40" name="Google Shape;40;p20"/>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41" name="Google Shape;41;p20"/>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 name="Google Shape;42;p20"/>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20"/>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20"/>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45" name="Google Shape;45;p20"/>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46" name="Google Shape;46;p20"/>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47" name="Google Shape;47;p20"/>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48" name="Google Shape;48;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49" name="Shape 49"/>
        <p:cNvGrpSpPr/>
        <p:nvPr/>
      </p:nvGrpSpPr>
      <p:grpSpPr>
        <a:xfrm>
          <a:off x="0" y="0"/>
          <a:ext cx="0" cy="0"/>
          <a:chOff x="0" y="0"/>
          <a:chExt cx="0" cy="0"/>
        </a:xfrm>
      </p:grpSpPr>
      <p:sp>
        <p:nvSpPr>
          <p:cNvPr id="50" name="Google Shape;50;p21"/>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51" name="Google Shape;51;p21"/>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21"/>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21"/>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21"/>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55" name="Google Shape;55;p21"/>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56" name="Google Shape;56;p21"/>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7" name="Google Shape;57;p21"/>
          <p:cNvSpPr txBox="1"/>
          <p:nvPr>
            <p:ph idx="1" type="body"/>
          </p:nvPr>
        </p:nvSpPr>
        <p:spPr>
          <a:xfrm>
            <a:off x="1146025"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58" name="Google Shape;58;p21"/>
          <p:cNvSpPr txBox="1"/>
          <p:nvPr>
            <p:ph idx="2" type="body"/>
          </p:nvPr>
        </p:nvSpPr>
        <p:spPr>
          <a:xfrm>
            <a:off x="5026623"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59" name="Google Shape;59;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60" name="Shape 60"/>
        <p:cNvGrpSpPr/>
        <p:nvPr/>
      </p:nvGrpSpPr>
      <p:grpSpPr>
        <a:xfrm>
          <a:off x="0" y="0"/>
          <a:ext cx="0" cy="0"/>
          <a:chOff x="0" y="0"/>
          <a:chExt cx="0" cy="0"/>
        </a:xfrm>
      </p:grpSpPr>
      <p:sp>
        <p:nvSpPr>
          <p:cNvPr id="61" name="Google Shape;61;p22"/>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62" name="Google Shape;62;p22"/>
          <p:cNvSpPr/>
          <p:nvPr/>
        </p:nvSpPr>
        <p:spPr>
          <a:xfrm>
            <a:off x="3398538" y="1599538"/>
            <a:ext cx="2346925" cy="1944425"/>
          </a:xfrm>
          <a:prstGeom prst="rect">
            <a:avLst/>
          </a:prstGeom>
        </p:spPr>
        <p:txBody>
          <a:bodyPr>
            <a:prstTxWarp prst="textPlain"/>
          </a:bodyPr>
          <a:lstStyle/>
          <a:p>
            <a:pPr lvl="0" algn="ctr"/>
            <a:r>
              <a:rPr b="0" i="0">
                <a:ln>
                  <a:noFill/>
                </a:ln>
                <a:solidFill>
                  <a:srgbClr val="0E3142">
                    <a:alpha val="20000"/>
                  </a:srgbClr>
                </a:solidFill>
                <a:latin typeface="Impact"/>
              </a:rPr>
              <a:t>“</a:t>
            </a:r>
          </a:p>
        </p:txBody>
      </p:sp>
      <p:sp>
        <p:nvSpPr>
          <p:cNvPr id="63" name="Google Shape;63;p22"/>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114454"/>
              </a:solidFill>
              <a:latin typeface="Arial"/>
              <a:ea typeface="Arial"/>
              <a:cs typeface="Arial"/>
              <a:sym typeface="Arial"/>
            </a:endParaRPr>
          </a:p>
        </p:txBody>
      </p:sp>
      <p:sp>
        <p:nvSpPr>
          <p:cNvPr id="64" name="Google Shape;64;p22"/>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65" name="Google Shape;65;p22"/>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66" name="Google Shape;66;p22"/>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sz="1400">
              <a:solidFill>
                <a:srgbClr val="000000"/>
              </a:solidFill>
              <a:latin typeface="Arial"/>
              <a:ea typeface="Arial"/>
              <a:cs typeface="Arial"/>
              <a:sym typeface="Arial"/>
            </a:endParaRPr>
          </a:p>
        </p:txBody>
      </p:sp>
      <p:sp>
        <p:nvSpPr>
          <p:cNvPr id="67" name="Google Shape;67;p22"/>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68" name="Google Shape;68;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sz="800">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sz="800">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sz="800">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sz="800">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sz="800">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sz="800">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sz="800">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sz="800">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sz="800">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5"/>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 name="Google Shape;7;p15"/>
          <p:cNvSpPr txBox="1"/>
          <p:nvPr>
            <p:ph idx="1" type="body"/>
          </p:nvPr>
        </p:nvSpPr>
        <p:spPr>
          <a:xfrm>
            <a:off x="1146175" y="1766888"/>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hyperlink" Target="https://learningapps.org/watch?v=p30a5qzzn21" TargetMode="External"/><Relationship Id="rId4" Type="http://schemas.openxmlformats.org/officeDocument/2006/relationships/hyperlink" Target="https://learningapps.org/watch?v=p30a5qzzn21" TargetMode="External"/><Relationship Id="rId5" Type="http://schemas.openxmlformats.org/officeDocument/2006/relationships/hyperlink" Target="https://docs.google.com/document/d/1cCD6c3dvbwmaNhfuehcr8P_K4je8dO_O/edit" TargetMode="External"/><Relationship Id="rId6"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
          <p:cNvSpPr txBox="1"/>
          <p:nvPr>
            <p:ph type="ctrTitle"/>
          </p:nvPr>
        </p:nvSpPr>
        <p:spPr>
          <a:xfrm>
            <a:off x="685800" y="2601913"/>
            <a:ext cx="7774632" cy="1158875"/>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Clr>
                <a:srgbClr val="FFFFFF"/>
              </a:buClr>
              <a:buSzPts val="4800"/>
              <a:buNone/>
            </a:pPr>
            <a:r>
              <a:rPr b="1" lang="sk-SK">
                <a:solidFill>
                  <a:srgbClr val="FFFFFF"/>
                </a:solidFill>
                <a:latin typeface="Nixie One"/>
                <a:ea typeface="Nixie One"/>
                <a:cs typeface="Nixie One"/>
                <a:sym typeface="Nixie One"/>
              </a:rPr>
              <a:t>Digi School HISTORY</a:t>
            </a:r>
            <a:br>
              <a:rPr b="1" lang="sk-SK">
                <a:solidFill>
                  <a:srgbClr val="FFFFFF"/>
                </a:solidFill>
                <a:latin typeface="Nixie One"/>
                <a:ea typeface="Nixie One"/>
                <a:cs typeface="Nixie One"/>
                <a:sym typeface="Nixie One"/>
              </a:rPr>
            </a:br>
            <a:endParaRPr b="1">
              <a:solidFill>
                <a:srgbClr val="FFFFFF"/>
              </a:solidFill>
              <a:latin typeface="Nixie One"/>
              <a:ea typeface="Nixie One"/>
              <a:cs typeface="Nixie One"/>
              <a:sym typeface="Nixie One"/>
            </a:endParaRPr>
          </a:p>
        </p:txBody>
      </p:sp>
      <p:pic>
        <p:nvPicPr>
          <p:cNvPr descr="Erasmus+ logo EN.jpg" id="74" name="Google Shape;74;p1"/>
          <p:cNvPicPr preferRelativeResize="0"/>
          <p:nvPr/>
        </p:nvPicPr>
        <p:blipFill rotWithShape="1">
          <a:blip r:embed="rId3">
            <a:alphaModFix/>
          </a:blip>
          <a:srcRect b="0" l="0" r="0" t="0"/>
          <a:stretch/>
        </p:blipFill>
        <p:spPr>
          <a:xfrm>
            <a:off x="142875" y="785813"/>
            <a:ext cx="2593975" cy="571500"/>
          </a:xfrm>
          <a:prstGeom prst="rect">
            <a:avLst/>
          </a:prstGeom>
          <a:noFill/>
          <a:ln>
            <a:noFill/>
          </a:ln>
        </p:spPr>
      </p:pic>
      <p:pic>
        <p:nvPicPr>
          <p:cNvPr id="75" name="Google Shape;75;p1"/>
          <p:cNvPicPr preferRelativeResize="0"/>
          <p:nvPr/>
        </p:nvPicPr>
        <p:blipFill rotWithShape="1">
          <a:blip r:embed="rId4">
            <a:alphaModFix/>
          </a:blip>
          <a:srcRect b="0" l="0" r="0" t="0"/>
          <a:stretch/>
        </p:blipFill>
        <p:spPr>
          <a:xfrm>
            <a:off x="2857500" y="785813"/>
            <a:ext cx="1158875" cy="652462"/>
          </a:xfrm>
          <a:prstGeom prst="rect">
            <a:avLst/>
          </a:prstGeom>
          <a:noFill/>
          <a:ln>
            <a:noFill/>
          </a:ln>
        </p:spPr>
      </p:pic>
      <p:sp>
        <p:nvSpPr>
          <p:cNvPr id="76" name="Google Shape;76;p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DIGI SCHOOL 2020-1-SK01-KA226-SCH-094350 Dejepis</a:t>
            </a:r>
            <a:endParaRPr b="1" i="0" sz="2000" u="none" cap="none" strike="noStrike">
              <a:solidFill>
                <a:schemeClr val="lt1"/>
              </a:solidFill>
              <a:latin typeface="Arial"/>
              <a:ea typeface="Arial"/>
              <a:cs typeface="Arial"/>
              <a:sym typeface="Arial"/>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10"/>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CULTURE IN THE ARAB EMPIRE</a:t>
            </a:r>
            <a:endParaRPr b="1" sz="1800">
              <a:solidFill>
                <a:srgbClr val="FFFFFF"/>
              </a:solidFill>
              <a:latin typeface="Roboto Slab"/>
              <a:ea typeface="Roboto Slab"/>
              <a:cs typeface="Roboto Slab"/>
              <a:sym typeface="Roboto Slab"/>
            </a:endParaRPr>
          </a:p>
        </p:txBody>
      </p:sp>
      <p:sp>
        <p:nvSpPr>
          <p:cNvPr id="230" name="Google Shape;230;p10"/>
          <p:cNvSpPr txBox="1"/>
          <p:nvPr>
            <p:ph idx="1" type="body"/>
          </p:nvPr>
        </p:nvSpPr>
        <p:spPr>
          <a:xfrm>
            <a:off x="500034" y="1785932"/>
            <a:ext cx="7540625" cy="2605061"/>
          </a:xfrm>
          <a:prstGeom prst="rect">
            <a:avLst/>
          </a:prstGeom>
          <a:noFill/>
          <a:ln>
            <a:noFill/>
          </a:ln>
        </p:spPr>
        <p:txBody>
          <a:bodyPr anchorCtr="0" anchor="t" bIns="91425" lIns="91425" spcFirstLastPara="1" rIns="91425" wrap="square" tIns="91425">
            <a:noAutofit/>
          </a:bodyPr>
          <a:lstStyle/>
          <a:p>
            <a:pPr indent="-190500" lvl="0" marL="0" rtl="0" algn="just">
              <a:spcBef>
                <a:spcPts val="600"/>
              </a:spcBef>
              <a:spcAft>
                <a:spcPts val="0"/>
              </a:spcAft>
              <a:buClr>
                <a:srgbClr val="114454"/>
              </a:buClr>
              <a:buSzPts val="3000"/>
              <a:buFont typeface="Noto Sans Symbols"/>
              <a:buChar char="⮚"/>
            </a:pPr>
            <a:r>
              <a:rPr lang="sk-SK" sz="2000">
                <a:latin typeface="Arial"/>
                <a:ea typeface="Arial"/>
                <a:cs typeface="Arial"/>
                <a:sym typeface="Arial"/>
              </a:rPr>
              <a:t> </a:t>
            </a:r>
            <a:r>
              <a:rPr lang="sk-SK" sz="2000">
                <a:solidFill>
                  <a:schemeClr val="dk1"/>
                </a:solidFill>
                <a:latin typeface="Arial"/>
                <a:ea typeface="Arial"/>
                <a:cs typeface="Arial"/>
                <a:sym typeface="Arial"/>
              </a:rPr>
              <a:t>geography, astronomy, philosophy</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mathematics - Arabic numerals</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medicine - Avicenna </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new crops and plants </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Thousand and one night </a:t>
            </a:r>
            <a:endParaRPr sz="2400">
              <a:solidFill>
                <a:schemeClr val="dk1"/>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palaces and sacral buildings - mosques</a:t>
            </a:r>
            <a:endParaRPr/>
          </a:p>
          <a:p>
            <a:pPr indent="0" lvl="0" marL="0" rtl="0" algn="just">
              <a:spcBef>
                <a:spcPts val="600"/>
              </a:spcBef>
              <a:spcAft>
                <a:spcPts val="0"/>
              </a:spcAft>
              <a:buClr>
                <a:srgbClr val="114454"/>
              </a:buClr>
              <a:buSzPts val="3000"/>
              <a:buNone/>
            </a:pPr>
            <a:r>
              <a:rPr lang="sk-SK" sz="800">
                <a:solidFill>
                  <a:schemeClr val="dk1"/>
                </a:solidFill>
                <a:latin typeface="Arial"/>
                <a:ea typeface="Arial"/>
                <a:cs typeface="Arial"/>
                <a:sym typeface="Arial"/>
              </a:rPr>
              <a:t>                                                                                           https://www.idnes.cz/cestovani/kolem-sveta/velka-mesita-v-abu-zabi.A150112_135829_kolem-sveta_tom</a:t>
            </a:r>
            <a:endParaRPr/>
          </a:p>
          <a:p>
            <a:pPr indent="0" lvl="0" marL="0" rtl="0" algn="just">
              <a:spcBef>
                <a:spcPts val="600"/>
              </a:spcBef>
              <a:spcAft>
                <a:spcPts val="0"/>
              </a:spcAft>
              <a:buClr>
                <a:srgbClr val="114454"/>
              </a:buClr>
              <a:buSzPts val="3000"/>
              <a:buNone/>
            </a:pPr>
            <a:r>
              <a:t/>
            </a:r>
            <a:endParaRPr sz="1200">
              <a:solidFill>
                <a:schemeClr val="dk1"/>
              </a:solidFill>
              <a:latin typeface="Arial"/>
              <a:ea typeface="Arial"/>
              <a:cs typeface="Arial"/>
              <a:sym typeface="Arial"/>
            </a:endParaRPr>
          </a:p>
          <a:p>
            <a:pPr indent="-406400" lvl="0" marL="457200" rtl="0" algn="l">
              <a:spcBef>
                <a:spcPts val="0"/>
              </a:spcBef>
              <a:spcAft>
                <a:spcPts val="0"/>
              </a:spcAft>
              <a:buClr>
                <a:srgbClr val="114454"/>
              </a:buClr>
              <a:buSzPts val="2800"/>
              <a:buNone/>
            </a:pPr>
            <a:r>
              <a:rPr lang="sk-SK" sz="800">
                <a:solidFill>
                  <a:schemeClr val="dk1"/>
                </a:solidFill>
                <a:latin typeface="Arial"/>
                <a:ea typeface="Arial"/>
                <a:cs typeface="Arial"/>
                <a:sym typeface="Arial"/>
              </a:rPr>
              <a:t>                                                                                                                                                                                      </a:t>
            </a:r>
            <a:endParaRPr sz="1200">
              <a:solidFill>
                <a:schemeClr val="dk1"/>
              </a:solidFill>
              <a:latin typeface="Arial"/>
              <a:ea typeface="Arial"/>
              <a:cs typeface="Arial"/>
              <a:sym typeface="Arial"/>
            </a:endParaRPr>
          </a:p>
        </p:txBody>
      </p:sp>
      <p:sp>
        <p:nvSpPr>
          <p:cNvPr id="231" name="Google Shape;231;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32" name="Google Shape;232;p10"/>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33" name="Google Shape;233;p10"/>
          <p:cNvSpPr/>
          <p:nvPr/>
        </p:nvSpPr>
        <p:spPr>
          <a:xfrm>
            <a:off x="4572000" y="530225"/>
            <a:ext cx="4535400" cy="504900"/>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234" name="Google Shape;234;p10"/>
          <p:cNvGrpSpPr/>
          <p:nvPr/>
        </p:nvGrpSpPr>
        <p:grpSpPr>
          <a:xfrm>
            <a:off x="539552" y="915566"/>
            <a:ext cx="296862" cy="252412"/>
            <a:chOff x="1934025" y="1001650"/>
            <a:chExt cx="415300" cy="355600"/>
          </a:xfrm>
        </p:grpSpPr>
        <p:sp>
          <p:nvSpPr>
            <p:cNvPr id="235" name="Google Shape;235;p10"/>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6" name="Google Shape;236;p10"/>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7" name="Google Shape;237;p10"/>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8" name="Google Shape;238;p10"/>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C:\Users\admin\Desktop\DIGI ŠKOLA\Veľká mešita šejka Zyeda.jpg" id="239" name="Google Shape;239;p10"/>
          <p:cNvPicPr preferRelativeResize="0"/>
          <p:nvPr/>
        </p:nvPicPr>
        <p:blipFill rotWithShape="1">
          <a:blip r:embed="rId4">
            <a:alphaModFix/>
          </a:blip>
          <a:srcRect b="0" l="0" r="0" t="0"/>
          <a:stretch/>
        </p:blipFill>
        <p:spPr>
          <a:xfrm>
            <a:off x="5092891" y="1756314"/>
            <a:ext cx="3456384" cy="2664296"/>
          </a:xfrm>
          <a:prstGeom prst="rect">
            <a:avLst/>
          </a:prstGeom>
          <a:noFill/>
          <a:ln>
            <a:noFill/>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11"/>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Teaching Materials</a:t>
            </a:r>
            <a:endParaRPr b="1">
              <a:latin typeface="Nixie One"/>
              <a:ea typeface="Nixie One"/>
              <a:cs typeface="Nixie One"/>
              <a:sym typeface="Nixie One"/>
            </a:endParaRPr>
          </a:p>
        </p:txBody>
      </p:sp>
      <p:sp>
        <p:nvSpPr>
          <p:cNvPr id="245" name="Google Shape;245;p11"/>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4</a:t>
            </a:r>
            <a:endParaRPr b="0" i="0" sz="20000" u="none" cap="none" strike="noStrike">
              <a:solidFill>
                <a:srgbClr val="18637B"/>
              </a:solidFill>
              <a:latin typeface="Roboto Slab"/>
              <a:ea typeface="Roboto Slab"/>
              <a:cs typeface="Roboto Slab"/>
              <a:sym typeface="Roboto Slab"/>
            </a:endParaRPr>
          </a:p>
        </p:txBody>
      </p:sp>
      <p:sp>
        <p:nvSpPr>
          <p:cNvPr id="246" name="Google Shape;246;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47" name="Google Shape;247;p11"/>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48" name="Google Shape;248;p1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12"/>
          <p:cNvSpPr txBox="1"/>
          <p:nvPr>
            <p:ph idx="1" type="body"/>
          </p:nvPr>
        </p:nvSpPr>
        <p:spPr>
          <a:xfrm>
            <a:off x="1146175" y="1766888"/>
            <a:ext cx="3660775" cy="3159125"/>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Clr>
                <a:srgbClr val="114454"/>
              </a:buClr>
              <a:buSzPts val="2000"/>
              <a:buFont typeface="Nixie One"/>
              <a:buNone/>
            </a:pPr>
            <a:r>
              <a:rPr lang="sk-SK" u="sng">
                <a:solidFill>
                  <a:srgbClr val="114454"/>
                </a:solidFill>
                <a:latin typeface="Arial"/>
                <a:ea typeface="Arial"/>
                <a:cs typeface="Arial"/>
                <a:sym typeface="Arial"/>
                <a:hlinkClick r:id="rId3">
                  <a:extLst>
                    <a:ext uri="{A12FA001-AC4F-418D-AE19-62706E023703}">
                      <ahyp:hlinkClr val="tx"/>
                    </a:ext>
                  </a:extLst>
                </a:hlinkClick>
              </a:rPr>
              <a:t>Crossword</a:t>
            </a:r>
            <a:r>
              <a:rPr lang="sk-SK" u="sng">
                <a:solidFill>
                  <a:srgbClr val="114454"/>
                </a:solidFill>
                <a:latin typeface="Arial"/>
                <a:ea typeface="Arial"/>
                <a:cs typeface="Arial"/>
                <a:sym typeface="Arial"/>
                <a:hlinkClick r:id="rId4">
                  <a:extLst>
                    <a:ext uri="{A12FA001-AC4F-418D-AE19-62706E023703}">
                      <ahyp:hlinkClr val="tx"/>
                    </a:ext>
                  </a:extLst>
                </a:hlinkClick>
              </a:rPr>
              <a:t>- Arab Empire learningapps.org</a:t>
            </a:r>
            <a:endParaRPr>
              <a:solidFill>
                <a:srgbClr val="114454"/>
              </a:solidFill>
              <a:latin typeface="Arial"/>
              <a:ea typeface="Arial"/>
              <a:cs typeface="Arial"/>
              <a:sym typeface="Arial"/>
            </a:endParaRPr>
          </a:p>
        </p:txBody>
      </p:sp>
      <p:sp>
        <p:nvSpPr>
          <p:cNvPr id="254" name="Google Shape;254;p12"/>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TEACHING MATERIALS</a:t>
            </a:r>
            <a:endParaRPr b="1" sz="1800">
              <a:solidFill>
                <a:srgbClr val="FFFFFF"/>
              </a:solidFill>
              <a:latin typeface="Roboto Slab"/>
              <a:ea typeface="Roboto Slab"/>
              <a:cs typeface="Roboto Slab"/>
              <a:sym typeface="Roboto Slab"/>
            </a:endParaRPr>
          </a:p>
        </p:txBody>
      </p:sp>
      <p:sp>
        <p:nvSpPr>
          <p:cNvPr id="255" name="Google Shape;255;p12"/>
          <p:cNvSpPr txBox="1"/>
          <p:nvPr>
            <p:ph idx="2" type="body"/>
          </p:nvPr>
        </p:nvSpPr>
        <p:spPr>
          <a:xfrm>
            <a:off x="5026025" y="1766888"/>
            <a:ext cx="3660775" cy="3159125"/>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Clr>
                <a:srgbClr val="114454"/>
              </a:buClr>
              <a:buSzPts val="2000"/>
              <a:buFont typeface="Nixie One"/>
              <a:buNone/>
            </a:pPr>
            <a:r>
              <a:rPr lang="sk-SK" u="sng">
                <a:solidFill>
                  <a:srgbClr val="114454"/>
                </a:solidFill>
                <a:latin typeface="Arial"/>
                <a:ea typeface="Arial"/>
                <a:cs typeface="Arial"/>
                <a:sym typeface="Arial"/>
                <a:hlinkClick r:id="rId5">
                  <a:extLst>
                    <a:ext uri="{A12FA001-AC4F-418D-AE19-62706E023703}">
                      <ahyp:hlinkClr val="tx"/>
                    </a:ext>
                  </a:extLst>
                </a:hlinkClick>
              </a:rPr>
              <a:t> Arab Empire</a:t>
            </a:r>
            <a:endParaRPr>
              <a:solidFill>
                <a:srgbClr val="114454"/>
              </a:solidFill>
              <a:latin typeface="Arial"/>
              <a:ea typeface="Arial"/>
              <a:cs typeface="Arial"/>
              <a:sym typeface="Arial"/>
            </a:endParaRPr>
          </a:p>
        </p:txBody>
      </p:sp>
      <p:sp>
        <p:nvSpPr>
          <p:cNvPr id="256" name="Google Shape;256;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257" name="Google Shape;257;p1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pic>
        <p:nvPicPr>
          <p:cNvPr descr="Erasmus+ logo EN.jpg" id="258" name="Google Shape;258;p12"/>
          <p:cNvPicPr preferRelativeResize="0"/>
          <p:nvPr/>
        </p:nvPicPr>
        <p:blipFill rotWithShape="1">
          <a:blip r:embed="rId6">
            <a:alphaModFix/>
          </a:blip>
          <a:srcRect b="0" l="0" r="0" t="0"/>
          <a:stretch/>
        </p:blipFill>
        <p:spPr>
          <a:xfrm>
            <a:off x="214313" y="142875"/>
            <a:ext cx="2593975" cy="571500"/>
          </a:xfrm>
          <a:prstGeom prst="rect">
            <a:avLst/>
          </a:prstGeom>
          <a:noFill/>
          <a:ln>
            <a:noFill/>
          </a:ln>
        </p:spPr>
      </p:pic>
      <p:grpSp>
        <p:nvGrpSpPr>
          <p:cNvPr id="259" name="Google Shape;259;p12"/>
          <p:cNvGrpSpPr/>
          <p:nvPr/>
        </p:nvGrpSpPr>
        <p:grpSpPr>
          <a:xfrm>
            <a:off x="539552" y="843558"/>
            <a:ext cx="290513" cy="355600"/>
            <a:chOff x="596350" y="929175"/>
            <a:chExt cx="407950" cy="497475"/>
          </a:xfrm>
        </p:grpSpPr>
        <p:sp>
          <p:nvSpPr>
            <p:cNvPr id="260" name="Google Shape;260;p12"/>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1" name="Google Shape;261;p12"/>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2" name="Google Shape;262;p12"/>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3" name="Google Shape;263;p12"/>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4" name="Google Shape;264;p12"/>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5" name="Google Shape;265;p12"/>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6" name="Google Shape;266;p12"/>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67" name="Google Shape;267;p12"/>
          <p:cNvSpPr txBox="1"/>
          <p:nvPr/>
        </p:nvSpPr>
        <p:spPr>
          <a:xfrm>
            <a:off x="1763688" y="2427734"/>
            <a:ext cx="18473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13"/>
          <p:cNvSpPr txBox="1"/>
          <p:nvPr>
            <p:ph idx="1" type="body"/>
          </p:nvPr>
        </p:nvSpPr>
        <p:spPr>
          <a:xfrm>
            <a:off x="251520" y="1203598"/>
            <a:ext cx="8136904" cy="2808312"/>
          </a:xfrm>
          <a:prstGeom prst="rect">
            <a:avLst/>
          </a:prstGeom>
          <a:noFill/>
          <a:ln>
            <a:noFill/>
          </a:ln>
        </p:spPr>
        <p:txBody>
          <a:bodyPr anchorCtr="0" anchor="ctr" bIns="91425" lIns="91425" spcFirstLastPara="1" rIns="91425" wrap="square" tIns="91425">
            <a:noAutofit/>
          </a:bodyPr>
          <a:lstStyle/>
          <a:p>
            <a:pPr indent="-342900" lvl="1" marL="800100" rtl="0" algn="ctr">
              <a:spcBef>
                <a:spcPts val="0"/>
              </a:spcBef>
              <a:spcAft>
                <a:spcPts val="0"/>
              </a:spcAft>
              <a:buSzPts val="2000"/>
              <a:buNone/>
            </a:pPr>
            <a:r>
              <a:rPr b="1" lang="sk-SK">
                <a:latin typeface="Nixie One"/>
                <a:ea typeface="Nixie One"/>
                <a:cs typeface="Nixie One"/>
                <a:sym typeface="Nixie One"/>
              </a:rPr>
              <a:t>SOURCES:</a:t>
            </a:r>
            <a:endParaRPr b="1">
              <a:latin typeface="Nixie One"/>
              <a:ea typeface="Nixie One"/>
              <a:cs typeface="Nixie One"/>
              <a:sym typeface="Nixie One"/>
            </a:endParaRPr>
          </a:p>
          <a:p>
            <a:pPr indent="-342900" lvl="1" marL="800100" rtl="0" algn="just">
              <a:spcBef>
                <a:spcPts val="0"/>
              </a:spcBef>
              <a:spcAft>
                <a:spcPts val="0"/>
              </a:spcAft>
              <a:buSzPts val="2000"/>
              <a:buNone/>
            </a:pPr>
            <a:r>
              <a:rPr lang="sk-SK">
                <a:latin typeface="Arial"/>
                <a:ea typeface="Arial"/>
                <a:cs typeface="Arial"/>
                <a:sym typeface="Arial"/>
              </a:rPr>
              <a:t>Damankoš, Marián. 2008. Svetové dejiny I. Bratislava, Prešov: Eurolitera, 2008. 322 s. ISBN: 978-80-968520-9-3.</a:t>
            </a:r>
            <a:endParaRPr/>
          </a:p>
          <a:p>
            <a:pPr indent="-342900" lvl="1" marL="800100" rtl="0" algn="just">
              <a:spcBef>
                <a:spcPts val="0"/>
              </a:spcBef>
              <a:spcAft>
                <a:spcPts val="0"/>
              </a:spcAft>
              <a:buSzPts val="2000"/>
              <a:buNone/>
            </a:pPr>
            <a:r>
              <a:rPr lang="sk-SK">
                <a:latin typeface="Arial"/>
                <a:ea typeface="Arial"/>
                <a:cs typeface="Arial"/>
                <a:sym typeface="Arial"/>
              </a:rPr>
              <a:t>Kurcinová, Ľudmila- Sobek, Ľubomír. 2019. Úspešná maturita: Dejepis. Košice: TAKTIK, 2019. 338 s. ISBN 978- 80-8180-131-0.</a:t>
            </a:r>
            <a:endParaRPr/>
          </a:p>
          <a:p>
            <a:pPr indent="-342900" lvl="1" marL="800100" rtl="0" algn="just">
              <a:spcBef>
                <a:spcPts val="0"/>
              </a:spcBef>
              <a:spcAft>
                <a:spcPts val="0"/>
              </a:spcAft>
              <a:buSzPts val="2000"/>
              <a:buNone/>
            </a:pPr>
            <a:r>
              <a:rPr lang="sk-SK">
                <a:latin typeface="Arial"/>
                <a:ea typeface="Arial"/>
                <a:cs typeface="Arial"/>
                <a:sym typeface="Arial"/>
              </a:rPr>
              <a:t>Sochrová, Mária- Virdzeková, Alica. 2009. Dejepis I. Bratislava: Fragment, 2009. 144 s. ISBN 978-80-8089-296-8.</a:t>
            </a:r>
            <a:endParaRPr/>
          </a:p>
          <a:p>
            <a:pPr indent="-342900" lvl="1" marL="800100" rtl="0" algn="just">
              <a:spcBef>
                <a:spcPts val="0"/>
              </a:spcBef>
              <a:spcAft>
                <a:spcPts val="0"/>
              </a:spcAft>
              <a:buSzPts val="2000"/>
              <a:buNone/>
            </a:pPr>
            <a:r>
              <a:rPr lang="sk-SK">
                <a:latin typeface="Arial"/>
                <a:ea typeface="Arial"/>
                <a:cs typeface="Arial"/>
                <a:sym typeface="Arial"/>
              </a:rPr>
              <a:t>  </a:t>
            </a:r>
            <a:endParaRPr/>
          </a:p>
          <a:p>
            <a:pPr indent="-342900" lvl="1" marL="800100" rtl="0" algn="just">
              <a:spcBef>
                <a:spcPts val="0"/>
              </a:spcBef>
              <a:spcAft>
                <a:spcPts val="0"/>
              </a:spcAft>
              <a:buSzPts val="2000"/>
              <a:buNone/>
            </a:pPr>
            <a:r>
              <a:t/>
            </a:r>
            <a:endParaRPr>
              <a:latin typeface="Arial"/>
              <a:ea typeface="Arial"/>
              <a:cs typeface="Arial"/>
              <a:sym typeface="Arial"/>
            </a:endParaRPr>
          </a:p>
          <a:p>
            <a:pPr indent="-342900" lvl="1" marL="800100" rtl="0" algn="just">
              <a:spcBef>
                <a:spcPts val="0"/>
              </a:spcBef>
              <a:spcAft>
                <a:spcPts val="0"/>
              </a:spcAft>
              <a:buSzPts val="2000"/>
              <a:buNone/>
            </a:pPr>
            <a:r>
              <a:t/>
            </a:r>
            <a:endParaRPr b="1">
              <a:latin typeface="Nixie One"/>
              <a:ea typeface="Nixie One"/>
              <a:cs typeface="Nixie One"/>
              <a:sym typeface="Nixie One"/>
            </a:endParaRPr>
          </a:p>
        </p:txBody>
      </p:sp>
      <p:sp>
        <p:nvSpPr>
          <p:cNvPr id="273" name="Google Shape;273;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74" name="Google Shape;274;p13"/>
          <p:cNvPicPr preferRelativeResize="0"/>
          <p:nvPr/>
        </p:nvPicPr>
        <p:blipFill rotWithShape="1">
          <a:blip r:embed="rId3">
            <a:alphaModFix/>
          </a:blip>
          <a:srcRect b="0" l="0" r="0" t="0"/>
          <a:stretch/>
        </p:blipFill>
        <p:spPr>
          <a:xfrm>
            <a:off x="251519" y="195486"/>
            <a:ext cx="2593975" cy="571500"/>
          </a:xfrm>
          <a:prstGeom prst="rect">
            <a:avLst/>
          </a:prstGeom>
          <a:noFill/>
          <a:ln>
            <a:noFill/>
          </a:ln>
        </p:spPr>
      </p:pic>
      <p:sp>
        <p:nvSpPr>
          <p:cNvPr id="275" name="Google Shape;275;p13"/>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b="1" sz="2000">
              <a:solidFill>
                <a:schemeClr val="lt1"/>
              </a:solidFill>
              <a:latin typeface="Arial"/>
              <a:ea typeface="Arial"/>
              <a:cs typeface="Arial"/>
              <a:sym typeface="Arial"/>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14"/>
          <p:cNvSpPr txBox="1"/>
          <p:nvPr>
            <p:ph idx="4294967295" type="ctrTitle"/>
          </p:nvPr>
        </p:nvSpPr>
        <p:spPr>
          <a:xfrm>
            <a:off x="3000375" y="571500"/>
            <a:ext cx="4279900" cy="687388"/>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FFFFFF"/>
              </a:buClr>
              <a:buSzPts val="1800"/>
              <a:buFont typeface="Roboto Slab"/>
              <a:buNone/>
            </a:pPr>
            <a:r>
              <a:t/>
            </a:r>
            <a:endParaRPr b="1" i="0" sz="1800" u="none" cap="none" strike="noStrike">
              <a:solidFill>
                <a:srgbClr val="FFFFFF"/>
              </a:solidFill>
              <a:latin typeface="Roboto Slab"/>
              <a:ea typeface="Roboto Slab"/>
              <a:cs typeface="Roboto Slab"/>
              <a:sym typeface="Roboto Slab"/>
            </a:endParaRPr>
          </a:p>
        </p:txBody>
      </p:sp>
      <p:sp>
        <p:nvSpPr>
          <p:cNvPr id="281" name="Google Shape;281;p14"/>
          <p:cNvSpPr txBox="1"/>
          <p:nvPr>
            <p:ph idx="4294967295" type="subTitle"/>
          </p:nvPr>
        </p:nvSpPr>
        <p:spPr>
          <a:xfrm>
            <a:off x="214313"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Nixie One"/>
              <a:ea typeface="Nixie One"/>
              <a:cs typeface="Nixie One"/>
              <a:sym typeface="Nixie One"/>
            </a:endParaRPr>
          </a:p>
        </p:txBody>
      </p:sp>
      <p:sp>
        <p:nvSpPr>
          <p:cNvPr id="282" name="Google Shape;282;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83" name="Google Shape;283;p1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84" name="Google Shape;284;p14"/>
          <p:cNvSpPr txBox="1"/>
          <p:nvPr/>
        </p:nvSpPr>
        <p:spPr>
          <a:xfrm>
            <a:off x="214313" y="264318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
        <p:nvSpPr>
          <p:cNvPr id="285" name="Google Shape;285;p1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2"/>
          <p:cNvSpPr txBox="1"/>
          <p:nvPr>
            <p:ph idx="4294967295" type="subTitle"/>
          </p:nvPr>
        </p:nvSpPr>
        <p:spPr>
          <a:xfrm>
            <a:off x="685800" y="1258888"/>
            <a:ext cx="5200650" cy="2703512"/>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Subject: History</a:t>
            </a:r>
            <a:endParaRPr/>
          </a:p>
          <a:p>
            <a:pPr indent="0" lvl="0" marL="0" marR="0" rtl="0" algn="l">
              <a:spcBef>
                <a:spcPts val="60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Specification: History Seminar</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Age group: 15- 16</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1 Lesson: 45 minutes</a:t>
            </a:r>
            <a:endParaRPr b="1" i="0" sz="2400" u="none" cap="none" strike="noStrike">
              <a:solidFill>
                <a:srgbClr val="FFFFFF"/>
              </a:solidFill>
              <a:latin typeface="Arial"/>
              <a:ea typeface="Arial"/>
              <a:cs typeface="Arial"/>
              <a:sym typeface="Arial"/>
            </a:endParaRPr>
          </a:p>
        </p:txBody>
      </p:sp>
      <p:pic>
        <p:nvPicPr>
          <p:cNvPr descr="photo-1434030216411-0b793f4b4173.jpg" id="82" name="Google Shape;82;p2"/>
          <p:cNvPicPr preferRelativeResize="0"/>
          <p:nvPr/>
        </p:nvPicPr>
        <p:blipFill rotWithShape="1">
          <a:blip r:embed="rId3">
            <a:alphaModFix/>
          </a:blip>
          <a:srcRect b="0" l="0" r="0" t="0"/>
          <a:stretch/>
        </p:blipFill>
        <p:spPr>
          <a:xfrm>
            <a:off x="6421438" y="1235075"/>
            <a:ext cx="2728912" cy="2727325"/>
          </a:xfrm>
          <a:prstGeom prst="rect">
            <a:avLst/>
          </a:prstGeom>
          <a:noFill/>
          <a:ln>
            <a:noFill/>
          </a:ln>
        </p:spPr>
      </p:pic>
      <p:sp>
        <p:nvSpPr>
          <p:cNvPr id="83" name="Google Shape;83;p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84" name="Google Shape;84;p2"/>
          <p:cNvPicPr preferRelativeResize="0"/>
          <p:nvPr/>
        </p:nvPicPr>
        <p:blipFill rotWithShape="1">
          <a:blip r:embed="rId4">
            <a:alphaModFix/>
          </a:blip>
          <a:srcRect b="0" l="0" r="0" t="0"/>
          <a:stretch/>
        </p:blipFill>
        <p:spPr>
          <a:xfrm>
            <a:off x="212725" y="214313"/>
            <a:ext cx="2593975" cy="571500"/>
          </a:xfrm>
          <a:prstGeom prst="rect">
            <a:avLst/>
          </a:prstGeom>
          <a:noFill/>
          <a:ln>
            <a:noFill/>
          </a:ln>
        </p:spPr>
      </p:pic>
      <p:sp>
        <p:nvSpPr>
          <p:cNvPr id="85" name="Google Shape;85;p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3"/>
          <p:cNvSpPr/>
          <p:nvPr/>
        </p:nvSpPr>
        <p:spPr>
          <a:xfrm>
            <a:off x="3759200" y="3738563"/>
            <a:ext cx="2717800" cy="749300"/>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3"/>
          <p:cNvSpPr/>
          <p:nvPr/>
        </p:nvSpPr>
        <p:spPr>
          <a:xfrm>
            <a:off x="3759200" y="3003550"/>
            <a:ext cx="3487738" cy="749300"/>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3"/>
          <p:cNvSpPr/>
          <p:nvPr/>
        </p:nvSpPr>
        <p:spPr>
          <a:xfrm>
            <a:off x="3759200" y="2259013"/>
            <a:ext cx="2227263" cy="749300"/>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3"/>
          <p:cNvSpPr/>
          <p:nvPr/>
        </p:nvSpPr>
        <p:spPr>
          <a:xfrm>
            <a:off x="3759200" y="1508125"/>
            <a:ext cx="2554288" cy="750888"/>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3"/>
          <p:cNvSpPr/>
          <p:nvPr/>
        </p:nvSpPr>
        <p:spPr>
          <a:xfrm>
            <a:off x="2898775" y="1312863"/>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5" name="Google Shape;95;p3"/>
          <p:cNvSpPr/>
          <p:nvPr/>
        </p:nvSpPr>
        <p:spPr>
          <a:xfrm>
            <a:off x="2892425" y="2132013"/>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6" name="Google Shape;96;p3"/>
          <p:cNvSpPr/>
          <p:nvPr/>
        </p:nvSpPr>
        <p:spPr>
          <a:xfrm flipH="1" rot="10800000">
            <a:off x="2892425" y="3008313"/>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7" name="Google Shape;97;p3"/>
          <p:cNvSpPr/>
          <p:nvPr/>
        </p:nvSpPr>
        <p:spPr>
          <a:xfrm flipH="1" rot="10800000">
            <a:off x="2894013" y="3751263"/>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8" name="Google Shape;98;p3"/>
          <p:cNvSpPr/>
          <p:nvPr/>
        </p:nvSpPr>
        <p:spPr>
          <a:xfrm rot="10800000">
            <a:off x="2022475" y="3748088"/>
            <a:ext cx="877888"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9" name="Google Shape;99;p3"/>
          <p:cNvSpPr/>
          <p:nvPr/>
        </p:nvSpPr>
        <p:spPr>
          <a:xfrm flipH="1">
            <a:off x="2017713"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0" name="Google Shape;100;p3"/>
          <p:cNvSpPr/>
          <p:nvPr/>
        </p:nvSpPr>
        <p:spPr>
          <a:xfrm flipH="1">
            <a:off x="2016125" y="1314450"/>
            <a:ext cx="887413"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1" name="Google Shape;101;p3"/>
          <p:cNvSpPr/>
          <p:nvPr/>
        </p:nvSpPr>
        <p:spPr>
          <a:xfrm rot="10800000">
            <a:off x="2020888" y="3003550"/>
            <a:ext cx="877887" cy="871538"/>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2" name="Google Shape;102;p3"/>
          <p:cNvSpPr/>
          <p:nvPr/>
        </p:nvSpPr>
        <p:spPr>
          <a:xfrm>
            <a:off x="1985963" y="1412875"/>
            <a:ext cx="477837" cy="3290888"/>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3" name="Google Shape;103;p3"/>
          <p:cNvSpPr txBox="1"/>
          <p:nvPr/>
        </p:nvSpPr>
        <p:spPr>
          <a:xfrm>
            <a:off x="3878263" y="1654175"/>
            <a:ext cx="596900" cy="44926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a:p>
        </p:txBody>
      </p:sp>
      <p:cxnSp>
        <p:nvCxnSpPr>
          <p:cNvPr id="104" name="Google Shape;104;p3"/>
          <p:cNvCxnSpPr/>
          <p:nvPr/>
        </p:nvCxnSpPr>
        <p:spPr>
          <a:xfrm>
            <a:off x="4476750" y="1682750"/>
            <a:ext cx="0" cy="392113"/>
          </a:xfrm>
          <a:prstGeom prst="straightConnector1">
            <a:avLst/>
          </a:prstGeom>
          <a:noFill/>
          <a:ln cap="rnd" cmpd="sng" w="9525">
            <a:solidFill>
              <a:srgbClr val="FFFFFF"/>
            </a:solidFill>
            <a:prstDash val="solid"/>
            <a:round/>
            <a:headEnd len="sm" w="sm" type="none"/>
            <a:tailEnd len="sm" w="sm" type="none"/>
          </a:ln>
        </p:spPr>
      </p:cxnSp>
      <p:sp>
        <p:nvSpPr>
          <p:cNvPr id="105" name="Google Shape;105;p3"/>
          <p:cNvSpPr txBox="1"/>
          <p:nvPr/>
        </p:nvSpPr>
        <p:spPr>
          <a:xfrm>
            <a:off x="4532313" y="1666875"/>
            <a:ext cx="1454150" cy="446088"/>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200"/>
              <a:buFont typeface="Arial"/>
              <a:buNone/>
            </a:pPr>
            <a:r>
              <a:rPr b="0" i="0" lang="sk-SK" sz="1200" u="none" cap="none" strike="noStrike">
                <a:solidFill>
                  <a:srgbClr val="FFFFFF"/>
                </a:solidFill>
                <a:latin typeface="Arial"/>
                <a:ea typeface="Arial"/>
                <a:cs typeface="Arial"/>
                <a:sym typeface="Arial"/>
              </a:rPr>
              <a:t> Islam</a:t>
            </a:r>
            <a:endParaRPr b="0" i="0" sz="1200" u="none" cap="none" strike="noStrike">
              <a:solidFill>
                <a:srgbClr val="FFFFFF"/>
              </a:solidFill>
              <a:latin typeface="Arial"/>
              <a:ea typeface="Arial"/>
              <a:cs typeface="Arial"/>
              <a:sym typeface="Arial"/>
            </a:endParaRPr>
          </a:p>
        </p:txBody>
      </p:sp>
      <p:sp>
        <p:nvSpPr>
          <p:cNvPr id="106" name="Google Shape;106;p3"/>
          <p:cNvSpPr txBox="1"/>
          <p:nvPr/>
        </p:nvSpPr>
        <p:spPr>
          <a:xfrm>
            <a:off x="3878263" y="2392363"/>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07" name="Google Shape;107;p3"/>
          <p:cNvCxnSpPr/>
          <p:nvPr/>
        </p:nvCxnSpPr>
        <p:spPr>
          <a:xfrm>
            <a:off x="4476750" y="2420938"/>
            <a:ext cx="0" cy="392112"/>
          </a:xfrm>
          <a:prstGeom prst="straightConnector1">
            <a:avLst/>
          </a:prstGeom>
          <a:noFill/>
          <a:ln cap="rnd" cmpd="sng" w="9525">
            <a:solidFill>
              <a:srgbClr val="FFFFFF"/>
            </a:solidFill>
            <a:prstDash val="solid"/>
            <a:round/>
            <a:headEnd len="sm" w="sm" type="none"/>
            <a:tailEnd len="sm" w="sm" type="none"/>
          </a:ln>
        </p:spPr>
      </p:cxnSp>
      <p:sp>
        <p:nvSpPr>
          <p:cNvPr id="108" name="Google Shape;108;p3"/>
          <p:cNvSpPr txBox="1"/>
          <p:nvPr/>
        </p:nvSpPr>
        <p:spPr>
          <a:xfrm>
            <a:off x="4532313"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200"/>
              <a:buFont typeface="Arial"/>
              <a:buNone/>
            </a:pPr>
            <a:r>
              <a:rPr b="0" i="0" lang="sk-SK" sz="1200" u="none" cap="none" strike="noStrike">
                <a:solidFill>
                  <a:srgbClr val="FFFFFF"/>
                </a:solidFill>
                <a:latin typeface="Arial"/>
                <a:ea typeface="Arial"/>
                <a:cs typeface="Arial"/>
                <a:sym typeface="Arial"/>
              </a:rPr>
              <a:t>Arab Empire</a:t>
            </a:r>
            <a:endParaRPr b="0" i="0" sz="1200" u="none" cap="none" strike="noStrike">
              <a:solidFill>
                <a:srgbClr val="FFFFFF"/>
              </a:solidFill>
              <a:latin typeface="Arial"/>
              <a:ea typeface="Arial"/>
              <a:cs typeface="Arial"/>
              <a:sym typeface="Arial"/>
            </a:endParaRPr>
          </a:p>
        </p:txBody>
      </p:sp>
      <p:sp>
        <p:nvSpPr>
          <p:cNvPr id="109" name="Google Shape;109;p3"/>
          <p:cNvSpPr txBox="1"/>
          <p:nvPr/>
        </p:nvSpPr>
        <p:spPr>
          <a:xfrm>
            <a:off x="3878263" y="315118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a:p>
        </p:txBody>
      </p:sp>
      <p:cxnSp>
        <p:nvCxnSpPr>
          <p:cNvPr id="110" name="Google Shape;110;p3"/>
          <p:cNvCxnSpPr/>
          <p:nvPr/>
        </p:nvCxnSpPr>
        <p:spPr>
          <a:xfrm>
            <a:off x="4476750" y="3179763"/>
            <a:ext cx="0" cy="392112"/>
          </a:xfrm>
          <a:prstGeom prst="straightConnector1">
            <a:avLst/>
          </a:prstGeom>
          <a:noFill/>
          <a:ln cap="rnd" cmpd="sng" w="9525">
            <a:solidFill>
              <a:srgbClr val="FFFFFF"/>
            </a:solidFill>
            <a:prstDash val="solid"/>
            <a:round/>
            <a:headEnd len="sm" w="sm" type="none"/>
            <a:tailEnd len="sm" w="sm" type="none"/>
          </a:ln>
        </p:spPr>
      </p:cxnSp>
      <p:sp>
        <p:nvSpPr>
          <p:cNvPr id="111" name="Google Shape;111;p3"/>
          <p:cNvSpPr txBox="1"/>
          <p:nvPr/>
        </p:nvSpPr>
        <p:spPr>
          <a:xfrm>
            <a:off x="4532313" y="3094038"/>
            <a:ext cx="1384300"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200"/>
              <a:buFont typeface="Arial"/>
              <a:buNone/>
            </a:pPr>
            <a:r>
              <a:rPr b="0" i="0" lang="sk-SK" sz="1200" u="none" cap="none" strike="noStrike">
                <a:solidFill>
                  <a:srgbClr val="FFFFFF"/>
                </a:solidFill>
                <a:latin typeface="Arial"/>
                <a:ea typeface="Arial"/>
                <a:cs typeface="Arial"/>
                <a:sym typeface="Arial"/>
              </a:rPr>
              <a:t>Culture in the Arab Empire</a:t>
            </a:r>
            <a:endParaRPr b="0" i="0" sz="1200" u="none" cap="none" strike="noStrike">
              <a:solidFill>
                <a:srgbClr val="FFFFFF"/>
              </a:solidFill>
              <a:latin typeface="Arial"/>
              <a:ea typeface="Arial"/>
              <a:cs typeface="Arial"/>
              <a:sym typeface="Arial"/>
            </a:endParaRPr>
          </a:p>
        </p:txBody>
      </p:sp>
      <p:sp>
        <p:nvSpPr>
          <p:cNvPr id="112" name="Google Shape;112;p3"/>
          <p:cNvSpPr txBox="1"/>
          <p:nvPr/>
        </p:nvSpPr>
        <p:spPr>
          <a:xfrm>
            <a:off x="3878263" y="388143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a:p>
        </p:txBody>
      </p:sp>
      <p:cxnSp>
        <p:nvCxnSpPr>
          <p:cNvPr id="113" name="Google Shape;113;p3"/>
          <p:cNvCxnSpPr/>
          <p:nvPr/>
        </p:nvCxnSpPr>
        <p:spPr>
          <a:xfrm>
            <a:off x="4476750" y="3910013"/>
            <a:ext cx="0" cy="393700"/>
          </a:xfrm>
          <a:prstGeom prst="straightConnector1">
            <a:avLst/>
          </a:prstGeom>
          <a:noFill/>
          <a:ln cap="rnd" cmpd="sng" w="9525">
            <a:solidFill>
              <a:srgbClr val="FFFFFF"/>
            </a:solidFill>
            <a:prstDash val="solid"/>
            <a:round/>
            <a:headEnd len="sm" w="sm" type="none"/>
            <a:tailEnd len="sm" w="sm" type="none"/>
          </a:ln>
        </p:spPr>
      </p:cxnSp>
      <p:sp>
        <p:nvSpPr>
          <p:cNvPr id="114" name="Google Shape;114;p3"/>
          <p:cNvSpPr txBox="1"/>
          <p:nvPr/>
        </p:nvSpPr>
        <p:spPr>
          <a:xfrm>
            <a:off x="4532312" y="3825875"/>
            <a:ext cx="1611323"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200"/>
              <a:buFont typeface="Arial"/>
              <a:buNone/>
            </a:pPr>
            <a:r>
              <a:rPr b="0" i="0" lang="sk-SK" sz="1200" u="none" cap="none" strike="noStrike">
                <a:solidFill>
                  <a:srgbClr val="FFFFFF"/>
                </a:solidFill>
                <a:latin typeface="Arial"/>
                <a:ea typeface="Arial"/>
                <a:cs typeface="Arial"/>
                <a:sym typeface="Arial"/>
              </a:rPr>
              <a:t>Teaching Materials</a:t>
            </a:r>
            <a:endParaRPr b="0" i="0" sz="1200" u="none" cap="none" strike="noStrike">
              <a:solidFill>
                <a:srgbClr val="FFFFFF"/>
              </a:solidFill>
              <a:latin typeface="Arial"/>
              <a:ea typeface="Arial"/>
              <a:cs typeface="Arial"/>
              <a:sym typeface="Arial"/>
            </a:endParaRPr>
          </a:p>
        </p:txBody>
      </p:sp>
      <p:sp>
        <p:nvSpPr>
          <p:cNvPr id="115" name="Google Shape;115;p3"/>
          <p:cNvSpPr/>
          <p:nvPr/>
        </p:nvSpPr>
        <p:spPr>
          <a:xfrm flipH="1">
            <a:off x="3787775" y="1509713"/>
            <a:ext cx="90488"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16" name="Google Shape;116;p3"/>
          <p:cNvSpPr txBox="1"/>
          <p:nvPr/>
        </p:nvSpPr>
        <p:spPr>
          <a:xfrm>
            <a:off x="5362575" y="4487863"/>
            <a:ext cx="3711575" cy="517525"/>
          </a:xfrm>
          <a:prstGeom prst="rect">
            <a:avLst/>
          </a:prstGeom>
          <a:noFill/>
          <a:ln>
            <a:noFill/>
          </a:ln>
        </p:spPr>
        <p:txBody>
          <a:bodyPr anchorCtr="0" anchor="ctr" bIns="91425" lIns="91425" spcFirstLastPara="1" rIns="91425" wrap="square" tIns="91425">
            <a:noAutofit/>
          </a:bodyPr>
          <a:lstStyle/>
          <a:p>
            <a:pPr indent="0" lvl="0" marL="0" marR="0" rtl="0" algn="r">
              <a:spcBef>
                <a:spcPts val="0"/>
              </a:spcBef>
              <a:spcAft>
                <a:spcPts val="0"/>
              </a:spcAft>
              <a:buClr>
                <a:srgbClr val="000000"/>
              </a:buClr>
              <a:buSzPts val="1200"/>
              <a:buFont typeface="Arial"/>
              <a:buNone/>
            </a:pPr>
            <a:r>
              <a:t/>
            </a:r>
            <a:endParaRPr b="1" i="0" sz="1200" u="none" cap="none" strike="noStrike">
              <a:solidFill>
                <a:srgbClr val="18637B"/>
              </a:solidFill>
              <a:latin typeface="Arial"/>
              <a:ea typeface="Arial"/>
              <a:cs typeface="Arial"/>
              <a:sym typeface="Arial"/>
            </a:endParaRPr>
          </a:p>
        </p:txBody>
      </p:sp>
      <p:sp>
        <p:nvSpPr>
          <p:cNvPr id="117" name="Google Shape;117;p3"/>
          <p:cNvSpPr/>
          <p:nvPr/>
        </p:nvSpPr>
        <p:spPr>
          <a:xfrm>
            <a:off x="3187700" y="164623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8" name="Google Shape;118;p3"/>
          <p:cNvGrpSpPr/>
          <p:nvPr/>
        </p:nvGrpSpPr>
        <p:grpSpPr>
          <a:xfrm>
            <a:off x="3184525" y="2463800"/>
            <a:ext cx="334963" cy="334963"/>
            <a:chOff x="5941025" y="3634400"/>
            <a:chExt cx="467650" cy="467650"/>
          </a:xfrm>
        </p:grpSpPr>
        <p:sp>
          <p:nvSpPr>
            <p:cNvPr id="119" name="Google Shape;119;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25" name="Google Shape;125;p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grpSp>
        <p:nvGrpSpPr>
          <p:cNvPr id="126" name="Google Shape;126;p3"/>
          <p:cNvGrpSpPr/>
          <p:nvPr/>
        </p:nvGrpSpPr>
        <p:grpSpPr>
          <a:xfrm>
            <a:off x="625475" y="1044575"/>
            <a:ext cx="290513" cy="355600"/>
            <a:chOff x="596350" y="929175"/>
            <a:chExt cx="407950" cy="497475"/>
          </a:xfrm>
        </p:grpSpPr>
        <p:sp>
          <p:nvSpPr>
            <p:cNvPr id="127" name="Google Shape;127;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34" name="Google Shape;134;p3"/>
          <p:cNvGrpSpPr/>
          <p:nvPr/>
        </p:nvGrpSpPr>
        <p:grpSpPr>
          <a:xfrm>
            <a:off x="777875" y="1196975"/>
            <a:ext cx="290513" cy="355600"/>
            <a:chOff x="596350" y="929175"/>
            <a:chExt cx="407950" cy="497475"/>
          </a:xfrm>
        </p:grpSpPr>
        <p:sp>
          <p:nvSpPr>
            <p:cNvPr id="135" name="Google Shape;135;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42" name="Google Shape;142;p3"/>
          <p:cNvGrpSpPr/>
          <p:nvPr/>
        </p:nvGrpSpPr>
        <p:grpSpPr>
          <a:xfrm>
            <a:off x="3203848" y="4011910"/>
            <a:ext cx="290513" cy="355600"/>
            <a:chOff x="596350" y="929175"/>
            <a:chExt cx="407950" cy="497475"/>
          </a:xfrm>
        </p:grpSpPr>
        <p:sp>
          <p:nvSpPr>
            <p:cNvPr id="143" name="Google Shape;143;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Erasmus+ logo EN.jpg" id="150" name="Google Shape;150;p3"/>
          <p:cNvPicPr preferRelativeResize="0"/>
          <p:nvPr/>
        </p:nvPicPr>
        <p:blipFill rotWithShape="1">
          <a:blip r:embed="rId3">
            <a:alphaModFix/>
          </a:blip>
          <a:srcRect b="0" l="0" r="0" t="0"/>
          <a:stretch/>
        </p:blipFill>
        <p:spPr>
          <a:xfrm>
            <a:off x="251520" y="555526"/>
            <a:ext cx="2593975" cy="571500"/>
          </a:xfrm>
          <a:prstGeom prst="rect">
            <a:avLst/>
          </a:prstGeom>
          <a:noFill/>
          <a:ln>
            <a:noFill/>
          </a:ln>
        </p:spPr>
      </p:pic>
      <p:sp>
        <p:nvSpPr>
          <p:cNvPr id="151" name="Google Shape;151;p3"/>
          <p:cNvSpPr/>
          <p:nvPr/>
        </p:nvSpPr>
        <p:spPr>
          <a:xfrm>
            <a:off x="212726" y="4746625"/>
            <a:ext cx="4262437" cy="34540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52" name="Google Shape;152;p3"/>
          <p:cNvGrpSpPr/>
          <p:nvPr/>
        </p:nvGrpSpPr>
        <p:grpSpPr>
          <a:xfrm>
            <a:off x="3216732" y="3313113"/>
            <a:ext cx="296862" cy="252412"/>
            <a:chOff x="1934025" y="1001650"/>
            <a:chExt cx="415300" cy="355600"/>
          </a:xfrm>
        </p:grpSpPr>
        <p:sp>
          <p:nvSpPr>
            <p:cNvPr id="153" name="Google Shape;153;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Islam</a:t>
            </a:r>
            <a:endParaRPr b="1">
              <a:latin typeface="Roboto Slab"/>
              <a:ea typeface="Roboto Slab"/>
              <a:cs typeface="Roboto Slab"/>
              <a:sym typeface="Roboto Slab"/>
            </a:endParaRPr>
          </a:p>
        </p:txBody>
      </p:sp>
      <p:sp>
        <p:nvSpPr>
          <p:cNvPr id="162" name="Google Shape;162;p4"/>
          <p:cNvSpPr txBox="1"/>
          <p:nvPr/>
        </p:nvSpPr>
        <p:spPr>
          <a:xfrm>
            <a:off x="0" y="503238"/>
            <a:ext cx="3471863" cy="38195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1</a:t>
            </a:r>
            <a:endParaRPr/>
          </a:p>
        </p:txBody>
      </p:sp>
      <p:sp>
        <p:nvSpPr>
          <p:cNvPr id="163" name="Google Shape;163;p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64" name="Google Shape;164;p4"/>
          <p:cNvPicPr preferRelativeResize="0"/>
          <p:nvPr/>
        </p:nvPicPr>
        <p:blipFill rotWithShape="1">
          <a:blip r:embed="rId3">
            <a:alphaModFix/>
          </a:blip>
          <a:srcRect b="0" l="0" r="0" t="0"/>
          <a:stretch/>
        </p:blipFill>
        <p:spPr>
          <a:xfrm>
            <a:off x="251520" y="217488"/>
            <a:ext cx="2593975" cy="571500"/>
          </a:xfrm>
          <a:prstGeom prst="rect">
            <a:avLst/>
          </a:prstGeom>
          <a:noFill/>
          <a:ln>
            <a:noFill/>
          </a:ln>
        </p:spPr>
      </p:pic>
      <p:sp>
        <p:nvSpPr>
          <p:cNvPr id="165" name="Google Shape;165;p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5"/>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SzPts val="1800"/>
              <a:buNone/>
            </a:pPr>
            <a:r>
              <a:rPr b="1" lang="sk-SK" sz="1800">
                <a:solidFill>
                  <a:schemeClr val="lt1"/>
                </a:solidFill>
                <a:latin typeface="Roboto Slab"/>
                <a:ea typeface="Roboto Slab"/>
                <a:cs typeface="Roboto Slab"/>
                <a:sym typeface="Roboto Slab"/>
              </a:rPr>
              <a:t>ISLAM</a:t>
            </a:r>
            <a:endParaRPr b="1" sz="1800">
              <a:solidFill>
                <a:schemeClr val="lt1"/>
              </a:solidFill>
              <a:latin typeface="Roboto Slab"/>
              <a:ea typeface="Roboto Slab"/>
              <a:cs typeface="Roboto Slab"/>
              <a:sym typeface="Roboto Slab"/>
            </a:endParaRPr>
          </a:p>
        </p:txBody>
      </p:sp>
      <p:sp>
        <p:nvSpPr>
          <p:cNvPr id="171" name="Google Shape;171;p5"/>
          <p:cNvSpPr txBox="1"/>
          <p:nvPr>
            <p:ph idx="1" type="body"/>
          </p:nvPr>
        </p:nvSpPr>
        <p:spPr>
          <a:xfrm>
            <a:off x="357150" y="1767275"/>
            <a:ext cx="8329800" cy="3147300"/>
          </a:xfrm>
          <a:prstGeom prst="rect">
            <a:avLst/>
          </a:prstGeom>
          <a:noFill/>
          <a:ln>
            <a:noFill/>
          </a:ln>
        </p:spPr>
        <p:txBody>
          <a:bodyPr anchorCtr="0" anchor="t" bIns="91425" lIns="91425" spcFirstLastPara="1" rIns="91425" wrap="square" tIns="91425">
            <a:noAutofit/>
          </a:bodyPr>
          <a:lstStyle/>
          <a:p>
            <a:pPr indent="-406400" lvl="0" marL="457200" rtl="0" algn="just">
              <a:spcBef>
                <a:spcPts val="600"/>
              </a:spcBef>
              <a:spcAft>
                <a:spcPts val="0"/>
              </a:spcAft>
              <a:buSzPts val="2800"/>
              <a:buFont typeface="Noto Sans Symbols"/>
              <a:buChar char="⮚"/>
            </a:pPr>
            <a:r>
              <a:rPr lang="sk-SK" sz="1800">
                <a:solidFill>
                  <a:schemeClr val="dk1"/>
                </a:solidFill>
                <a:latin typeface="Arial"/>
                <a:ea typeface="Arial"/>
                <a:cs typeface="Arial"/>
                <a:sym typeface="Arial"/>
              </a:rPr>
              <a:t>7th century</a:t>
            </a:r>
            <a:endParaRPr sz="1800">
              <a:solidFill>
                <a:schemeClr val="dk1"/>
              </a:solidFill>
              <a:latin typeface="Arial"/>
              <a:ea typeface="Arial"/>
              <a:cs typeface="Arial"/>
              <a:sym typeface="Arial"/>
            </a:endParaRPr>
          </a:p>
          <a:p>
            <a:pPr indent="-406400" lvl="0" marL="457200" rtl="0" algn="just">
              <a:spcBef>
                <a:spcPts val="600"/>
              </a:spcBef>
              <a:spcAft>
                <a:spcPts val="0"/>
              </a:spcAft>
              <a:buSzPts val="2800"/>
              <a:buFont typeface="Noto Sans Symbols"/>
              <a:buChar char="⮚"/>
            </a:pPr>
            <a:r>
              <a:rPr lang="sk-SK" sz="1800">
                <a:solidFill>
                  <a:schemeClr val="dk1"/>
                </a:solidFill>
                <a:latin typeface="Arial"/>
                <a:ea typeface="Arial"/>
                <a:cs typeface="Arial"/>
                <a:sym typeface="Arial"/>
              </a:rPr>
              <a:t>Allah = God; Muhammad – the Prophet</a:t>
            </a:r>
            <a:endParaRPr/>
          </a:p>
          <a:p>
            <a:pPr indent="-406400" lvl="0" marL="457200" rtl="0" algn="just">
              <a:spcBef>
                <a:spcPts val="600"/>
              </a:spcBef>
              <a:spcAft>
                <a:spcPts val="0"/>
              </a:spcAft>
              <a:buSzPts val="2800"/>
              <a:buFont typeface="Noto Sans Symbols"/>
              <a:buChar char="⮚"/>
            </a:pPr>
            <a:r>
              <a:rPr lang="sk-SK" sz="1800">
                <a:solidFill>
                  <a:schemeClr val="dk1"/>
                </a:solidFill>
                <a:latin typeface="Arial"/>
                <a:ea typeface="Arial"/>
                <a:cs typeface="Arial"/>
                <a:sym typeface="Arial"/>
              </a:rPr>
              <a:t>Quran</a:t>
            </a:r>
            <a:endParaRPr/>
          </a:p>
          <a:p>
            <a:pPr indent="-406400" lvl="0" marL="457200" rtl="0" algn="just">
              <a:spcBef>
                <a:spcPts val="600"/>
              </a:spcBef>
              <a:spcAft>
                <a:spcPts val="0"/>
              </a:spcAft>
              <a:buSzPts val="2800"/>
              <a:buFont typeface="Noto Sans Symbols"/>
              <a:buChar char="⮚"/>
            </a:pPr>
            <a:r>
              <a:rPr lang="sk-SK" sz="1800">
                <a:solidFill>
                  <a:schemeClr val="dk1"/>
                </a:solidFill>
                <a:latin typeface="Arial"/>
                <a:ea typeface="Arial"/>
                <a:cs typeface="Arial"/>
                <a:sym typeface="Arial"/>
              </a:rPr>
              <a:t>Islam – subordination to the God´s will; Muslim – the one who subordinates </a:t>
            </a:r>
            <a:endParaRPr/>
          </a:p>
          <a:p>
            <a:pPr indent="-406400" lvl="0" marL="457200" rtl="0" algn="just">
              <a:spcBef>
                <a:spcPts val="600"/>
              </a:spcBef>
              <a:spcAft>
                <a:spcPts val="0"/>
              </a:spcAft>
              <a:buSzPts val="2800"/>
              <a:buFont typeface="Noto Sans Symbols"/>
              <a:buChar char="⮚"/>
            </a:pPr>
            <a:r>
              <a:rPr lang="sk-SK" sz="1800">
                <a:solidFill>
                  <a:schemeClr val="dk1"/>
                </a:solidFill>
                <a:latin typeface="Arial"/>
                <a:ea typeface="Arial"/>
                <a:cs typeface="Arial"/>
                <a:sym typeface="Arial"/>
              </a:rPr>
              <a:t>5 duties of a Muslim</a:t>
            </a:r>
            <a:endParaRPr/>
          </a:p>
          <a:p>
            <a:pPr indent="-406400" lvl="0" marL="457200" rtl="0" algn="just">
              <a:spcBef>
                <a:spcPts val="600"/>
              </a:spcBef>
              <a:spcAft>
                <a:spcPts val="0"/>
              </a:spcAft>
              <a:buSzPts val="2800"/>
              <a:buFont typeface="Noto Sans Symbols"/>
              <a:buChar char="⮚"/>
            </a:pPr>
            <a:r>
              <a:rPr lang="sk-SK" sz="1800">
                <a:solidFill>
                  <a:schemeClr val="dk1"/>
                </a:solidFill>
                <a:latin typeface="Arial"/>
                <a:ea typeface="Arial"/>
                <a:cs typeface="Arial"/>
                <a:sym typeface="Arial"/>
              </a:rPr>
              <a:t>Sunni and Shia </a:t>
            </a:r>
            <a:endParaRPr sz="1800">
              <a:solidFill>
                <a:schemeClr val="dk1"/>
              </a:solidFill>
              <a:latin typeface="Arial"/>
              <a:ea typeface="Arial"/>
              <a:cs typeface="Arial"/>
              <a:sym typeface="Arial"/>
            </a:endParaRPr>
          </a:p>
          <a:p>
            <a:pPr indent="-406400" lvl="0" marL="457200" rtl="0" algn="just">
              <a:spcBef>
                <a:spcPts val="600"/>
              </a:spcBef>
              <a:spcAft>
                <a:spcPts val="0"/>
              </a:spcAft>
              <a:buSzPts val="2800"/>
              <a:buNone/>
            </a:pPr>
            <a:r>
              <a:rPr lang="sk-SK" sz="2000">
                <a:solidFill>
                  <a:schemeClr val="dk1"/>
                </a:solidFill>
                <a:latin typeface="Arial"/>
                <a:ea typeface="Arial"/>
                <a:cs typeface="Arial"/>
                <a:sym typeface="Arial"/>
              </a:rPr>
              <a:t> </a:t>
            </a:r>
            <a:endParaRPr sz="2000">
              <a:solidFill>
                <a:schemeClr val="dk1"/>
              </a:solidFill>
              <a:latin typeface="Arial"/>
              <a:ea typeface="Arial"/>
              <a:cs typeface="Arial"/>
              <a:sym typeface="Arial"/>
            </a:endParaRPr>
          </a:p>
        </p:txBody>
      </p:sp>
      <p:sp>
        <p:nvSpPr>
          <p:cNvPr id="172" name="Google Shape;172;p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sp>
        <p:nvSpPr>
          <p:cNvPr id="173" name="Google Shape;173;p5"/>
          <p:cNvSpPr/>
          <p:nvPr/>
        </p:nvSpPr>
        <p:spPr>
          <a:xfrm>
            <a:off x="3187700" y="164623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p5"/>
          <p:cNvSpPr/>
          <p:nvPr/>
        </p:nvSpPr>
        <p:spPr>
          <a:xfrm>
            <a:off x="539552" y="84355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5" name="Google Shape;175;p5"/>
          <p:cNvSpPr/>
          <p:nvPr/>
        </p:nvSpPr>
        <p:spPr>
          <a:xfrm>
            <a:off x="3492500" y="195103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6" name="Google Shape;176;p5"/>
          <p:cNvSpPr/>
          <p:nvPr/>
        </p:nvSpPr>
        <p:spPr>
          <a:xfrm>
            <a:off x="4572000" y="530725"/>
            <a:ext cx="4535400" cy="504900"/>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b="1" i="0" sz="2000" u="none" cap="none" strike="noStrike">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6"/>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Arab Empire</a:t>
            </a:r>
            <a:endParaRPr b="1">
              <a:latin typeface="Nixie One"/>
              <a:ea typeface="Nixie One"/>
              <a:cs typeface="Nixie One"/>
              <a:sym typeface="Nixie One"/>
            </a:endParaRPr>
          </a:p>
        </p:txBody>
      </p:sp>
      <p:sp>
        <p:nvSpPr>
          <p:cNvPr id="182" name="Google Shape;182;p6"/>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2</a:t>
            </a:r>
            <a:endParaRPr/>
          </a:p>
        </p:txBody>
      </p:sp>
      <p:sp>
        <p:nvSpPr>
          <p:cNvPr id="183" name="Google Shape;183;p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84" name="Google Shape;184;p6"/>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185" name="Google Shape;185;p6"/>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7"/>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ARAB EMPIRE</a:t>
            </a:r>
            <a:endParaRPr b="1" sz="1800">
              <a:solidFill>
                <a:srgbClr val="FFFFFF"/>
              </a:solidFill>
              <a:latin typeface="Roboto Slab"/>
              <a:ea typeface="Roboto Slab"/>
              <a:cs typeface="Roboto Slab"/>
              <a:sym typeface="Roboto Slab"/>
            </a:endParaRPr>
          </a:p>
        </p:txBody>
      </p:sp>
      <p:sp>
        <p:nvSpPr>
          <p:cNvPr id="191" name="Google Shape;191;p7"/>
          <p:cNvSpPr txBox="1"/>
          <p:nvPr>
            <p:ph idx="1" type="body"/>
          </p:nvPr>
        </p:nvSpPr>
        <p:spPr>
          <a:xfrm>
            <a:off x="1187624" y="1779662"/>
            <a:ext cx="7540625" cy="2389038"/>
          </a:xfrm>
          <a:prstGeom prst="rect">
            <a:avLst/>
          </a:prstGeom>
          <a:noFill/>
          <a:ln>
            <a:noFill/>
          </a:ln>
        </p:spPr>
        <p:txBody>
          <a:bodyPr anchorCtr="0" anchor="t" bIns="91425" lIns="91425" spcFirstLastPara="1" rIns="91425" wrap="square" tIns="91425">
            <a:noAutofit/>
          </a:bodyPr>
          <a:lstStyle/>
          <a:p>
            <a:pPr indent="-177799"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history – connection of religious and political power</a:t>
            </a:r>
            <a:endParaRPr/>
          </a:p>
          <a:p>
            <a:pPr indent="-177799"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geographic and climatic conditions of the Arabian Peninsula</a:t>
            </a:r>
            <a:endParaRPr/>
          </a:p>
          <a:p>
            <a:pPr indent="-177799"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blood kinships - sheikhs</a:t>
            </a:r>
            <a:endParaRPr/>
          </a:p>
          <a:p>
            <a:pPr indent="-177799"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Mecca - Quraysh</a:t>
            </a:r>
            <a:endParaRPr/>
          </a:p>
          <a:p>
            <a:pPr indent="-177799"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Muhammad- monotheistic religion </a:t>
            </a:r>
            <a:endParaRPr/>
          </a:p>
          <a:p>
            <a:pPr indent="-228600" lvl="0" marL="457200" rtl="0" algn="l">
              <a:spcBef>
                <a:spcPts val="0"/>
              </a:spcBef>
              <a:spcAft>
                <a:spcPts val="0"/>
              </a:spcAft>
              <a:buClr>
                <a:srgbClr val="114454"/>
              </a:buClr>
              <a:buSzPts val="2800"/>
              <a:buFont typeface="Nixie One"/>
              <a:buNone/>
            </a:pPr>
            <a:r>
              <a:t/>
            </a:r>
            <a:endParaRPr>
              <a:solidFill>
                <a:srgbClr val="114454"/>
              </a:solidFill>
              <a:latin typeface="Arial"/>
              <a:ea typeface="Arial"/>
              <a:cs typeface="Arial"/>
              <a:sym typeface="Arial"/>
            </a:endParaRPr>
          </a:p>
        </p:txBody>
      </p:sp>
      <p:sp>
        <p:nvSpPr>
          <p:cNvPr id="192" name="Google Shape;192;p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93" name="Google Shape;193;p7"/>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194" name="Google Shape;194;p7"/>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95" name="Google Shape;195;p7"/>
          <p:cNvGrpSpPr/>
          <p:nvPr/>
        </p:nvGrpSpPr>
        <p:grpSpPr>
          <a:xfrm>
            <a:off x="467544" y="915566"/>
            <a:ext cx="334963" cy="334963"/>
            <a:chOff x="5941025" y="3634400"/>
            <a:chExt cx="467650" cy="467650"/>
          </a:xfrm>
        </p:grpSpPr>
        <p:sp>
          <p:nvSpPr>
            <p:cNvPr id="196" name="Google Shape;196;p7"/>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7"/>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7"/>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9" name="Google Shape;199;p7"/>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0" name="Google Shape;200;p7"/>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1" name="Google Shape;201;p7"/>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8"/>
          <p:cNvSpPr txBox="1"/>
          <p:nvPr>
            <p:ph idx="4294967295" type="body"/>
          </p:nvPr>
        </p:nvSpPr>
        <p:spPr>
          <a:xfrm>
            <a:off x="1052525" y="490550"/>
            <a:ext cx="8034300" cy="4164000"/>
          </a:xfrm>
          <a:prstGeom prst="rect">
            <a:avLst/>
          </a:prstGeom>
          <a:noFill/>
          <a:ln>
            <a:noFill/>
          </a:ln>
        </p:spPr>
        <p:txBody>
          <a:bodyPr anchorCtr="0" anchor="ctr" bIns="91425" lIns="91425" spcFirstLastPara="1" rIns="91425" wrap="square" tIns="91425">
            <a:noAutofit/>
          </a:bodyPr>
          <a:lstStyle/>
          <a:p>
            <a:pPr indent="-190500" lvl="0" marL="0" rtl="0" algn="just">
              <a:spcBef>
                <a:spcPts val="0"/>
              </a:spcBef>
              <a:spcAft>
                <a:spcPts val="0"/>
              </a:spcAft>
              <a:buClr>
                <a:srgbClr val="114454"/>
              </a:buClr>
              <a:buSzPts val="3000"/>
              <a:buFont typeface="Noto Sans Symbols"/>
              <a:buChar char="⮚"/>
            </a:pPr>
            <a:r>
              <a:rPr lang="sk-SK" sz="2400">
                <a:solidFill>
                  <a:srgbClr val="114454"/>
                </a:solidFill>
                <a:latin typeface="Arial"/>
                <a:ea typeface="Arial"/>
                <a:cs typeface="Arial"/>
                <a:sym typeface="Arial"/>
              </a:rPr>
              <a:t> </a:t>
            </a:r>
            <a:r>
              <a:rPr lang="sk-SK" sz="2000">
                <a:solidFill>
                  <a:srgbClr val="114454"/>
                </a:solidFill>
                <a:latin typeface="Arial"/>
                <a:ea typeface="Arial"/>
                <a:cs typeface="Arial"/>
                <a:sym typeface="Arial"/>
              </a:rPr>
              <a:t>622 	  escape to Medina     hidžra – Islamic Calendar- explanation</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subordination to the </a:t>
            </a:r>
            <a:r>
              <a:rPr lang="sk-SK" sz="2000">
                <a:solidFill>
                  <a:srgbClr val="114454"/>
                </a:solidFill>
              </a:rPr>
              <a:t>God's</a:t>
            </a:r>
            <a:r>
              <a:rPr lang="sk-SK" sz="2000">
                <a:solidFill>
                  <a:srgbClr val="114454"/>
                </a:solidFill>
                <a:latin typeface="Arial"/>
                <a:ea typeface="Arial"/>
                <a:cs typeface="Arial"/>
                <a:sym typeface="Arial"/>
              </a:rPr>
              <a:t> will</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630       conquest of Mecca       Arab state       Omar</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Caliphs - Quraysh, Ummayad, Abbasid </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India      Iberian Peninsula - Reconquista</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Emirates - Emir; Vizier </a:t>
            </a:r>
            <a:endParaRPr sz="2000">
              <a:solidFill>
                <a:srgbClr val="114454"/>
              </a:solidFill>
              <a:latin typeface="Arial"/>
              <a:ea typeface="Arial"/>
              <a:cs typeface="Arial"/>
              <a:sym typeface="Arial"/>
            </a:endParaRPr>
          </a:p>
        </p:txBody>
      </p:sp>
      <p:sp>
        <p:nvSpPr>
          <p:cNvPr id="207" name="Google Shape;207;p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08" name="Google Shape;208;p8"/>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09" name="Google Shape;209;p8"/>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cxnSp>
        <p:nvCxnSpPr>
          <p:cNvPr id="210" name="Google Shape;210;p8"/>
          <p:cNvCxnSpPr/>
          <p:nvPr/>
        </p:nvCxnSpPr>
        <p:spPr>
          <a:xfrm>
            <a:off x="1721970" y="1296505"/>
            <a:ext cx="339300" cy="10800"/>
          </a:xfrm>
          <a:prstGeom prst="straightConnector1">
            <a:avLst/>
          </a:prstGeom>
          <a:noFill/>
          <a:ln cap="flat" cmpd="sng" w="9525">
            <a:solidFill>
              <a:srgbClr val="0E4253"/>
            </a:solidFill>
            <a:prstDash val="solid"/>
            <a:round/>
            <a:headEnd len="sm" w="sm" type="none"/>
            <a:tailEnd len="med" w="med" type="stealth"/>
          </a:ln>
        </p:spPr>
      </p:cxnSp>
      <p:cxnSp>
        <p:nvCxnSpPr>
          <p:cNvPr id="211" name="Google Shape;211;p8"/>
          <p:cNvCxnSpPr/>
          <p:nvPr/>
        </p:nvCxnSpPr>
        <p:spPr>
          <a:xfrm>
            <a:off x="4316178" y="1301155"/>
            <a:ext cx="214200" cy="1500"/>
          </a:xfrm>
          <a:prstGeom prst="straightConnector1">
            <a:avLst/>
          </a:prstGeom>
          <a:noFill/>
          <a:ln cap="flat" cmpd="sng" w="9525">
            <a:solidFill>
              <a:srgbClr val="0E4253"/>
            </a:solidFill>
            <a:prstDash val="solid"/>
            <a:round/>
            <a:headEnd len="sm" w="sm" type="none"/>
            <a:tailEnd len="med" w="med" type="stealth"/>
          </a:ln>
        </p:spPr>
      </p:cxnSp>
      <p:cxnSp>
        <p:nvCxnSpPr>
          <p:cNvPr id="212" name="Google Shape;212;p8"/>
          <p:cNvCxnSpPr/>
          <p:nvPr/>
        </p:nvCxnSpPr>
        <p:spPr>
          <a:xfrm>
            <a:off x="1711632" y="2368150"/>
            <a:ext cx="360000" cy="0"/>
          </a:xfrm>
          <a:prstGeom prst="straightConnector1">
            <a:avLst/>
          </a:prstGeom>
          <a:noFill/>
          <a:ln cap="flat" cmpd="sng" w="9525">
            <a:solidFill>
              <a:srgbClr val="0E4253"/>
            </a:solidFill>
            <a:prstDash val="solid"/>
            <a:round/>
            <a:headEnd len="sm" w="sm" type="none"/>
            <a:tailEnd len="med" w="med" type="stealth"/>
          </a:ln>
        </p:spPr>
      </p:cxnSp>
      <p:cxnSp>
        <p:nvCxnSpPr>
          <p:cNvPr id="213" name="Google Shape;213;p8"/>
          <p:cNvCxnSpPr/>
          <p:nvPr/>
        </p:nvCxnSpPr>
        <p:spPr>
          <a:xfrm>
            <a:off x="4316174" y="2368154"/>
            <a:ext cx="432000" cy="0"/>
          </a:xfrm>
          <a:prstGeom prst="straightConnector1">
            <a:avLst/>
          </a:prstGeom>
          <a:noFill/>
          <a:ln cap="flat" cmpd="sng" w="9525">
            <a:solidFill>
              <a:srgbClr val="0E4253"/>
            </a:solidFill>
            <a:prstDash val="solid"/>
            <a:round/>
            <a:headEnd len="sm" w="sm" type="none"/>
            <a:tailEnd len="med" w="med" type="stealth"/>
          </a:ln>
        </p:spPr>
      </p:cxnSp>
      <p:cxnSp>
        <p:nvCxnSpPr>
          <p:cNvPr id="214" name="Google Shape;214;p8"/>
          <p:cNvCxnSpPr/>
          <p:nvPr/>
        </p:nvCxnSpPr>
        <p:spPr>
          <a:xfrm>
            <a:off x="6022175" y="2368150"/>
            <a:ext cx="357000" cy="0"/>
          </a:xfrm>
          <a:prstGeom prst="straightConnector1">
            <a:avLst/>
          </a:prstGeom>
          <a:noFill/>
          <a:ln cap="flat" cmpd="sng" w="9525">
            <a:solidFill>
              <a:srgbClr val="0E4253"/>
            </a:solidFill>
            <a:prstDash val="solid"/>
            <a:round/>
            <a:headEnd len="sm" w="sm" type="none"/>
            <a:tailEnd len="med" w="med" type="stealth"/>
          </a:ln>
        </p:spPr>
      </p:cxnSp>
      <p:cxnSp>
        <p:nvCxnSpPr>
          <p:cNvPr id="215" name="Google Shape;215;p8"/>
          <p:cNvCxnSpPr/>
          <p:nvPr/>
        </p:nvCxnSpPr>
        <p:spPr>
          <a:xfrm>
            <a:off x="1843058" y="3432568"/>
            <a:ext cx="288000" cy="0"/>
          </a:xfrm>
          <a:prstGeom prst="straightConnector1">
            <a:avLst/>
          </a:prstGeom>
          <a:noFill/>
          <a:ln cap="flat" cmpd="sng" w="9525">
            <a:solidFill>
              <a:srgbClr val="0E4253"/>
            </a:solidFill>
            <a:prstDash val="solid"/>
            <a:round/>
            <a:headEnd len="sm" w="sm" type="none"/>
            <a:tailEnd len="med" w="med" type="stealth"/>
          </a:ln>
        </p:spPr>
      </p:cxn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9"/>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Culture in the Arab Empire</a:t>
            </a:r>
            <a:endParaRPr b="1">
              <a:latin typeface="Nixie One"/>
              <a:ea typeface="Nixie One"/>
              <a:cs typeface="Nixie One"/>
              <a:sym typeface="Nixie One"/>
            </a:endParaRPr>
          </a:p>
        </p:txBody>
      </p:sp>
      <p:sp>
        <p:nvSpPr>
          <p:cNvPr id="221" name="Google Shape;221;p9"/>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3</a:t>
            </a:r>
            <a:endParaRPr b="0" i="0" sz="20000" u="none" cap="none" strike="noStrike">
              <a:solidFill>
                <a:srgbClr val="18637B"/>
              </a:solidFill>
              <a:latin typeface="Roboto Slab"/>
              <a:ea typeface="Roboto Slab"/>
              <a:cs typeface="Roboto Slab"/>
              <a:sym typeface="Roboto Slab"/>
            </a:endParaRPr>
          </a:p>
        </p:txBody>
      </p:sp>
      <p:sp>
        <p:nvSpPr>
          <p:cNvPr id="222" name="Google Shape;222;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23" name="Google Shape;223;p9"/>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24" name="Google Shape;224;p9"/>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