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oboto Slab"/>
      <p:regular r:id="rId21"/>
      <p:bold r:id="rId22"/>
    </p:embeddedFont>
    <p:embeddedFont>
      <p:font typeface="Nixie One"/>
      <p:regular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4" roundtripDataSignature="AMtx7mjHB8A9B4hBD8cXvuc2l6947055o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RobotoSlab-bold.fntdata"/><Relationship Id="rId10" Type="http://schemas.openxmlformats.org/officeDocument/2006/relationships/slide" Target="slides/slide5.xml"/><Relationship Id="rId21" Type="http://schemas.openxmlformats.org/officeDocument/2006/relationships/font" Target="fonts/RobotoSlab-regular.fntdata"/><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font" Target="fonts/NixieOne-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1" name="Google Shape;7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6" name="Google Shape;226;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5" name="Google Shape;235;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0" name="Google Shape;250;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9" name="Google Shape;259;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8" name="Google Shape;278;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6" name="Google Shape;286;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9" name="Google Shape;7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8" name="Google Shape;8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9" name="Google Shape;15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8" name="Google Shape;16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7" name="Google Shape;187;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6" name="Google Shape;196;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2" name="Google Shape;21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17"/>
          <p:cNvSpPr/>
          <p:nvPr/>
        </p:nvSpPr>
        <p:spPr>
          <a:xfrm>
            <a:off x="0" y="4287838"/>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7"/>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2" name="Google Shape;12;p17"/>
          <p:cNvSpPr/>
          <p:nvPr/>
        </p:nvSpPr>
        <p:spPr>
          <a:xfrm>
            <a:off x="0" y="500063"/>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17"/>
          <p:cNvSpPr/>
          <p:nvPr/>
        </p:nvSpPr>
        <p:spPr>
          <a:xfrm>
            <a:off x="0" y="4494213"/>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17"/>
          <p:cNvSpPr/>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17"/>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16" name="Shape 16"/>
        <p:cNvGrpSpPr/>
        <p:nvPr/>
      </p:nvGrpSpPr>
      <p:grpSpPr>
        <a:xfrm>
          <a:off x="0" y="0"/>
          <a:ext cx="0" cy="0"/>
          <a:chOff x="0" y="0"/>
          <a:chExt cx="0" cy="0"/>
        </a:xfrm>
      </p:grpSpPr>
      <p:sp>
        <p:nvSpPr>
          <p:cNvPr id="17" name="Google Shape;17;p18"/>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8"/>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9" name="Google Shape;19;p18"/>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 name="Google Shape;20;p18"/>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18"/>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
        <p:nvSpPr>
          <p:cNvPr id="24" name="Google Shape;24;p19"/>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25" name="Google Shape;25;p19"/>
          <p:cNvSpPr/>
          <p:nvPr/>
        </p:nvSpPr>
        <p:spPr>
          <a:xfrm>
            <a:off x="0" y="500063"/>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19"/>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19"/>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19"/>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0" name="Shape 30"/>
        <p:cNvGrpSpPr/>
        <p:nvPr/>
      </p:nvGrpSpPr>
      <p:grpSpPr>
        <a:xfrm>
          <a:off x="0" y="0"/>
          <a:ext cx="0" cy="0"/>
          <a:chOff x="0" y="0"/>
          <a:chExt cx="0" cy="0"/>
        </a:xfrm>
      </p:grpSpPr>
      <p:sp>
        <p:nvSpPr>
          <p:cNvPr id="31" name="Google Shape;31;p20"/>
          <p:cNvSpPr/>
          <p:nvPr/>
        </p:nvSpPr>
        <p:spPr>
          <a:xfrm>
            <a:off x="0" y="4287838"/>
            <a:ext cx="3475038"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20"/>
          <p:cNvSpPr/>
          <p:nvPr/>
        </p:nvSpPr>
        <p:spPr>
          <a:xfrm>
            <a:off x="0" y="0"/>
            <a:ext cx="3475038"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33" name="Google Shape;33;p20"/>
          <p:cNvSpPr/>
          <p:nvPr/>
        </p:nvSpPr>
        <p:spPr>
          <a:xfrm>
            <a:off x="0" y="500063"/>
            <a:ext cx="3475038"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20"/>
          <p:cNvSpPr/>
          <p:nvPr/>
        </p:nvSpPr>
        <p:spPr>
          <a:xfrm>
            <a:off x="0" y="4494213"/>
            <a:ext cx="3475038"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20"/>
          <p:cNvSpPr/>
          <p:nvPr/>
        </p:nvSpPr>
        <p:spPr>
          <a:xfrm>
            <a:off x="0" y="4584700"/>
            <a:ext cx="3475038"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20"/>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37" name="Google Shape;37;p20"/>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38" name="Google Shape;38;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39" name="Shape 39"/>
        <p:cNvGrpSpPr/>
        <p:nvPr/>
      </p:nvGrpSpPr>
      <p:grpSpPr>
        <a:xfrm>
          <a:off x="0" y="0"/>
          <a:ext cx="0" cy="0"/>
          <a:chOff x="0" y="0"/>
          <a:chExt cx="0" cy="0"/>
        </a:xfrm>
      </p:grpSpPr>
      <p:sp>
        <p:nvSpPr>
          <p:cNvPr id="40" name="Google Shape;40;p21"/>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21"/>
          <p:cNvSpPr/>
          <p:nvPr/>
        </p:nvSpPr>
        <p:spPr>
          <a:xfrm>
            <a:off x="3398538" y="1599538"/>
            <a:ext cx="2346925" cy="1944425"/>
          </a:xfrm>
          <a:prstGeom prst="rect">
            <a:avLst/>
          </a:prstGeom>
        </p:spPr>
        <p:txBody>
          <a:bodyPr>
            <a:prstTxWarp prst="textPlain"/>
          </a:bodyPr>
          <a:lstStyle/>
          <a:p>
            <a:pPr lvl="0" algn="ctr"/>
            <a:r>
              <a:rPr b="0" i="0">
                <a:ln>
                  <a:noFill/>
                </a:ln>
                <a:solidFill>
                  <a:srgbClr val="0E3142">
                    <a:alpha val="20000"/>
                  </a:srgbClr>
                </a:solidFill>
                <a:latin typeface="Impact"/>
              </a:rPr>
              <a:t>“</a:t>
            </a:r>
          </a:p>
        </p:txBody>
      </p:sp>
      <p:sp>
        <p:nvSpPr>
          <p:cNvPr id="42" name="Google Shape;42;p21"/>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43" name="Google Shape;43;p21"/>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21"/>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21"/>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21"/>
          <p:cNvSpPr txBox="1"/>
          <p:nvPr>
            <p:ph idx="1" type="body"/>
          </p:nvPr>
        </p:nvSpPr>
        <p:spPr>
          <a:xfrm>
            <a:off x="1556175" y="2300275"/>
            <a:ext cx="6031800" cy="605100"/>
          </a:xfrm>
          <a:prstGeom prst="rect">
            <a:avLst/>
          </a:prstGeom>
          <a:noFill/>
          <a:ln>
            <a:noFill/>
          </a:ln>
        </p:spPr>
        <p:txBody>
          <a:bodyPr anchorCtr="0" anchor="ctr" bIns="91425" lIns="91425" spcFirstLastPara="1" rIns="91425" wrap="square" tIns="91425">
            <a:noAutofit/>
          </a:bodyPr>
          <a:lstStyle>
            <a:lvl1pPr indent="-355600" lvl="0" marL="457200" algn="ctr">
              <a:spcBef>
                <a:spcPts val="600"/>
              </a:spcBef>
              <a:spcAft>
                <a:spcPts val="0"/>
              </a:spcAft>
              <a:buClr>
                <a:srgbClr val="FFFFFF"/>
              </a:buClr>
              <a:buSzPts val="2000"/>
              <a:buChar char="▪"/>
              <a:defRPr sz="2000">
                <a:solidFill>
                  <a:srgbClr val="FFFFFF"/>
                </a:solidFill>
              </a:defRPr>
            </a:lvl1pPr>
            <a:lvl2pPr indent="-355600" lvl="1" marL="914400" algn="ctr">
              <a:spcBef>
                <a:spcPts val="0"/>
              </a:spcBef>
              <a:spcAft>
                <a:spcPts val="0"/>
              </a:spcAft>
              <a:buClr>
                <a:srgbClr val="FFFFFF"/>
              </a:buClr>
              <a:buSzPts val="2000"/>
              <a:buChar char="▫"/>
              <a:defRPr sz="2000">
                <a:solidFill>
                  <a:srgbClr val="FFFFFF"/>
                </a:solidFill>
              </a:defRPr>
            </a:lvl2pPr>
            <a:lvl3pPr indent="-355600" lvl="2" marL="1371600" algn="ctr">
              <a:spcBef>
                <a:spcPts val="0"/>
              </a:spcBef>
              <a:spcAft>
                <a:spcPts val="0"/>
              </a:spcAft>
              <a:buClr>
                <a:srgbClr val="FFFFFF"/>
              </a:buClr>
              <a:buSzPts val="2000"/>
              <a:buChar char="■"/>
              <a:defRPr sz="2000">
                <a:solidFill>
                  <a:srgbClr val="FFFFFF"/>
                </a:solidFill>
              </a:defRPr>
            </a:lvl3pPr>
            <a:lvl4pPr indent="-355600" lvl="3" marL="1828800" algn="ctr">
              <a:spcBef>
                <a:spcPts val="0"/>
              </a:spcBef>
              <a:spcAft>
                <a:spcPts val="0"/>
              </a:spcAft>
              <a:buClr>
                <a:srgbClr val="FFFFFF"/>
              </a:buClr>
              <a:buSzPts val="2000"/>
              <a:buChar char="●"/>
              <a:defRPr sz="2000">
                <a:solidFill>
                  <a:srgbClr val="FFFFFF"/>
                </a:solidFill>
              </a:defRPr>
            </a:lvl4pPr>
            <a:lvl5pPr indent="-355600" lvl="4" marL="2286000" algn="ctr">
              <a:spcBef>
                <a:spcPts val="0"/>
              </a:spcBef>
              <a:spcAft>
                <a:spcPts val="0"/>
              </a:spcAft>
              <a:buClr>
                <a:srgbClr val="FFFFFF"/>
              </a:buClr>
              <a:buSzPts val="2000"/>
              <a:buChar char="○"/>
              <a:defRPr sz="2000">
                <a:solidFill>
                  <a:srgbClr val="FFFFFF"/>
                </a:solidFill>
              </a:defRPr>
            </a:lvl5pPr>
            <a:lvl6pPr indent="-355600" lvl="5" marL="2743200" algn="ctr">
              <a:lnSpc>
                <a:spcPct val="100000"/>
              </a:lnSpc>
              <a:spcBef>
                <a:spcPts val="0"/>
              </a:spcBef>
              <a:spcAft>
                <a:spcPts val="0"/>
              </a:spcAft>
              <a:buClr>
                <a:srgbClr val="FFFFFF"/>
              </a:buClr>
              <a:buSzPts val="2000"/>
              <a:buChar char="■"/>
              <a:defRPr sz="2000">
                <a:solidFill>
                  <a:srgbClr val="FFFFFF"/>
                </a:solidFill>
              </a:defRPr>
            </a:lvl6pPr>
            <a:lvl7pPr indent="-355600" lvl="6" marL="3200400" algn="ctr">
              <a:lnSpc>
                <a:spcPct val="100000"/>
              </a:lnSpc>
              <a:spcBef>
                <a:spcPts val="0"/>
              </a:spcBef>
              <a:spcAft>
                <a:spcPts val="0"/>
              </a:spcAft>
              <a:buClr>
                <a:srgbClr val="FFFFFF"/>
              </a:buClr>
              <a:buSzPts val="2000"/>
              <a:buChar char="●"/>
              <a:defRPr sz="2000">
                <a:solidFill>
                  <a:srgbClr val="FFFFFF"/>
                </a:solidFill>
              </a:defRPr>
            </a:lvl7pPr>
            <a:lvl8pPr indent="-355600" lvl="7" marL="3657600" algn="ctr">
              <a:lnSpc>
                <a:spcPct val="100000"/>
              </a:lnSpc>
              <a:spcBef>
                <a:spcPts val="0"/>
              </a:spcBef>
              <a:spcAft>
                <a:spcPts val="0"/>
              </a:spcAft>
              <a:buClr>
                <a:srgbClr val="FFFFFF"/>
              </a:buClr>
              <a:buSzPts val="2000"/>
              <a:buChar char="○"/>
              <a:defRPr sz="2000">
                <a:solidFill>
                  <a:srgbClr val="FFFFFF"/>
                </a:solidFill>
              </a:defRPr>
            </a:lvl8pPr>
            <a:lvl9pPr indent="-355600" lvl="8" marL="4114800" algn="ctr">
              <a:lnSpc>
                <a:spcPct val="100000"/>
              </a:lnSpc>
              <a:spcBef>
                <a:spcPts val="0"/>
              </a:spcBef>
              <a:spcAft>
                <a:spcPts val="0"/>
              </a:spcAft>
              <a:buClr>
                <a:srgbClr val="FFFFFF"/>
              </a:buClr>
              <a:buSzPts val="2000"/>
              <a:buChar char="■"/>
              <a:defRPr sz="2000">
                <a:solidFill>
                  <a:srgbClr val="FFFFFF"/>
                </a:solidFill>
              </a:defRPr>
            </a:lvl9pPr>
          </a:lstStyle>
          <a:p/>
        </p:txBody>
      </p:sp>
      <p:sp>
        <p:nvSpPr>
          <p:cNvPr id="47" name="Google Shape;47;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48" name="Shape 48"/>
        <p:cNvGrpSpPr/>
        <p:nvPr/>
      </p:nvGrpSpPr>
      <p:grpSpPr>
        <a:xfrm>
          <a:off x="0" y="0"/>
          <a:ext cx="0" cy="0"/>
          <a:chOff x="0" y="0"/>
          <a:chExt cx="0" cy="0"/>
        </a:xfrm>
      </p:grpSpPr>
      <p:sp>
        <p:nvSpPr>
          <p:cNvPr id="49" name="Google Shape;49;p22"/>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50" name="Google Shape;50;p22"/>
          <p:cNvSpPr/>
          <p:nvPr/>
        </p:nvSpPr>
        <p:spPr>
          <a:xfrm>
            <a:off x="0" y="500063"/>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22"/>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22"/>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 name="Google Shape;53;p22"/>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54" name="Google Shape;54;p22"/>
          <p:cNvCxnSpPr/>
          <p:nvPr/>
        </p:nvCxnSpPr>
        <p:spPr>
          <a:xfrm>
            <a:off x="1038225" y="809625"/>
            <a:ext cx="0" cy="471488"/>
          </a:xfrm>
          <a:prstGeom prst="straightConnector1">
            <a:avLst/>
          </a:prstGeom>
          <a:noFill/>
          <a:ln cap="flat" cmpd="sng" w="9525">
            <a:solidFill>
              <a:srgbClr val="18637B"/>
            </a:solidFill>
            <a:prstDash val="solid"/>
            <a:round/>
            <a:headEnd len="med" w="med" type="none"/>
            <a:tailEnd len="med" w="med" type="none"/>
          </a:ln>
        </p:spPr>
      </p:cxnSp>
      <p:sp>
        <p:nvSpPr>
          <p:cNvPr id="55" name="Google Shape;55;p22"/>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56" name="Google Shape;56;p22"/>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57" name="Google Shape;57;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58" name="Shape 58"/>
        <p:cNvGrpSpPr/>
        <p:nvPr/>
      </p:nvGrpSpPr>
      <p:grpSpPr>
        <a:xfrm>
          <a:off x="0" y="0"/>
          <a:ext cx="0" cy="0"/>
          <a:chOff x="0" y="0"/>
          <a:chExt cx="0" cy="0"/>
        </a:xfrm>
      </p:grpSpPr>
      <p:sp>
        <p:nvSpPr>
          <p:cNvPr id="59" name="Google Shape;59;p23"/>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60" name="Google Shape;60;p23"/>
          <p:cNvSpPr/>
          <p:nvPr/>
        </p:nvSpPr>
        <p:spPr>
          <a:xfrm>
            <a:off x="0" y="500063"/>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23"/>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 name="Google Shape;62;p23"/>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 name="Google Shape;63;p23"/>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64" name="Google Shape;64;p23"/>
          <p:cNvCxnSpPr/>
          <p:nvPr/>
        </p:nvCxnSpPr>
        <p:spPr>
          <a:xfrm>
            <a:off x="1038225" y="809625"/>
            <a:ext cx="0" cy="471488"/>
          </a:xfrm>
          <a:prstGeom prst="straightConnector1">
            <a:avLst/>
          </a:prstGeom>
          <a:noFill/>
          <a:ln cap="flat" cmpd="sng" w="9525">
            <a:solidFill>
              <a:srgbClr val="18637B"/>
            </a:solidFill>
            <a:prstDash val="solid"/>
            <a:round/>
            <a:headEnd len="med" w="med" type="none"/>
            <a:tailEnd len="med" w="med" type="none"/>
          </a:ln>
        </p:spPr>
      </p:cxnSp>
      <p:sp>
        <p:nvSpPr>
          <p:cNvPr id="65" name="Google Shape;65;p23"/>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6" name="Google Shape;66;p23"/>
          <p:cNvSpPr txBox="1"/>
          <p:nvPr>
            <p:ph idx="1" type="body"/>
          </p:nvPr>
        </p:nvSpPr>
        <p:spPr>
          <a:xfrm>
            <a:off x="1146025"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67" name="Google Shape;67;p23"/>
          <p:cNvSpPr txBox="1"/>
          <p:nvPr>
            <p:ph idx="2" type="body"/>
          </p:nvPr>
        </p:nvSpPr>
        <p:spPr>
          <a:xfrm>
            <a:off x="5026623"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68" name="Google Shape;68;p2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6"/>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 name="Google Shape;7;p16"/>
          <p:cNvSpPr txBox="1"/>
          <p:nvPr>
            <p:ph idx="1" type="body"/>
          </p:nvPr>
        </p:nvSpPr>
        <p:spPr>
          <a:xfrm>
            <a:off x="1146175" y="1766888"/>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 name="Google Shape;8;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1pPr>
            <a:lvl2pPr indent="0" lvl="1"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2pPr>
            <a:lvl3pPr indent="0" lvl="2"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3pPr>
            <a:lvl4pPr indent="0" lvl="3"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4pPr>
            <a:lvl5pPr indent="0" lvl="4"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5pPr>
            <a:lvl6pPr indent="0" lvl="5"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6pPr>
            <a:lvl7pPr indent="0" lvl="6"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7pPr>
            <a:lvl8pPr indent="0" lvl="7"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8pPr>
            <a:lvl9pPr indent="0" lvl="8"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3.jpg"/><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hyperlink" Target="https://learningapps.org/view20833156" TargetMode="External"/><Relationship Id="rId4" Type="http://schemas.openxmlformats.org/officeDocument/2006/relationships/hyperlink" Target="https://drive.google.com/file/d/14uNWrIfERzmSZP8SF_H7yZHAy1i1M4cs/view?usp=sharing" TargetMode="External"/><Relationship Id="rId5" Type="http://schemas.openxmlformats.org/officeDocument/2006/relationships/hyperlink" Target="https://drive.google.com/file/d/19T-6pnZILD1uWEufNpeKkPWranNdP1ng/view?usp=sharing" TargetMode="External"/><Relationship Id="rId6" Type="http://schemas.openxmlformats.org/officeDocument/2006/relationships/image" Target="../media/image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hyperlink" Target="https://www.youtube.com/watch?v=-VcduAhwaNo" TargetMode="External"/><Relationship Id="rId4" Type="http://schemas.openxmlformats.org/officeDocument/2006/relationships/hyperlink" Target="https://wordwall.net/cs/resource/18948397" TargetMode="External"/><Relationship Id="rId5"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koran.sk/clanky/temy-suviace-s-islamskym-nabozenstvom/media/islamsky-letopocet-2/" TargetMode="Externa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
          <p:cNvSpPr txBox="1"/>
          <p:nvPr>
            <p:ph type="ctrTitle"/>
          </p:nvPr>
        </p:nvSpPr>
        <p:spPr>
          <a:xfrm>
            <a:off x="685800" y="2601913"/>
            <a:ext cx="7774632" cy="1158875"/>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Clr>
                <a:srgbClr val="FFFFFF"/>
              </a:buClr>
              <a:buSzPts val="4800"/>
              <a:buNone/>
            </a:pPr>
            <a:r>
              <a:rPr b="1" lang="sk-SK">
                <a:solidFill>
                  <a:srgbClr val="FFFFFF"/>
                </a:solidFill>
                <a:latin typeface="Roboto Slab"/>
                <a:ea typeface="Roboto Slab"/>
                <a:cs typeface="Roboto Slab"/>
                <a:sym typeface="Roboto Slab"/>
              </a:rPr>
              <a:t>Digi school DEJEPIS</a:t>
            </a:r>
            <a:br>
              <a:rPr b="1" lang="sk-SK">
                <a:solidFill>
                  <a:srgbClr val="FFFFFF"/>
                </a:solidFill>
                <a:latin typeface="Nixie One"/>
                <a:ea typeface="Nixie One"/>
                <a:cs typeface="Nixie One"/>
                <a:sym typeface="Nixie One"/>
              </a:rPr>
            </a:br>
            <a:endParaRPr b="1">
              <a:solidFill>
                <a:srgbClr val="FFFFFF"/>
              </a:solidFill>
              <a:latin typeface="Nixie One"/>
              <a:ea typeface="Nixie One"/>
              <a:cs typeface="Nixie One"/>
              <a:sym typeface="Nixie One"/>
            </a:endParaRPr>
          </a:p>
        </p:txBody>
      </p:sp>
      <p:pic>
        <p:nvPicPr>
          <p:cNvPr descr="Erasmus+ logo EN.jpg" id="74" name="Google Shape;74;p1"/>
          <p:cNvPicPr preferRelativeResize="0"/>
          <p:nvPr/>
        </p:nvPicPr>
        <p:blipFill rotWithShape="1">
          <a:blip r:embed="rId3">
            <a:alphaModFix/>
          </a:blip>
          <a:srcRect b="0" l="0" r="0" t="0"/>
          <a:stretch/>
        </p:blipFill>
        <p:spPr>
          <a:xfrm>
            <a:off x="142875" y="785813"/>
            <a:ext cx="2593975" cy="571500"/>
          </a:xfrm>
          <a:prstGeom prst="rect">
            <a:avLst/>
          </a:prstGeom>
          <a:noFill/>
          <a:ln>
            <a:noFill/>
          </a:ln>
        </p:spPr>
      </p:pic>
      <p:pic>
        <p:nvPicPr>
          <p:cNvPr id="75" name="Google Shape;75;p1"/>
          <p:cNvPicPr preferRelativeResize="0"/>
          <p:nvPr/>
        </p:nvPicPr>
        <p:blipFill rotWithShape="1">
          <a:blip r:embed="rId4">
            <a:alphaModFix/>
          </a:blip>
          <a:srcRect b="0" l="0" r="0" t="0"/>
          <a:stretch/>
        </p:blipFill>
        <p:spPr>
          <a:xfrm>
            <a:off x="2857500" y="785813"/>
            <a:ext cx="1158875" cy="652462"/>
          </a:xfrm>
          <a:prstGeom prst="rect">
            <a:avLst/>
          </a:prstGeom>
          <a:noFill/>
          <a:ln>
            <a:noFill/>
          </a:ln>
        </p:spPr>
      </p:pic>
      <p:sp>
        <p:nvSpPr>
          <p:cNvPr id="76" name="Google Shape;76;p1"/>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 2020-1-SK01-KA226-SCH-094350 </a:t>
            </a:r>
            <a:endParaRPr b="1" i="0" sz="2000" u="none" cap="none" strike="noStrike">
              <a:solidFill>
                <a:schemeClr val="lt1"/>
              </a:solidFill>
              <a:latin typeface="Arial"/>
              <a:ea typeface="Arial"/>
              <a:cs typeface="Arial"/>
              <a:sym typeface="Arial"/>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10"/>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Roboto Slab"/>
                <a:ea typeface="Roboto Slab"/>
                <a:cs typeface="Roboto Slab"/>
                <a:sym typeface="Roboto Slab"/>
              </a:rPr>
              <a:t>Kultúra Arabskej ríše</a:t>
            </a:r>
            <a:endParaRPr/>
          </a:p>
        </p:txBody>
      </p:sp>
      <p:sp>
        <p:nvSpPr>
          <p:cNvPr id="229" name="Google Shape;229;p10"/>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3</a:t>
            </a:r>
            <a:endParaRPr b="0" i="0" sz="20000" u="none" cap="none" strike="noStrike">
              <a:solidFill>
                <a:srgbClr val="18637B"/>
              </a:solidFill>
              <a:latin typeface="Roboto Slab"/>
              <a:ea typeface="Roboto Slab"/>
              <a:cs typeface="Roboto Slab"/>
              <a:sym typeface="Roboto Slab"/>
            </a:endParaRPr>
          </a:p>
        </p:txBody>
      </p:sp>
      <p:sp>
        <p:nvSpPr>
          <p:cNvPr id="230" name="Google Shape;230;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31" name="Google Shape;231;p10"/>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32" name="Google Shape;232;p10"/>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11"/>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Kultúra Arabskej ríše</a:t>
            </a:r>
            <a:endParaRPr b="1" sz="1800">
              <a:solidFill>
                <a:srgbClr val="FFFFFF"/>
              </a:solidFill>
              <a:latin typeface="Roboto Slab"/>
              <a:ea typeface="Roboto Slab"/>
              <a:cs typeface="Roboto Slab"/>
              <a:sym typeface="Roboto Slab"/>
            </a:endParaRPr>
          </a:p>
        </p:txBody>
      </p:sp>
      <p:sp>
        <p:nvSpPr>
          <p:cNvPr id="238" name="Google Shape;238;p11"/>
          <p:cNvSpPr txBox="1"/>
          <p:nvPr>
            <p:ph idx="1" type="body"/>
          </p:nvPr>
        </p:nvSpPr>
        <p:spPr>
          <a:xfrm>
            <a:off x="1146175" y="1766888"/>
            <a:ext cx="7997825" cy="2605061"/>
          </a:xfrm>
          <a:prstGeom prst="rect">
            <a:avLst/>
          </a:prstGeom>
          <a:noFill/>
          <a:ln>
            <a:noFill/>
          </a:ln>
        </p:spPr>
        <p:txBody>
          <a:bodyPr anchorCtr="0" anchor="t" bIns="91425" lIns="91425" spcFirstLastPara="1" rIns="91425" wrap="square" tIns="91425">
            <a:noAutofit/>
          </a:bodyPr>
          <a:lstStyle/>
          <a:p>
            <a:pPr indent="-190500" lvl="0" marL="0" rtl="0" algn="just">
              <a:spcBef>
                <a:spcPts val="600"/>
              </a:spcBef>
              <a:spcAft>
                <a:spcPts val="0"/>
              </a:spcAft>
              <a:buClr>
                <a:srgbClr val="114454"/>
              </a:buClr>
              <a:buSzPts val="3000"/>
              <a:buFont typeface="Noto Sans Symbols"/>
              <a:buChar char="⮚"/>
            </a:pPr>
            <a:r>
              <a:rPr lang="sk-SK" sz="2000">
                <a:latin typeface="Arial"/>
                <a:ea typeface="Arial"/>
                <a:cs typeface="Arial"/>
                <a:sym typeface="Arial"/>
              </a:rPr>
              <a:t> </a:t>
            </a:r>
            <a:r>
              <a:rPr lang="sk-SK" sz="2000">
                <a:solidFill>
                  <a:schemeClr val="dk1"/>
                </a:solidFill>
                <a:latin typeface="Arial"/>
                <a:ea typeface="Arial"/>
                <a:cs typeface="Arial"/>
                <a:sym typeface="Arial"/>
              </a:rPr>
              <a:t>geografia, astronómia, filozofia</a:t>
            </a:r>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matematika - arabské číslice</a:t>
            </a:r>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medicína - Avicenna </a:t>
            </a:r>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nové plodiny a rastliny</a:t>
            </a:r>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Tisíc a jedna noc</a:t>
            </a:r>
            <a:endParaRPr sz="2400">
              <a:solidFill>
                <a:schemeClr val="dk1"/>
              </a:solidFill>
              <a:latin typeface="Arial"/>
              <a:ea typeface="Arial"/>
              <a:cs typeface="Arial"/>
              <a:sym typeface="Arial"/>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palácové a sakrálne stavby - mešity</a:t>
            </a:r>
            <a:endParaRPr/>
          </a:p>
          <a:p>
            <a:pPr indent="0" lvl="0" marL="0" rtl="0" algn="just">
              <a:spcBef>
                <a:spcPts val="600"/>
              </a:spcBef>
              <a:spcAft>
                <a:spcPts val="0"/>
              </a:spcAft>
              <a:buClr>
                <a:srgbClr val="114454"/>
              </a:buClr>
              <a:buSzPts val="3000"/>
              <a:buNone/>
            </a:pPr>
            <a:r>
              <a:rPr lang="sk-SK" sz="800">
                <a:solidFill>
                  <a:schemeClr val="dk1"/>
                </a:solidFill>
                <a:latin typeface="Arial"/>
                <a:ea typeface="Arial"/>
                <a:cs typeface="Arial"/>
                <a:sym typeface="Arial"/>
              </a:rPr>
              <a:t>                                                                                                           https://www.idnes.cz/cestovani/kolem-sveta/velka-mesita-v-abu-zabi.A150112_135829_kolem-sveta_tom</a:t>
            </a:r>
            <a:endParaRPr/>
          </a:p>
          <a:p>
            <a:pPr indent="0" lvl="0" marL="0" rtl="0" algn="just">
              <a:spcBef>
                <a:spcPts val="600"/>
              </a:spcBef>
              <a:spcAft>
                <a:spcPts val="0"/>
              </a:spcAft>
              <a:buClr>
                <a:srgbClr val="114454"/>
              </a:buClr>
              <a:buSzPts val="3000"/>
              <a:buNone/>
            </a:pPr>
            <a:r>
              <a:t/>
            </a:r>
            <a:endParaRPr sz="1200">
              <a:solidFill>
                <a:schemeClr val="dk1"/>
              </a:solidFill>
              <a:latin typeface="Arial"/>
              <a:ea typeface="Arial"/>
              <a:cs typeface="Arial"/>
              <a:sym typeface="Arial"/>
            </a:endParaRPr>
          </a:p>
          <a:p>
            <a:pPr indent="-406400" lvl="0" marL="457200" rtl="0" algn="l">
              <a:spcBef>
                <a:spcPts val="0"/>
              </a:spcBef>
              <a:spcAft>
                <a:spcPts val="0"/>
              </a:spcAft>
              <a:buClr>
                <a:srgbClr val="114454"/>
              </a:buClr>
              <a:buSzPts val="2800"/>
              <a:buNone/>
            </a:pPr>
            <a:r>
              <a:rPr lang="sk-SK" sz="800">
                <a:solidFill>
                  <a:schemeClr val="dk1"/>
                </a:solidFill>
                <a:latin typeface="Arial"/>
                <a:ea typeface="Arial"/>
                <a:cs typeface="Arial"/>
                <a:sym typeface="Arial"/>
              </a:rPr>
              <a:t>                                                                                                                                                                                      </a:t>
            </a:r>
            <a:endParaRPr sz="1200">
              <a:solidFill>
                <a:schemeClr val="dk1"/>
              </a:solidFill>
              <a:latin typeface="Arial"/>
              <a:ea typeface="Arial"/>
              <a:cs typeface="Arial"/>
              <a:sym typeface="Arial"/>
            </a:endParaRPr>
          </a:p>
        </p:txBody>
      </p:sp>
      <p:sp>
        <p:nvSpPr>
          <p:cNvPr id="239" name="Google Shape;239;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240" name="Google Shape;240;p11"/>
          <p:cNvPicPr preferRelativeResize="0"/>
          <p:nvPr/>
        </p:nvPicPr>
        <p:blipFill rotWithShape="1">
          <a:blip r:embed="rId3">
            <a:alphaModFix/>
          </a:blip>
          <a:srcRect b="0" l="0" r="0" t="0"/>
          <a:stretch/>
        </p:blipFill>
        <p:spPr>
          <a:xfrm>
            <a:off x="284709" y="123478"/>
            <a:ext cx="2593975" cy="571500"/>
          </a:xfrm>
          <a:prstGeom prst="rect">
            <a:avLst/>
          </a:prstGeom>
          <a:noFill/>
          <a:ln>
            <a:noFill/>
          </a:ln>
        </p:spPr>
      </p:pic>
      <p:sp>
        <p:nvSpPr>
          <p:cNvPr id="241" name="Google Shape;241;p11"/>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242" name="Google Shape;242;p11"/>
          <p:cNvGrpSpPr/>
          <p:nvPr/>
        </p:nvGrpSpPr>
        <p:grpSpPr>
          <a:xfrm>
            <a:off x="539552" y="915566"/>
            <a:ext cx="296862" cy="252412"/>
            <a:chOff x="1934025" y="1001650"/>
            <a:chExt cx="415300" cy="355600"/>
          </a:xfrm>
        </p:grpSpPr>
        <p:sp>
          <p:nvSpPr>
            <p:cNvPr id="243" name="Google Shape;243;p11"/>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4" name="Google Shape;244;p11"/>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5" name="Google Shape;245;p11"/>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6" name="Google Shape;246;p11"/>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descr="C:\Users\admin\Desktop\DIGI ŠKOLA\Veľká mešita šejka Zyeda.jpg" id="247" name="Google Shape;247;p11"/>
          <p:cNvPicPr preferRelativeResize="0"/>
          <p:nvPr/>
        </p:nvPicPr>
        <p:blipFill rotWithShape="1">
          <a:blip r:embed="rId4">
            <a:alphaModFix/>
          </a:blip>
          <a:srcRect b="0" l="0" r="0" t="0"/>
          <a:stretch/>
        </p:blipFill>
        <p:spPr>
          <a:xfrm>
            <a:off x="5580112" y="1203598"/>
            <a:ext cx="3456384" cy="2664296"/>
          </a:xfrm>
          <a:prstGeom prst="rect">
            <a:avLst/>
          </a:prstGeom>
          <a:noFill/>
          <a:ln>
            <a:noFill/>
          </a:ln>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12"/>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Roboto Slab"/>
                <a:ea typeface="Roboto Slab"/>
                <a:cs typeface="Roboto Slab"/>
                <a:sym typeface="Roboto Slab"/>
              </a:rPr>
              <a:t>Edukačné materiály</a:t>
            </a:r>
            <a:endParaRPr/>
          </a:p>
        </p:txBody>
      </p:sp>
      <p:sp>
        <p:nvSpPr>
          <p:cNvPr id="253" name="Google Shape;253;p12"/>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4</a:t>
            </a:r>
            <a:endParaRPr b="0" i="0" sz="20000" u="none" cap="none" strike="noStrike">
              <a:solidFill>
                <a:srgbClr val="18637B"/>
              </a:solidFill>
              <a:latin typeface="Roboto Slab"/>
              <a:ea typeface="Roboto Slab"/>
              <a:cs typeface="Roboto Slab"/>
              <a:sym typeface="Roboto Slab"/>
            </a:endParaRPr>
          </a:p>
        </p:txBody>
      </p:sp>
      <p:sp>
        <p:nvSpPr>
          <p:cNvPr id="254" name="Google Shape;254;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55" name="Google Shape;255;p12"/>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56" name="Google Shape;256;p12"/>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13"/>
          <p:cNvSpPr txBox="1"/>
          <p:nvPr>
            <p:ph idx="1" type="body"/>
          </p:nvPr>
        </p:nvSpPr>
        <p:spPr>
          <a:xfrm>
            <a:off x="1146175" y="1766888"/>
            <a:ext cx="3660775" cy="3159125"/>
          </a:xfrm>
          <a:prstGeom prst="rect">
            <a:avLst/>
          </a:prstGeom>
          <a:noFill/>
          <a:ln>
            <a:noFill/>
          </a:ln>
        </p:spPr>
        <p:txBody>
          <a:bodyPr anchorCtr="0" anchor="t" bIns="91425" lIns="91425" spcFirstLastPara="1" rIns="91425" wrap="square" tIns="91425">
            <a:noAutofit/>
          </a:bodyPr>
          <a:lstStyle/>
          <a:p>
            <a:pPr indent="0" lvl="0" marL="0" rtl="0" algn="ctr">
              <a:spcBef>
                <a:spcPts val="600"/>
              </a:spcBef>
              <a:spcAft>
                <a:spcPts val="0"/>
              </a:spcAft>
              <a:buClr>
                <a:srgbClr val="114454"/>
              </a:buClr>
              <a:buSzPts val="2000"/>
              <a:buFont typeface="Nixie One"/>
              <a:buNone/>
            </a:pPr>
            <a:r>
              <a:rPr lang="sk-SK" u="sng">
                <a:solidFill>
                  <a:srgbClr val="114454"/>
                </a:solidFill>
                <a:latin typeface="Arial"/>
                <a:ea typeface="Arial"/>
                <a:cs typeface="Arial"/>
                <a:sym typeface="Arial"/>
                <a:hlinkClick r:id="rId3">
                  <a:extLst>
                    <a:ext uri="{A12FA001-AC4F-418D-AE19-62706E023703}">
                      <ahyp:hlinkClr val="tx"/>
                    </a:ext>
                  </a:extLst>
                </a:hlinkClick>
              </a:rPr>
              <a:t>Tajnička- Arabská ríša learningapps.org</a:t>
            </a:r>
            <a:endParaRPr>
              <a:solidFill>
                <a:srgbClr val="114454"/>
              </a:solidFill>
              <a:latin typeface="Arial"/>
              <a:ea typeface="Arial"/>
              <a:cs typeface="Arial"/>
              <a:sym typeface="Arial"/>
            </a:endParaRPr>
          </a:p>
        </p:txBody>
      </p:sp>
      <p:sp>
        <p:nvSpPr>
          <p:cNvPr id="262" name="Google Shape;262;p13"/>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Edukačné materiály</a:t>
            </a:r>
            <a:endParaRPr b="1" sz="1800">
              <a:solidFill>
                <a:srgbClr val="FFFFFF"/>
              </a:solidFill>
              <a:latin typeface="Roboto Slab"/>
              <a:ea typeface="Roboto Slab"/>
              <a:cs typeface="Roboto Slab"/>
              <a:sym typeface="Roboto Slab"/>
            </a:endParaRPr>
          </a:p>
        </p:txBody>
      </p:sp>
      <p:sp>
        <p:nvSpPr>
          <p:cNvPr id="263" name="Google Shape;263;p13"/>
          <p:cNvSpPr txBox="1"/>
          <p:nvPr>
            <p:ph idx="2" type="body"/>
          </p:nvPr>
        </p:nvSpPr>
        <p:spPr>
          <a:xfrm>
            <a:off x="5026025" y="1766888"/>
            <a:ext cx="3660775" cy="3159125"/>
          </a:xfrm>
          <a:prstGeom prst="rect">
            <a:avLst/>
          </a:prstGeom>
          <a:noFill/>
          <a:ln>
            <a:noFill/>
          </a:ln>
        </p:spPr>
        <p:txBody>
          <a:bodyPr anchorCtr="0" anchor="t" bIns="91425" lIns="91425" spcFirstLastPara="1" rIns="91425" wrap="square" tIns="91425">
            <a:noAutofit/>
          </a:bodyPr>
          <a:lstStyle/>
          <a:p>
            <a:pPr indent="0" lvl="0" marL="0" rtl="0" algn="ctr">
              <a:spcBef>
                <a:spcPts val="600"/>
              </a:spcBef>
              <a:spcAft>
                <a:spcPts val="0"/>
              </a:spcAft>
              <a:buClr>
                <a:srgbClr val="114454"/>
              </a:buClr>
              <a:buSzPts val="2000"/>
              <a:buFont typeface="Nixie One"/>
              <a:buNone/>
            </a:pPr>
            <a:r>
              <a:rPr lang="sk-SK" u="sng">
                <a:solidFill>
                  <a:srgbClr val="114454"/>
                </a:solidFill>
                <a:latin typeface="Arial"/>
                <a:ea typeface="Arial"/>
                <a:cs typeface="Arial"/>
                <a:sym typeface="Arial"/>
                <a:hlinkClick r:id="rId4">
                  <a:extLst>
                    <a:ext uri="{A12FA001-AC4F-418D-AE19-62706E023703}">
                      <ahyp:hlinkClr val="tx"/>
                    </a:ext>
                  </a:extLst>
                </a:hlinkClick>
              </a:rPr>
              <a:t> </a:t>
            </a:r>
            <a:r>
              <a:rPr lang="sk-SK" u="sng">
                <a:solidFill>
                  <a:srgbClr val="114454"/>
                </a:solidFill>
                <a:latin typeface="Arial"/>
                <a:ea typeface="Arial"/>
                <a:cs typeface="Arial"/>
                <a:sym typeface="Arial"/>
                <a:hlinkClick r:id="rId5">
                  <a:extLst>
                    <a:ext uri="{A12FA001-AC4F-418D-AE19-62706E023703}">
                      <ahyp:hlinkClr val="tx"/>
                    </a:ext>
                  </a:extLst>
                </a:hlinkClick>
              </a:rPr>
              <a:t>Arabská ríša</a:t>
            </a:r>
            <a:endParaRPr>
              <a:solidFill>
                <a:srgbClr val="114454"/>
              </a:solidFill>
              <a:latin typeface="Arial"/>
              <a:ea typeface="Arial"/>
              <a:cs typeface="Arial"/>
              <a:sym typeface="Arial"/>
            </a:endParaRPr>
          </a:p>
        </p:txBody>
      </p:sp>
      <p:sp>
        <p:nvSpPr>
          <p:cNvPr id="264" name="Google Shape;264;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sp>
        <p:nvSpPr>
          <p:cNvPr id="265" name="Google Shape;265;p13"/>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pic>
        <p:nvPicPr>
          <p:cNvPr descr="Erasmus+ logo EN.jpg" id="266" name="Google Shape;266;p13"/>
          <p:cNvPicPr preferRelativeResize="0"/>
          <p:nvPr/>
        </p:nvPicPr>
        <p:blipFill rotWithShape="1">
          <a:blip r:embed="rId6">
            <a:alphaModFix/>
          </a:blip>
          <a:srcRect b="0" l="0" r="0" t="0"/>
          <a:stretch/>
        </p:blipFill>
        <p:spPr>
          <a:xfrm>
            <a:off x="214313" y="142875"/>
            <a:ext cx="2593975" cy="571500"/>
          </a:xfrm>
          <a:prstGeom prst="rect">
            <a:avLst/>
          </a:prstGeom>
          <a:noFill/>
          <a:ln>
            <a:noFill/>
          </a:ln>
        </p:spPr>
      </p:pic>
      <p:grpSp>
        <p:nvGrpSpPr>
          <p:cNvPr id="267" name="Google Shape;267;p13"/>
          <p:cNvGrpSpPr/>
          <p:nvPr/>
        </p:nvGrpSpPr>
        <p:grpSpPr>
          <a:xfrm>
            <a:off x="539552" y="843558"/>
            <a:ext cx="290513" cy="355600"/>
            <a:chOff x="596350" y="929175"/>
            <a:chExt cx="407950" cy="497475"/>
          </a:xfrm>
        </p:grpSpPr>
        <p:sp>
          <p:nvSpPr>
            <p:cNvPr id="268" name="Google Shape;268;p1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9" name="Google Shape;269;p1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0" name="Google Shape;270;p1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1" name="Google Shape;271;p13"/>
            <p:cNvSpPr/>
            <p:nvPr/>
          </p:nvSpPr>
          <p:spPr>
            <a:xfrm>
              <a:off x="688902"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2" name="Google Shape;272;p13"/>
            <p:cNvSpPr/>
            <p:nvPr/>
          </p:nvSpPr>
          <p:spPr>
            <a:xfrm>
              <a:off x="688902"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3" name="Google Shape;273;p1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4" name="Google Shape;274;p1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75" name="Google Shape;275;p13"/>
          <p:cNvSpPr txBox="1"/>
          <p:nvPr/>
        </p:nvSpPr>
        <p:spPr>
          <a:xfrm>
            <a:off x="1763688" y="2427734"/>
            <a:ext cx="184731"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14"/>
          <p:cNvSpPr txBox="1"/>
          <p:nvPr>
            <p:ph idx="1" type="body"/>
          </p:nvPr>
        </p:nvSpPr>
        <p:spPr>
          <a:xfrm>
            <a:off x="251520" y="1203598"/>
            <a:ext cx="8136904" cy="2808312"/>
          </a:xfrm>
          <a:prstGeom prst="rect">
            <a:avLst/>
          </a:prstGeom>
          <a:noFill/>
          <a:ln>
            <a:noFill/>
          </a:ln>
        </p:spPr>
        <p:txBody>
          <a:bodyPr anchorCtr="0" anchor="ctr" bIns="91425" lIns="91425" spcFirstLastPara="1" rIns="91425" wrap="square" tIns="91425">
            <a:noAutofit/>
          </a:bodyPr>
          <a:lstStyle/>
          <a:p>
            <a:pPr indent="-342900" lvl="1" marL="800100" rtl="0" algn="ctr">
              <a:spcBef>
                <a:spcPts val="0"/>
              </a:spcBef>
              <a:spcAft>
                <a:spcPts val="0"/>
              </a:spcAft>
              <a:buSzPts val="2000"/>
              <a:buNone/>
            </a:pPr>
            <a:r>
              <a:rPr b="1" lang="sk-SK">
                <a:latin typeface="Roboto Slab"/>
                <a:ea typeface="Roboto Slab"/>
                <a:cs typeface="Roboto Slab"/>
                <a:sym typeface="Roboto Slab"/>
              </a:rPr>
              <a:t>ZDROJE:</a:t>
            </a:r>
            <a:endParaRPr/>
          </a:p>
          <a:p>
            <a:pPr indent="-342900" lvl="1" marL="800100" rtl="0" algn="just">
              <a:spcBef>
                <a:spcPts val="0"/>
              </a:spcBef>
              <a:spcAft>
                <a:spcPts val="0"/>
              </a:spcAft>
              <a:buSzPts val="2000"/>
              <a:buNone/>
            </a:pPr>
            <a:r>
              <a:rPr lang="sk-SK">
                <a:latin typeface="Arial"/>
                <a:ea typeface="Arial"/>
                <a:cs typeface="Arial"/>
                <a:sym typeface="Arial"/>
              </a:rPr>
              <a:t>Damankoš, Marián. 2008. Svetové dejiny I. Bratislava, Prešov: Eurolitera, 2008. 322 s. ISBN: 978-80-968520-9-3.</a:t>
            </a:r>
            <a:endParaRPr/>
          </a:p>
          <a:p>
            <a:pPr indent="-342900" lvl="1" marL="800100" rtl="0" algn="just">
              <a:spcBef>
                <a:spcPts val="0"/>
              </a:spcBef>
              <a:spcAft>
                <a:spcPts val="0"/>
              </a:spcAft>
              <a:buSzPts val="2000"/>
              <a:buNone/>
            </a:pPr>
            <a:r>
              <a:rPr lang="sk-SK">
                <a:latin typeface="Arial"/>
                <a:ea typeface="Arial"/>
                <a:cs typeface="Arial"/>
                <a:sym typeface="Arial"/>
              </a:rPr>
              <a:t>Kurcinová, Ľudmila- Sobek, Ľubomír. 2019. Úspešná maturita: Dejepis. Košice: TAKTIK, 2019. 338 s. ISBN 978- 80-8180-131-0.</a:t>
            </a:r>
            <a:endParaRPr/>
          </a:p>
          <a:p>
            <a:pPr indent="-342900" lvl="1" marL="800100" rtl="0" algn="just">
              <a:spcBef>
                <a:spcPts val="0"/>
              </a:spcBef>
              <a:spcAft>
                <a:spcPts val="0"/>
              </a:spcAft>
              <a:buSzPts val="2000"/>
              <a:buNone/>
            </a:pPr>
            <a:r>
              <a:rPr lang="sk-SK">
                <a:latin typeface="Arial"/>
                <a:ea typeface="Arial"/>
                <a:cs typeface="Arial"/>
                <a:sym typeface="Arial"/>
              </a:rPr>
              <a:t>Sochrová, Mária- Virdzeková, Alica. 2009. Dejepis I. Bratislava: Fragment, 2009. 144 s. ISBN 978-80-8089-296-8.</a:t>
            </a:r>
            <a:endParaRPr/>
          </a:p>
          <a:p>
            <a:pPr indent="-342900" lvl="1" marL="800100" rtl="0" algn="just">
              <a:spcBef>
                <a:spcPts val="0"/>
              </a:spcBef>
              <a:spcAft>
                <a:spcPts val="0"/>
              </a:spcAft>
              <a:buSzPts val="2000"/>
              <a:buNone/>
            </a:pPr>
            <a:r>
              <a:rPr lang="sk-SK">
                <a:latin typeface="Arial"/>
                <a:ea typeface="Arial"/>
                <a:cs typeface="Arial"/>
                <a:sym typeface="Arial"/>
              </a:rPr>
              <a:t>  </a:t>
            </a:r>
            <a:endParaRPr/>
          </a:p>
          <a:p>
            <a:pPr indent="-342900" lvl="1" marL="800100" rtl="0" algn="just">
              <a:spcBef>
                <a:spcPts val="0"/>
              </a:spcBef>
              <a:spcAft>
                <a:spcPts val="0"/>
              </a:spcAft>
              <a:buSzPts val="2000"/>
              <a:buNone/>
            </a:pPr>
            <a:r>
              <a:t/>
            </a:r>
            <a:endParaRPr>
              <a:latin typeface="Arial"/>
              <a:ea typeface="Arial"/>
              <a:cs typeface="Arial"/>
              <a:sym typeface="Arial"/>
            </a:endParaRPr>
          </a:p>
          <a:p>
            <a:pPr indent="-342900" lvl="1" marL="800100" rtl="0" algn="just">
              <a:spcBef>
                <a:spcPts val="0"/>
              </a:spcBef>
              <a:spcAft>
                <a:spcPts val="0"/>
              </a:spcAft>
              <a:buSzPts val="2000"/>
              <a:buNone/>
            </a:pPr>
            <a:r>
              <a:t/>
            </a:r>
            <a:endParaRPr b="1">
              <a:latin typeface="Nixie One"/>
              <a:ea typeface="Nixie One"/>
              <a:cs typeface="Nixie One"/>
              <a:sym typeface="Nixie One"/>
            </a:endParaRPr>
          </a:p>
        </p:txBody>
      </p:sp>
      <p:sp>
        <p:nvSpPr>
          <p:cNvPr id="281" name="Google Shape;281;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descr="Erasmus+ logo EN.jpg" id="282" name="Google Shape;282;p14"/>
          <p:cNvPicPr preferRelativeResize="0"/>
          <p:nvPr/>
        </p:nvPicPr>
        <p:blipFill rotWithShape="1">
          <a:blip r:embed="rId3">
            <a:alphaModFix/>
          </a:blip>
          <a:srcRect b="0" l="0" r="0" t="0"/>
          <a:stretch/>
        </p:blipFill>
        <p:spPr>
          <a:xfrm>
            <a:off x="251519" y="195486"/>
            <a:ext cx="2593975" cy="571500"/>
          </a:xfrm>
          <a:prstGeom prst="rect">
            <a:avLst/>
          </a:prstGeom>
          <a:noFill/>
          <a:ln>
            <a:noFill/>
          </a:ln>
        </p:spPr>
      </p:pic>
      <p:sp>
        <p:nvSpPr>
          <p:cNvPr id="283" name="Google Shape;283;p14"/>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b="1" sz="2000">
              <a:solidFill>
                <a:schemeClr val="lt1"/>
              </a:solidFill>
              <a:latin typeface="Arial"/>
              <a:ea typeface="Arial"/>
              <a:cs typeface="Arial"/>
              <a:sym typeface="Arial"/>
            </a:endParaRPr>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15"/>
          <p:cNvSpPr txBox="1"/>
          <p:nvPr>
            <p:ph idx="4294967295" type="ctrTitle"/>
          </p:nvPr>
        </p:nvSpPr>
        <p:spPr>
          <a:xfrm>
            <a:off x="3000375" y="571500"/>
            <a:ext cx="4279900" cy="687388"/>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FFFFFF"/>
              </a:buClr>
              <a:buSzPts val="1800"/>
              <a:buFont typeface="Roboto Slab"/>
              <a:buNone/>
            </a:pPr>
            <a:r>
              <a:t/>
            </a:r>
            <a:endParaRPr b="1" i="0" sz="1800" u="none" cap="none" strike="noStrike">
              <a:solidFill>
                <a:srgbClr val="FFFFFF"/>
              </a:solidFill>
              <a:latin typeface="Roboto Slab"/>
              <a:ea typeface="Roboto Slab"/>
              <a:cs typeface="Roboto Slab"/>
              <a:sym typeface="Roboto Slab"/>
            </a:endParaRPr>
          </a:p>
        </p:txBody>
      </p:sp>
      <p:sp>
        <p:nvSpPr>
          <p:cNvPr id="289" name="Google Shape;289;p15"/>
          <p:cNvSpPr txBox="1"/>
          <p:nvPr>
            <p:ph idx="4294967295" type="subTitle"/>
          </p:nvPr>
        </p:nvSpPr>
        <p:spPr>
          <a:xfrm>
            <a:off x="214313"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Nixie One"/>
              <a:ea typeface="Nixie One"/>
              <a:cs typeface="Nixie One"/>
              <a:sym typeface="Nixie One"/>
            </a:endParaRPr>
          </a:p>
        </p:txBody>
      </p:sp>
      <p:sp>
        <p:nvSpPr>
          <p:cNvPr id="290" name="Google Shape;290;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91" name="Google Shape;291;p15"/>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92" name="Google Shape;292;p15"/>
          <p:cNvSpPr txBox="1"/>
          <p:nvPr/>
        </p:nvSpPr>
        <p:spPr>
          <a:xfrm>
            <a:off x="214313" y="2643188"/>
            <a:ext cx="5143500" cy="83026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sk-SK" sz="1200">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
        <p:nvSpPr>
          <p:cNvPr id="293" name="Google Shape;293;p15"/>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2"/>
          <p:cNvSpPr txBox="1"/>
          <p:nvPr>
            <p:ph idx="4294967295" type="subTitle"/>
          </p:nvPr>
        </p:nvSpPr>
        <p:spPr>
          <a:xfrm>
            <a:off x="685800" y="1258888"/>
            <a:ext cx="5200650" cy="2703512"/>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Nixie One"/>
              <a:buNone/>
            </a:pPr>
            <a:r>
              <a:rPr b="1" i="0" lang="sk-SK" sz="2400" u="none" cap="none" strike="noStrike">
                <a:solidFill>
                  <a:srgbClr val="FFFFFF"/>
                </a:solidFill>
                <a:latin typeface="Arial"/>
                <a:ea typeface="Arial"/>
                <a:cs typeface="Arial"/>
                <a:sym typeface="Arial"/>
              </a:rPr>
              <a:t>Predmet: Dejepis</a:t>
            </a:r>
            <a:endParaRPr/>
          </a:p>
          <a:p>
            <a:pPr indent="0" lvl="0" marL="0" marR="0" rtl="0" algn="l">
              <a:spcBef>
                <a:spcPts val="600"/>
              </a:spcBef>
              <a:spcAft>
                <a:spcPts val="0"/>
              </a:spcAft>
              <a:buClr>
                <a:srgbClr val="114454"/>
              </a:buClr>
              <a:buSzPts val="3000"/>
              <a:buFont typeface="Nixie One"/>
              <a:buNone/>
            </a:pPr>
            <a:r>
              <a:rPr b="1" i="0" lang="sk-SK" sz="2400" u="none" cap="none" strike="noStrike">
                <a:solidFill>
                  <a:srgbClr val="FFFFFF"/>
                </a:solidFill>
                <a:latin typeface="Arial"/>
                <a:ea typeface="Arial"/>
                <a:cs typeface="Arial"/>
                <a:sym typeface="Arial"/>
              </a:rPr>
              <a:t>Špecifikácia: Seminár z dejepisu</a:t>
            </a:r>
            <a:endParaRPr/>
          </a:p>
          <a:p>
            <a:pPr indent="0" lvl="0" marL="0" marR="0" rtl="0" algn="l">
              <a:spcBef>
                <a:spcPts val="600"/>
              </a:spcBef>
              <a:spcAft>
                <a:spcPts val="0"/>
              </a:spcAft>
              <a:buClr>
                <a:srgbClr val="114454"/>
              </a:buClr>
              <a:buSzPts val="1100"/>
              <a:buFont typeface="Arial"/>
              <a:buNone/>
            </a:pPr>
            <a:r>
              <a:rPr b="1" i="0" lang="sk-SK" sz="2400" u="none" cap="none" strike="noStrike">
                <a:solidFill>
                  <a:srgbClr val="FFFFFF"/>
                </a:solidFill>
                <a:latin typeface="Arial"/>
                <a:ea typeface="Arial"/>
                <a:cs typeface="Arial"/>
                <a:sym typeface="Arial"/>
              </a:rPr>
              <a:t>Veková skupina: 15- 16 rokov</a:t>
            </a:r>
            <a:endParaRPr/>
          </a:p>
          <a:p>
            <a:pPr indent="0" lvl="0" marL="0" marR="0" rtl="0" algn="l">
              <a:spcBef>
                <a:spcPts val="600"/>
              </a:spcBef>
              <a:spcAft>
                <a:spcPts val="0"/>
              </a:spcAft>
              <a:buClr>
                <a:srgbClr val="114454"/>
              </a:buClr>
              <a:buSzPts val="1100"/>
              <a:buFont typeface="Arial"/>
              <a:buNone/>
            </a:pPr>
            <a:r>
              <a:rPr b="1" i="0" lang="sk-SK" sz="2400" u="none" cap="none" strike="noStrike">
                <a:solidFill>
                  <a:srgbClr val="FFFFFF"/>
                </a:solidFill>
                <a:latin typeface="Arial"/>
                <a:ea typeface="Arial"/>
                <a:cs typeface="Arial"/>
                <a:sym typeface="Arial"/>
              </a:rPr>
              <a:t>1 hodina: 45 minút</a:t>
            </a:r>
            <a:endParaRPr b="1" i="0" sz="2400" u="none" cap="none" strike="noStrike">
              <a:solidFill>
                <a:srgbClr val="FFFFFF"/>
              </a:solidFill>
              <a:latin typeface="Arial"/>
              <a:ea typeface="Arial"/>
              <a:cs typeface="Arial"/>
              <a:sym typeface="Arial"/>
            </a:endParaRPr>
          </a:p>
        </p:txBody>
      </p:sp>
      <p:pic>
        <p:nvPicPr>
          <p:cNvPr descr="photo-1434030216411-0b793f4b4173.jpg" id="82" name="Google Shape;82;p2"/>
          <p:cNvPicPr preferRelativeResize="0"/>
          <p:nvPr/>
        </p:nvPicPr>
        <p:blipFill rotWithShape="1">
          <a:blip r:embed="rId3">
            <a:alphaModFix/>
          </a:blip>
          <a:srcRect b="0" l="0" r="0" t="0"/>
          <a:stretch/>
        </p:blipFill>
        <p:spPr>
          <a:xfrm>
            <a:off x="6421438" y="1235075"/>
            <a:ext cx="2728912" cy="2727325"/>
          </a:xfrm>
          <a:prstGeom prst="rect">
            <a:avLst/>
          </a:prstGeom>
          <a:noFill/>
          <a:ln>
            <a:noFill/>
          </a:ln>
        </p:spPr>
      </p:pic>
      <p:sp>
        <p:nvSpPr>
          <p:cNvPr id="83" name="Google Shape;83;p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84" name="Google Shape;84;p2"/>
          <p:cNvPicPr preferRelativeResize="0"/>
          <p:nvPr/>
        </p:nvPicPr>
        <p:blipFill rotWithShape="1">
          <a:blip r:embed="rId4">
            <a:alphaModFix/>
          </a:blip>
          <a:srcRect b="0" l="0" r="0" t="0"/>
          <a:stretch/>
        </p:blipFill>
        <p:spPr>
          <a:xfrm>
            <a:off x="212725" y="214313"/>
            <a:ext cx="2593975" cy="571500"/>
          </a:xfrm>
          <a:prstGeom prst="rect">
            <a:avLst/>
          </a:prstGeom>
          <a:noFill/>
          <a:ln>
            <a:noFill/>
          </a:ln>
        </p:spPr>
      </p:pic>
      <p:sp>
        <p:nvSpPr>
          <p:cNvPr id="85" name="Google Shape;85;p2"/>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3"/>
          <p:cNvSpPr/>
          <p:nvPr/>
        </p:nvSpPr>
        <p:spPr>
          <a:xfrm>
            <a:off x="3759200" y="3738563"/>
            <a:ext cx="2717800" cy="749300"/>
          </a:xfrm>
          <a:prstGeom prst="homePlate">
            <a:avLst>
              <a:gd fmla="val 35448" name="adj"/>
            </a:avLst>
          </a:prstGeom>
          <a:solidFill>
            <a:srgbClr val="124057"/>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3"/>
          <p:cNvSpPr/>
          <p:nvPr/>
        </p:nvSpPr>
        <p:spPr>
          <a:xfrm>
            <a:off x="3759200" y="3003550"/>
            <a:ext cx="3487738" cy="749300"/>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3"/>
          <p:cNvSpPr/>
          <p:nvPr/>
        </p:nvSpPr>
        <p:spPr>
          <a:xfrm>
            <a:off x="3759200" y="2259013"/>
            <a:ext cx="2227263" cy="749300"/>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3" name="Google Shape;93;p3"/>
          <p:cNvSpPr/>
          <p:nvPr/>
        </p:nvSpPr>
        <p:spPr>
          <a:xfrm>
            <a:off x="3759200" y="1508125"/>
            <a:ext cx="2554288" cy="750888"/>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p3"/>
          <p:cNvSpPr/>
          <p:nvPr/>
        </p:nvSpPr>
        <p:spPr>
          <a:xfrm>
            <a:off x="2898775" y="1312863"/>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5" name="Google Shape;95;p3"/>
          <p:cNvSpPr/>
          <p:nvPr/>
        </p:nvSpPr>
        <p:spPr>
          <a:xfrm>
            <a:off x="2892425" y="2132013"/>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6" name="Google Shape;96;p3"/>
          <p:cNvSpPr/>
          <p:nvPr/>
        </p:nvSpPr>
        <p:spPr>
          <a:xfrm flipH="1" rot="10800000">
            <a:off x="2892425" y="3008313"/>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7" name="Google Shape;97;p3"/>
          <p:cNvSpPr/>
          <p:nvPr/>
        </p:nvSpPr>
        <p:spPr>
          <a:xfrm flipH="1" rot="10800000">
            <a:off x="2894013" y="3751263"/>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8" name="Google Shape;98;p3"/>
          <p:cNvSpPr/>
          <p:nvPr/>
        </p:nvSpPr>
        <p:spPr>
          <a:xfrm rot="10800000">
            <a:off x="2022475" y="3748088"/>
            <a:ext cx="877888"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9" name="Google Shape;99;p3"/>
          <p:cNvSpPr/>
          <p:nvPr/>
        </p:nvSpPr>
        <p:spPr>
          <a:xfrm flipH="1">
            <a:off x="2017713"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0" name="Google Shape;100;p3"/>
          <p:cNvSpPr/>
          <p:nvPr/>
        </p:nvSpPr>
        <p:spPr>
          <a:xfrm flipH="1">
            <a:off x="2016125" y="1314450"/>
            <a:ext cx="887413"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1" name="Google Shape;101;p3"/>
          <p:cNvSpPr/>
          <p:nvPr/>
        </p:nvSpPr>
        <p:spPr>
          <a:xfrm rot="10800000">
            <a:off x="2020888" y="3003550"/>
            <a:ext cx="877887" cy="871538"/>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2" name="Google Shape;102;p3"/>
          <p:cNvSpPr/>
          <p:nvPr/>
        </p:nvSpPr>
        <p:spPr>
          <a:xfrm>
            <a:off x="1985963" y="1412875"/>
            <a:ext cx="477837" cy="3290888"/>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3" name="Google Shape;103;p3"/>
          <p:cNvSpPr txBox="1"/>
          <p:nvPr/>
        </p:nvSpPr>
        <p:spPr>
          <a:xfrm>
            <a:off x="3878263" y="1654175"/>
            <a:ext cx="596900" cy="449263"/>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a:p>
        </p:txBody>
      </p:sp>
      <p:cxnSp>
        <p:nvCxnSpPr>
          <p:cNvPr id="104" name="Google Shape;104;p3"/>
          <p:cNvCxnSpPr/>
          <p:nvPr/>
        </p:nvCxnSpPr>
        <p:spPr>
          <a:xfrm>
            <a:off x="4476750" y="1682750"/>
            <a:ext cx="0" cy="392113"/>
          </a:xfrm>
          <a:prstGeom prst="straightConnector1">
            <a:avLst/>
          </a:prstGeom>
          <a:noFill/>
          <a:ln cap="rnd" cmpd="sng" w="9525">
            <a:solidFill>
              <a:srgbClr val="FFFFFF"/>
            </a:solidFill>
            <a:prstDash val="solid"/>
            <a:round/>
            <a:headEnd len="sm" w="sm" type="none"/>
            <a:tailEnd len="sm" w="sm" type="none"/>
          </a:ln>
        </p:spPr>
      </p:cxnSp>
      <p:sp>
        <p:nvSpPr>
          <p:cNvPr id="105" name="Google Shape;105;p3"/>
          <p:cNvSpPr txBox="1"/>
          <p:nvPr/>
        </p:nvSpPr>
        <p:spPr>
          <a:xfrm>
            <a:off x="4532313" y="1666875"/>
            <a:ext cx="1454150" cy="446088"/>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 Islam</a:t>
            </a:r>
            <a:endParaRPr b="0" i="0" sz="1000" u="none" cap="none" strike="noStrike">
              <a:solidFill>
                <a:srgbClr val="FFFFFF"/>
              </a:solidFill>
              <a:latin typeface="Arial"/>
              <a:ea typeface="Arial"/>
              <a:cs typeface="Arial"/>
              <a:sym typeface="Arial"/>
            </a:endParaRPr>
          </a:p>
        </p:txBody>
      </p:sp>
      <p:sp>
        <p:nvSpPr>
          <p:cNvPr id="106" name="Google Shape;106;p3"/>
          <p:cNvSpPr txBox="1"/>
          <p:nvPr/>
        </p:nvSpPr>
        <p:spPr>
          <a:xfrm>
            <a:off x="3878263" y="2392363"/>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07" name="Google Shape;107;p3"/>
          <p:cNvCxnSpPr/>
          <p:nvPr/>
        </p:nvCxnSpPr>
        <p:spPr>
          <a:xfrm>
            <a:off x="4476750" y="2420938"/>
            <a:ext cx="0" cy="392112"/>
          </a:xfrm>
          <a:prstGeom prst="straightConnector1">
            <a:avLst/>
          </a:prstGeom>
          <a:noFill/>
          <a:ln cap="rnd" cmpd="sng" w="9525">
            <a:solidFill>
              <a:srgbClr val="FFFFFF"/>
            </a:solidFill>
            <a:prstDash val="solid"/>
            <a:round/>
            <a:headEnd len="sm" w="sm" type="none"/>
            <a:tailEnd len="sm" w="sm" type="none"/>
          </a:ln>
        </p:spPr>
      </p:cxnSp>
      <p:sp>
        <p:nvSpPr>
          <p:cNvPr id="108" name="Google Shape;108;p3"/>
          <p:cNvSpPr txBox="1"/>
          <p:nvPr/>
        </p:nvSpPr>
        <p:spPr>
          <a:xfrm>
            <a:off x="4532313" y="2409825"/>
            <a:ext cx="1384300" cy="4603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Arabská ríša</a:t>
            </a:r>
            <a:endParaRPr b="0" i="0" sz="1000" u="none" cap="none" strike="noStrike">
              <a:solidFill>
                <a:srgbClr val="FFFFFF"/>
              </a:solidFill>
              <a:latin typeface="Arial"/>
              <a:ea typeface="Arial"/>
              <a:cs typeface="Arial"/>
              <a:sym typeface="Arial"/>
            </a:endParaRPr>
          </a:p>
        </p:txBody>
      </p:sp>
      <p:sp>
        <p:nvSpPr>
          <p:cNvPr id="109" name="Google Shape;109;p3"/>
          <p:cNvSpPr txBox="1"/>
          <p:nvPr/>
        </p:nvSpPr>
        <p:spPr>
          <a:xfrm>
            <a:off x="3878263" y="3151188"/>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a:p>
        </p:txBody>
      </p:sp>
      <p:cxnSp>
        <p:nvCxnSpPr>
          <p:cNvPr id="110" name="Google Shape;110;p3"/>
          <p:cNvCxnSpPr/>
          <p:nvPr/>
        </p:nvCxnSpPr>
        <p:spPr>
          <a:xfrm>
            <a:off x="4476750" y="3179763"/>
            <a:ext cx="0" cy="392112"/>
          </a:xfrm>
          <a:prstGeom prst="straightConnector1">
            <a:avLst/>
          </a:prstGeom>
          <a:noFill/>
          <a:ln cap="rnd" cmpd="sng" w="9525">
            <a:solidFill>
              <a:srgbClr val="FFFFFF"/>
            </a:solidFill>
            <a:prstDash val="solid"/>
            <a:round/>
            <a:headEnd len="sm" w="sm" type="none"/>
            <a:tailEnd len="sm" w="sm" type="none"/>
          </a:ln>
        </p:spPr>
      </p:cxnSp>
      <p:sp>
        <p:nvSpPr>
          <p:cNvPr id="111" name="Google Shape;111;p3"/>
          <p:cNvSpPr txBox="1"/>
          <p:nvPr/>
        </p:nvSpPr>
        <p:spPr>
          <a:xfrm>
            <a:off x="4532313" y="3094038"/>
            <a:ext cx="1384300" cy="5746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Kultúra Arabskej ríše</a:t>
            </a:r>
            <a:endParaRPr b="0" i="0" sz="1000" u="none" cap="none" strike="noStrike">
              <a:solidFill>
                <a:srgbClr val="FFFFFF"/>
              </a:solidFill>
              <a:latin typeface="Arial"/>
              <a:ea typeface="Arial"/>
              <a:cs typeface="Arial"/>
              <a:sym typeface="Arial"/>
            </a:endParaRPr>
          </a:p>
        </p:txBody>
      </p:sp>
      <p:sp>
        <p:nvSpPr>
          <p:cNvPr id="112" name="Google Shape;112;p3"/>
          <p:cNvSpPr txBox="1"/>
          <p:nvPr/>
        </p:nvSpPr>
        <p:spPr>
          <a:xfrm>
            <a:off x="3878263" y="3881438"/>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a:p>
        </p:txBody>
      </p:sp>
      <p:cxnSp>
        <p:nvCxnSpPr>
          <p:cNvPr id="113" name="Google Shape;113;p3"/>
          <p:cNvCxnSpPr/>
          <p:nvPr/>
        </p:nvCxnSpPr>
        <p:spPr>
          <a:xfrm>
            <a:off x="4476750" y="3910013"/>
            <a:ext cx="0" cy="393700"/>
          </a:xfrm>
          <a:prstGeom prst="straightConnector1">
            <a:avLst/>
          </a:prstGeom>
          <a:noFill/>
          <a:ln cap="rnd" cmpd="sng" w="9525">
            <a:solidFill>
              <a:srgbClr val="FFFFFF"/>
            </a:solidFill>
            <a:prstDash val="solid"/>
            <a:round/>
            <a:headEnd len="sm" w="sm" type="none"/>
            <a:tailEnd len="sm" w="sm" type="none"/>
          </a:ln>
        </p:spPr>
      </p:cxnSp>
      <p:sp>
        <p:nvSpPr>
          <p:cNvPr id="114" name="Google Shape;114;p3"/>
          <p:cNvSpPr txBox="1"/>
          <p:nvPr/>
        </p:nvSpPr>
        <p:spPr>
          <a:xfrm>
            <a:off x="4532313" y="3825875"/>
            <a:ext cx="1384300" cy="5746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Edukačné materiály</a:t>
            </a:r>
            <a:endParaRPr b="0" i="0" sz="1000" u="none" cap="none" strike="noStrike">
              <a:solidFill>
                <a:srgbClr val="FFFFFF"/>
              </a:solidFill>
              <a:latin typeface="Arial"/>
              <a:ea typeface="Arial"/>
              <a:cs typeface="Arial"/>
              <a:sym typeface="Arial"/>
            </a:endParaRPr>
          </a:p>
        </p:txBody>
      </p:sp>
      <p:sp>
        <p:nvSpPr>
          <p:cNvPr id="115" name="Google Shape;115;p3"/>
          <p:cNvSpPr/>
          <p:nvPr/>
        </p:nvSpPr>
        <p:spPr>
          <a:xfrm flipH="1">
            <a:off x="3787775" y="1509713"/>
            <a:ext cx="90488"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16" name="Google Shape;116;p3"/>
          <p:cNvSpPr txBox="1"/>
          <p:nvPr/>
        </p:nvSpPr>
        <p:spPr>
          <a:xfrm>
            <a:off x="5362575" y="4487863"/>
            <a:ext cx="3711575" cy="517525"/>
          </a:xfrm>
          <a:prstGeom prst="rect">
            <a:avLst/>
          </a:prstGeom>
          <a:noFill/>
          <a:ln>
            <a:noFill/>
          </a:ln>
        </p:spPr>
        <p:txBody>
          <a:bodyPr anchorCtr="0" anchor="ctr" bIns="91425" lIns="91425" spcFirstLastPara="1" rIns="91425" wrap="square" tIns="91425">
            <a:noAutofit/>
          </a:bodyPr>
          <a:lstStyle/>
          <a:p>
            <a:pPr indent="0" lvl="0" marL="0" marR="0" rtl="0" algn="r">
              <a:spcBef>
                <a:spcPts val="0"/>
              </a:spcBef>
              <a:spcAft>
                <a:spcPts val="0"/>
              </a:spcAft>
              <a:buClr>
                <a:srgbClr val="000000"/>
              </a:buClr>
              <a:buSzPts val="1200"/>
              <a:buFont typeface="Arial"/>
              <a:buNone/>
            </a:pPr>
            <a:r>
              <a:t/>
            </a:r>
            <a:endParaRPr b="1" i="0" sz="1200" u="none" cap="none" strike="noStrike">
              <a:solidFill>
                <a:srgbClr val="18637B"/>
              </a:solidFill>
              <a:latin typeface="Arial"/>
              <a:ea typeface="Arial"/>
              <a:cs typeface="Arial"/>
              <a:sym typeface="Arial"/>
            </a:endParaRPr>
          </a:p>
        </p:txBody>
      </p:sp>
      <p:sp>
        <p:nvSpPr>
          <p:cNvPr id="117" name="Google Shape;117;p3"/>
          <p:cNvSpPr/>
          <p:nvPr/>
        </p:nvSpPr>
        <p:spPr>
          <a:xfrm>
            <a:off x="3187700" y="1646238"/>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18" name="Google Shape;118;p3"/>
          <p:cNvGrpSpPr/>
          <p:nvPr/>
        </p:nvGrpSpPr>
        <p:grpSpPr>
          <a:xfrm>
            <a:off x="3184525" y="2463800"/>
            <a:ext cx="334963" cy="334963"/>
            <a:chOff x="5941025" y="3634400"/>
            <a:chExt cx="467650" cy="467650"/>
          </a:xfrm>
        </p:grpSpPr>
        <p:sp>
          <p:nvSpPr>
            <p:cNvPr id="119" name="Google Shape;119;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25" name="Google Shape;125;p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grpSp>
        <p:nvGrpSpPr>
          <p:cNvPr id="126" name="Google Shape;126;p3"/>
          <p:cNvGrpSpPr/>
          <p:nvPr/>
        </p:nvGrpSpPr>
        <p:grpSpPr>
          <a:xfrm>
            <a:off x="625475" y="1044575"/>
            <a:ext cx="290513" cy="355600"/>
            <a:chOff x="596350" y="929175"/>
            <a:chExt cx="407950" cy="497475"/>
          </a:xfrm>
        </p:grpSpPr>
        <p:sp>
          <p:nvSpPr>
            <p:cNvPr id="127" name="Google Shape;127;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3"/>
            <p:cNvSpPr/>
            <p:nvPr/>
          </p:nvSpPr>
          <p:spPr>
            <a:xfrm>
              <a:off x="688900"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Google Shape;131;p3"/>
            <p:cNvSpPr/>
            <p:nvPr/>
          </p:nvSpPr>
          <p:spPr>
            <a:xfrm>
              <a:off x="688900"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 name="Google Shape;133;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34" name="Google Shape;134;p3"/>
          <p:cNvGrpSpPr/>
          <p:nvPr/>
        </p:nvGrpSpPr>
        <p:grpSpPr>
          <a:xfrm>
            <a:off x="777875" y="1196975"/>
            <a:ext cx="290513" cy="355600"/>
            <a:chOff x="596350" y="929175"/>
            <a:chExt cx="407950" cy="497475"/>
          </a:xfrm>
        </p:grpSpPr>
        <p:sp>
          <p:nvSpPr>
            <p:cNvPr id="135" name="Google Shape;135;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p3"/>
            <p:cNvSpPr/>
            <p:nvPr/>
          </p:nvSpPr>
          <p:spPr>
            <a:xfrm>
              <a:off x="688900"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Google Shape;139;p3"/>
            <p:cNvSpPr/>
            <p:nvPr/>
          </p:nvSpPr>
          <p:spPr>
            <a:xfrm>
              <a:off x="688900"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42" name="Google Shape;142;p3"/>
          <p:cNvGrpSpPr/>
          <p:nvPr/>
        </p:nvGrpSpPr>
        <p:grpSpPr>
          <a:xfrm>
            <a:off x="3203848" y="4011910"/>
            <a:ext cx="290513" cy="355600"/>
            <a:chOff x="596350" y="929175"/>
            <a:chExt cx="407950" cy="497475"/>
          </a:xfrm>
        </p:grpSpPr>
        <p:sp>
          <p:nvSpPr>
            <p:cNvPr id="143" name="Google Shape;143;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3"/>
            <p:cNvSpPr/>
            <p:nvPr/>
          </p:nvSpPr>
          <p:spPr>
            <a:xfrm>
              <a:off x="688902"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3"/>
            <p:cNvSpPr/>
            <p:nvPr/>
          </p:nvSpPr>
          <p:spPr>
            <a:xfrm>
              <a:off x="688902"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descr="Erasmus+ logo EN.jpg" id="150" name="Google Shape;150;p3"/>
          <p:cNvPicPr preferRelativeResize="0"/>
          <p:nvPr/>
        </p:nvPicPr>
        <p:blipFill rotWithShape="1">
          <a:blip r:embed="rId3">
            <a:alphaModFix/>
          </a:blip>
          <a:srcRect b="0" l="0" r="0" t="0"/>
          <a:stretch/>
        </p:blipFill>
        <p:spPr>
          <a:xfrm>
            <a:off x="251520" y="555526"/>
            <a:ext cx="2593975" cy="571500"/>
          </a:xfrm>
          <a:prstGeom prst="rect">
            <a:avLst/>
          </a:prstGeom>
          <a:noFill/>
          <a:ln>
            <a:noFill/>
          </a:ln>
        </p:spPr>
      </p:pic>
      <p:sp>
        <p:nvSpPr>
          <p:cNvPr id="151" name="Google Shape;151;p3"/>
          <p:cNvSpPr/>
          <p:nvPr/>
        </p:nvSpPr>
        <p:spPr>
          <a:xfrm>
            <a:off x="212726" y="4746625"/>
            <a:ext cx="4262437" cy="34540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152" name="Google Shape;152;p3"/>
          <p:cNvGrpSpPr/>
          <p:nvPr/>
        </p:nvGrpSpPr>
        <p:grpSpPr>
          <a:xfrm>
            <a:off x="3216732" y="3313113"/>
            <a:ext cx="296862" cy="252412"/>
            <a:chOff x="1934025" y="1001650"/>
            <a:chExt cx="415300" cy="355600"/>
          </a:xfrm>
        </p:grpSpPr>
        <p:sp>
          <p:nvSpPr>
            <p:cNvPr id="153" name="Google Shape;153;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Roboto Slab"/>
                <a:ea typeface="Roboto Slab"/>
                <a:cs typeface="Roboto Slab"/>
                <a:sym typeface="Roboto Slab"/>
              </a:rPr>
              <a:t>Islam</a:t>
            </a:r>
            <a:endParaRPr b="1">
              <a:latin typeface="Roboto Slab"/>
              <a:ea typeface="Roboto Slab"/>
              <a:cs typeface="Roboto Slab"/>
              <a:sym typeface="Roboto Slab"/>
            </a:endParaRPr>
          </a:p>
        </p:txBody>
      </p:sp>
      <p:sp>
        <p:nvSpPr>
          <p:cNvPr id="162" name="Google Shape;162;p4"/>
          <p:cNvSpPr txBox="1"/>
          <p:nvPr/>
        </p:nvSpPr>
        <p:spPr>
          <a:xfrm>
            <a:off x="0" y="503238"/>
            <a:ext cx="3471863" cy="3819525"/>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1</a:t>
            </a:r>
            <a:endParaRPr/>
          </a:p>
        </p:txBody>
      </p:sp>
      <p:sp>
        <p:nvSpPr>
          <p:cNvPr id="163" name="Google Shape;163;p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64" name="Google Shape;164;p4"/>
          <p:cNvPicPr preferRelativeResize="0"/>
          <p:nvPr/>
        </p:nvPicPr>
        <p:blipFill rotWithShape="1">
          <a:blip r:embed="rId3">
            <a:alphaModFix/>
          </a:blip>
          <a:srcRect b="0" l="0" r="0" t="0"/>
          <a:stretch/>
        </p:blipFill>
        <p:spPr>
          <a:xfrm>
            <a:off x="251520" y="217488"/>
            <a:ext cx="2593975" cy="571500"/>
          </a:xfrm>
          <a:prstGeom prst="rect">
            <a:avLst/>
          </a:prstGeom>
          <a:noFill/>
          <a:ln>
            <a:noFill/>
          </a:ln>
        </p:spPr>
      </p:pic>
      <p:sp>
        <p:nvSpPr>
          <p:cNvPr id="165" name="Google Shape;165;p4"/>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5"/>
          <p:cNvSpPr txBox="1"/>
          <p:nvPr>
            <p:ph idx="1" type="body"/>
          </p:nvPr>
        </p:nvSpPr>
        <p:spPr>
          <a:xfrm>
            <a:off x="755576" y="1203598"/>
            <a:ext cx="7632848" cy="2736304"/>
          </a:xfrm>
          <a:prstGeom prst="rect">
            <a:avLst/>
          </a:prstGeom>
          <a:noFill/>
          <a:ln>
            <a:noFill/>
          </a:ln>
        </p:spPr>
        <p:txBody>
          <a:bodyPr anchorCtr="0" anchor="ctr" bIns="91425" lIns="91425" spcFirstLastPara="1" rIns="91425" wrap="square" tIns="91425">
            <a:noAutofit/>
          </a:bodyPr>
          <a:lstStyle/>
          <a:p>
            <a:pPr indent="-342900" lvl="1" marL="800100" rtl="0" algn="just">
              <a:spcBef>
                <a:spcPts val="0"/>
              </a:spcBef>
              <a:spcAft>
                <a:spcPts val="0"/>
              </a:spcAft>
              <a:buSzPts val="2000"/>
              <a:buFont typeface="Noto Sans Symbols"/>
              <a:buChar char="⮚"/>
            </a:pPr>
            <a:r>
              <a:rPr lang="sk-SK" u="sng">
                <a:solidFill>
                  <a:schemeClr val="lt1"/>
                </a:solidFill>
                <a:latin typeface="Arial"/>
                <a:ea typeface="Arial"/>
                <a:cs typeface="Arial"/>
                <a:sym typeface="Arial"/>
                <a:hlinkClick r:id="rId3">
                  <a:extLst>
                    <a:ext uri="{A12FA001-AC4F-418D-AE19-62706E023703}">
                      <ahyp:hlinkClr val="tx"/>
                    </a:ext>
                  </a:extLst>
                </a:hlinkClick>
              </a:rPr>
              <a:t>Dejepis Inak - História Islamu</a:t>
            </a:r>
            <a:endParaRPr>
              <a:solidFill>
                <a:schemeClr val="lt1"/>
              </a:solidFill>
              <a:latin typeface="Arial"/>
              <a:ea typeface="Arial"/>
              <a:cs typeface="Arial"/>
              <a:sym typeface="Arial"/>
            </a:endParaRPr>
          </a:p>
          <a:p>
            <a:pPr indent="-342900" lvl="1" marL="800100" rtl="0" algn="just">
              <a:spcBef>
                <a:spcPts val="0"/>
              </a:spcBef>
              <a:spcAft>
                <a:spcPts val="0"/>
              </a:spcAft>
              <a:buSzPts val="2000"/>
              <a:buFont typeface="Noto Sans Symbols"/>
              <a:buChar char="⮚"/>
            </a:pPr>
            <a:r>
              <a:rPr lang="sk-SK" u="sng">
                <a:solidFill>
                  <a:schemeClr val="lt1"/>
                </a:solidFill>
                <a:latin typeface="Arial"/>
                <a:ea typeface="Arial"/>
                <a:cs typeface="Arial"/>
                <a:sym typeface="Arial"/>
                <a:hlinkClick r:id="rId4">
                  <a:extLst>
                    <a:ext uri="{A12FA001-AC4F-418D-AE19-62706E023703}">
                      <ahyp:hlinkClr val="tx"/>
                    </a:ext>
                  </a:extLst>
                </a:hlinkClick>
              </a:rPr>
              <a:t>Náhodné koleso - Otázky k videu wordwall.ch</a:t>
            </a:r>
            <a:endParaRPr>
              <a:solidFill>
                <a:schemeClr val="lt1"/>
              </a:solidFill>
              <a:latin typeface="Arial"/>
              <a:ea typeface="Arial"/>
              <a:cs typeface="Arial"/>
              <a:sym typeface="Arial"/>
            </a:endParaRPr>
          </a:p>
          <a:p>
            <a:pPr indent="-342900" lvl="1" marL="800100" rtl="0" algn="just">
              <a:spcBef>
                <a:spcPts val="0"/>
              </a:spcBef>
              <a:spcAft>
                <a:spcPts val="0"/>
              </a:spcAft>
              <a:buSzPts val="2000"/>
              <a:buNone/>
            </a:pPr>
            <a:r>
              <a:t/>
            </a:r>
            <a:endParaRPr>
              <a:latin typeface="Arial"/>
              <a:ea typeface="Arial"/>
              <a:cs typeface="Arial"/>
              <a:sym typeface="Arial"/>
            </a:endParaRPr>
          </a:p>
        </p:txBody>
      </p:sp>
      <p:sp>
        <p:nvSpPr>
          <p:cNvPr id="171" name="Google Shape;171;p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72" name="Google Shape;172;p5"/>
          <p:cNvPicPr preferRelativeResize="0"/>
          <p:nvPr/>
        </p:nvPicPr>
        <p:blipFill rotWithShape="1">
          <a:blip r:embed="rId5">
            <a:alphaModFix/>
          </a:blip>
          <a:srcRect b="0" l="0" r="0" t="0"/>
          <a:stretch/>
        </p:blipFill>
        <p:spPr>
          <a:xfrm>
            <a:off x="251519" y="195486"/>
            <a:ext cx="2593975" cy="571500"/>
          </a:xfrm>
          <a:prstGeom prst="rect">
            <a:avLst/>
          </a:prstGeom>
          <a:noFill/>
          <a:ln>
            <a:noFill/>
          </a:ln>
        </p:spPr>
      </p:pic>
      <p:sp>
        <p:nvSpPr>
          <p:cNvPr id="173" name="Google Shape;173;p5"/>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b="1" i="0" sz="2000" u="none" cap="none" strike="noStrike">
              <a:solidFill>
                <a:schemeClr val="lt1"/>
              </a:solidFill>
              <a:latin typeface="Arial"/>
              <a:ea typeface="Arial"/>
              <a:cs typeface="Arial"/>
              <a:sym typeface="Arial"/>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6"/>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SzPts val="1800"/>
              <a:buNone/>
            </a:pPr>
            <a:r>
              <a:rPr b="1" lang="sk-SK" sz="1800">
                <a:solidFill>
                  <a:schemeClr val="lt1"/>
                </a:solidFill>
                <a:latin typeface="Roboto Slab"/>
                <a:ea typeface="Roboto Slab"/>
                <a:cs typeface="Roboto Slab"/>
                <a:sym typeface="Roboto Slab"/>
              </a:rPr>
              <a:t>Islam</a:t>
            </a:r>
            <a:endParaRPr b="1" sz="1800">
              <a:solidFill>
                <a:schemeClr val="lt1"/>
              </a:solidFill>
              <a:latin typeface="Roboto Slab"/>
              <a:ea typeface="Roboto Slab"/>
              <a:cs typeface="Roboto Slab"/>
              <a:sym typeface="Roboto Slab"/>
            </a:endParaRPr>
          </a:p>
        </p:txBody>
      </p:sp>
      <p:sp>
        <p:nvSpPr>
          <p:cNvPr id="179" name="Google Shape;179;p6"/>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7. storočie</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Alah = boh; Mohamed - prorok</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Korán</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Islam - podriadenie sa božej vôli; Moslim - kto sa podriadi</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5 povinností moslima</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Sunniti a šiíti</a:t>
            </a:r>
            <a:endParaRPr sz="2000">
              <a:solidFill>
                <a:schemeClr val="dk1"/>
              </a:solidFill>
              <a:latin typeface="Arial"/>
              <a:ea typeface="Arial"/>
              <a:cs typeface="Arial"/>
              <a:sym typeface="Arial"/>
            </a:endParaRPr>
          </a:p>
          <a:p>
            <a:pPr indent="-406400" lvl="0" marL="457200" rtl="0" algn="just">
              <a:spcBef>
                <a:spcPts val="600"/>
              </a:spcBef>
              <a:spcAft>
                <a:spcPts val="0"/>
              </a:spcAft>
              <a:buSzPts val="2800"/>
              <a:buNone/>
            </a:pPr>
            <a:r>
              <a:rPr lang="sk-SK" sz="2000">
                <a:solidFill>
                  <a:schemeClr val="dk1"/>
                </a:solidFill>
                <a:latin typeface="Arial"/>
                <a:ea typeface="Arial"/>
                <a:cs typeface="Arial"/>
                <a:sym typeface="Arial"/>
              </a:rPr>
              <a:t> </a:t>
            </a:r>
            <a:endParaRPr sz="2000">
              <a:solidFill>
                <a:schemeClr val="dk1"/>
              </a:solidFill>
              <a:latin typeface="Arial"/>
              <a:ea typeface="Arial"/>
              <a:cs typeface="Arial"/>
              <a:sym typeface="Arial"/>
            </a:endParaRPr>
          </a:p>
        </p:txBody>
      </p:sp>
      <p:sp>
        <p:nvSpPr>
          <p:cNvPr id="180" name="Google Shape;180;p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sp>
        <p:nvSpPr>
          <p:cNvPr id="181" name="Google Shape;181;p6"/>
          <p:cNvSpPr/>
          <p:nvPr/>
        </p:nvSpPr>
        <p:spPr>
          <a:xfrm>
            <a:off x="3187700" y="1646238"/>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2" name="Google Shape;182;p6"/>
          <p:cNvSpPr/>
          <p:nvPr/>
        </p:nvSpPr>
        <p:spPr>
          <a:xfrm>
            <a:off x="539552" y="843558"/>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3" name="Google Shape;183;p6"/>
          <p:cNvSpPr/>
          <p:nvPr/>
        </p:nvSpPr>
        <p:spPr>
          <a:xfrm>
            <a:off x="3492500" y="1951038"/>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4" name="Google Shape;184;p6"/>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b="1" i="0" sz="2000" u="none" cap="none" strike="noStrike">
              <a:solidFill>
                <a:schemeClr val="l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7"/>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Roboto Slab"/>
                <a:ea typeface="Roboto Slab"/>
                <a:cs typeface="Roboto Slab"/>
                <a:sym typeface="Roboto Slab"/>
              </a:rPr>
              <a:t>Arabská ríša</a:t>
            </a:r>
            <a:endParaRPr/>
          </a:p>
        </p:txBody>
      </p:sp>
      <p:sp>
        <p:nvSpPr>
          <p:cNvPr id="190" name="Google Shape;190;p7"/>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2</a:t>
            </a:r>
            <a:endParaRPr/>
          </a:p>
        </p:txBody>
      </p:sp>
      <p:sp>
        <p:nvSpPr>
          <p:cNvPr id="191" name="Google Shape;191;p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92" name="Google Shape;192;p7"/>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193" name="Google Shape;193;p7"/>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8"/>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Arabská ríša</a:t>
            </a:r>
            <a:endParaRPr b="1" sz="1800">
              <a:solidFill>
                <a:srgbClr val="FFFFFF"/>
              </a:solidFill>
              <a:latin typeface="Roboto Slab"/>
              <a:ea typeface="Roboto Slab"/>
              <a:cs typeface="Roboto Slab"/>
              <a:sym typeface="Roboto Slab"/>
            </a:endParaRPr>
          </a:p>
        </p:txBody>
      </p:sp>
      <p:sp>
        <p:nvSpPr>
          <p:cNvPr id="199" name="Google Shape;199;p8"/>
          <p:cNvSpPr txBox="1"/>
          <p:nvPr>
            <p:ph idx="1" type="body"/>
          </p:nvPr>
        </p:nvSpPr>
        <p:spPr>
          <a:xfrm>
            <a:off x="1187624" y="1779662"/>
            <a:ext cx="7540625" cy="2389038"/>
          </a:xfrm>
          <a:prstGeom prst="rect">
            <a:avLst/>
          </a:prstGeom>
          <a:noFill/>
          <a:ln>
            <a:noFill/>
          </a:ln>
        </p:spPr>
        <p:txBody>
          <a:bodyPr anchorCtr="0" anchor="t" bIns="91425" lIns="91425" spcFirstLastPara="1" rIns="91425" wrap="square" tIns="91425">
            <a:noAutofit/>
          </a:bodyPr>
          <a:lstStyle/>
          <a:p>
            <a:pPr indent="-177800" lvl="0" marL="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dejiny - prepojenie náboženstva a politickej moci</a:t>
            </a:r>
            <a:endParaRPr/>
          </a:p>
          <a:p>
            <a:pPr indent="-177800" lvl="0" marL="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geografické a klimatické podmienky Arabského polostrova</a:t>
            </a:r>
            <a:endParaRPr/>
          </a:p>
          <a:p>
            <a:pPr indent="-177800" lvl="0" marL="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kmeňové zväzy - šejkovia</a:t>
            </a:r>
            <a:endParaRPr/>
          </a:p>
          <a:p>
            <a:pPr indent="-177800" lvl="0" marL="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Mekka - Kurajšovci</a:t>
            </a:r>
            <a:endParaRPr sz="2000">
              <a:solidFill>
                <a:schemeClr val="dk1"/>
              </a:solidFill>
              <a:latin typeface="Arial"/>
              <a:ea typeface="Arial"/>
              <a:cs typeface="Arial"/>
              <a:sym typeface="Arial"/>
            </a:endParaRPr>
          </a:p>
          <a:p>
            <a:pPr indent="-177800" lvl="0" marL="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Mohamed - monoteistické náboženstvo</a:t>
            </a:r>
            <a:endParaRPr sz="2000">
              <a:solidFill>
                <a:schemeClr val="dk1"/>
              </a:solidFill>
              <a:latin typeface="Arial"/>
              <a:ea typeface="Arial"/>
              <a:cs typeface="Arial"/>
              <a:sym typeface="Arial"/>
            </a:endParaRPr>
          </a:p>
          <a:p>
            <a:pPr indent="-228600" lvl="0" marL="457200" rtl="0" algn="l">
              <a:spcBef>
                <a:spcPts val="0"/>
              </a:spcBef>
              <a:spcAft>
                <a:spcPts val="0"/>
              </a:spcAft>
              <a:buClr>
                <a:srgbClr val="114454"/>
              </a:buClr>
              <a:buSzPts val="2800"/>
              <a:buFont typeface="Nixie One"/>
              <a:buNone/>
            </a:pPr>
            <a:r>
              <a:t/>
            </a:r>
            <a:endParaRPr>
              <a:solidFill>
                <a:srgbClr val="114454"/>
              </a:solidFill>
              <a:latin typeface="Arial"/>
              <a:ea typeface="Arial"/>
              <a:cs typeface="Arial"/>
              <a:sym typeface="Arial"/>
            </a:endParaRPr>
          </a:p>
        </p:txBody>
      </p:sp>
      <p:sp>
        <p:nvSpPr>
          <p:cNvPr id="200" name="Google Shape;200;p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201" name="Google Shape;201;p8"/>
          <p:cNvPicPr preferRelativeResize="0"/>
          <p:nvPr/>
        </p:nvPicPr>
        <p:blipFill rotWithShape="1">
          <a:blip r:embed="rId3">
            <a:alphaModFix/>
          </a:blip>
          <a:srcRect b="0" l="0" r="0" t="0"/>
          <a:stretch/>
        </p:blipFill>
        <p:spPr>
          <a:xfrm>
            <a:off x="284709" y="123478"/>
            <a:ext cx="2593975" cy="571500"/>
          </a:xfrm>
          <a:prstGeom prst="rect">
            <a:avLst/>
          </a:prstGeom>
          <a:noFill/>
          <a:ln>
            <a:noFill/>
          </a:ln>
        </p:spPr>
      </p:pic>
      <p:sp>
        <p:nvSpPr>
          <p:cNvPr id="202" name="Google Shape;202;p8"/>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203" name="Google Shape;203;p8"/>
          <p:cNvGrpSpPr/>
          <p:nvPr/>
        </p:nvGrpSpPr>
        <p:grpSpPr>
          <a:xfrm>
            <a:off x="467544" y="915566"/>
            <a:ext cx="334963" cy="334963"/>
            <a:chOff x="5941025" y="3634400"/>
            <a:chExt cx="467650" cy="467650"/>
          </a:xfrm>
        </p:grpSpPr>
        <p:sp>
          <p:nvSpPr>
            <p:cNvPr id="204" name="Google Shape;204;p8"/>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5" name="Google Shape;205;p8"/>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6" name="Google Shape;206;p8"/>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7" name="Google Shape;207;p8"/>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8" name="Google Shape;208;p8"/>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9" name="Google Shape;209;p8"/>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9"/>
          <p:cNvSpPr txBox="1"/>
          <p:nvPr>
            <p:ph idx="4294967295" type="body"/>
          </p:nvPr>
        </p:nvSpPr>
        <p:spPr>
          <a:xfrm>
            <a:off x="1052513" y="490538"/>
            <a:ext cx="7911975" cy="4164012"/>
          </a:xfrm>
          <a:prstGeom prst="rect">
            <a:avLst/>
          </a:prstGeom>
          <a:noFill/>
          <a:ln>
            <a:noFill/>
          </a:ln>
        </p:spPr>
        <p:txBody>
          <a:bodyPr anchorCtr="0" anchor="ctr" bIns="91425" lIns="91425" spcFirstLastPara="1" rIns="91425" wrap="square" tIns="91425">
            <a:noAutofit/>
          </a:bodyPr>
          <a:lstStyle/>
          <a:p>
            <a:pPr indent="-190500" lvl="0" marL="0" rtl="0" algn="just">
              <a:spcBef>
                <a:spcPts val="0"/>
              </a:spcBef>
              <a:spcAft>
                <a:spcPts val="0"/>
              </a:spcAft>
              <a:buClr>
                <a:srgbClr val="114454"/>
              </a:buClr>
              <a:buSzPts val="3000"/>
              <a:buFont typeface="Noto Sans Symbols"/>
              <a:buChar char="⮚"/>
            </a:pPr>
            <a:r>
              <a:rPr lang="sk-SK" sz="2400">
                <a:solidFill>
                  <a:srgbClr val="114454"/>
                </a:solidFill>
                <a:latin typeface="Arial"/>
                <a:ea typeface="Arial"/>
                <a:cs typeface="Arial"/>
                <a:sym typeface="Arial"/>
              </a:rPr>
              <a:t> </a:t>
            </a:r>
            <a:r>
              <a:rPr lang="sk-SK" sz="2000">
                <a:solidFill>
                  <a:srgbClr val="114454"/>
                </a:solidFill>
                <a:latin typeface="Arial"/>
                <a:ea typeface="Arial"/>
                <a:cs typeface="Arial"/>
                <a:sym typeface="Arial"/>
              </a:rPr>
              <a:t>622     útek do Mediny   hidžra - </a:t>
            </a:r>
            <a:r>
              <a:rPr lang="sk-SK" sz="2000" u="sng">
                <a:solidFill>
                  <a:srgbClr val="114454"/>
                </a:solidFill>
                <a:latin typeface="Arial"/>
                <a:ea typeface="Arial"/>
                <a:cs typeface="Arial"/>
                <a:sym typeface="Arial"/>
                <a:hlinkClick r:id="rId3">
                  <a:extLst>
                    <a:ext uri="{A12FA001-AC4F-418D-AE19-62706E023703}">
                      <ahyp:hlinkClr val="tx"/>
                    </a:ext>
                  </a:extLst>
                </a:hlinkClick>
              </a:rPr>
              <a:t>Islamský letopočet</a:t>
            </a:r>
            <a:r>
              <a:rPr lang="sk-SK" sz="2000">
                <a:solidFill>
                  <a:srgbClr val="114454"/>
                </a:solidFill>
                <a:latin typeface="Arial"/>
                <a:ea typeface="Arial"/>
                <a:cs typeface="Arial"/>
                <a:sym typeface="Arial"/>
              </a:rPr>
              <a:t> - vysvetlenie</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podriadenie sa božej vôli</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630       dobytie Mekky       arabský štát       Omar</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kalifovia - Kurajšovci, Umajjovci, Abbásovci</a:t>
            </a:r>
            <a:endParaRPr sz="2000">
              <a:solidFill>
                <a:srgbClr val="114454"/>
              </a:solidFill>
              <a:latin typeface="Arial"/>
              <a:ea typeface="Arial"/>
              <a:cs typeface="Arial"/>
              <a:sym typeface="Arial"/>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India      Pyrenejský polostrov - reconquista</a:t>
            </a:r>
            <a:endParaRPr sz="2000">
              <a:solidFill>
                <a:srgbClr val="114454"/>
              </a:solidFill>
              <a:latin typeface="Arial"/>
              <a:ea typeface="Arial"/>
              <a:cs typeface="Arial"/>
              <a:sym typeface="Arial"/>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emiráty - emír; vezír</a:t>
            </a:r>
            <a:endParaRPr/>
          </a:p>
        </p:txBody>
      </p:sp>
      <p:sp>
        <p:nvSpPr>
          <p:cNvPr id="215" name="Google Shape;215;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216" name="Google Shape;216;p9"/>
          <p:cNvPicPr preferRelativeResize="0"/>
          <p:nvPr/>
        </p:nvPicPr>
        <p:blipFill rotWithShape="1">
          <a:blip r:embed="rId4">
            <a:alphaModFix/>
          </a:blip>
          <a:srcRect b="0" l="0" r="0" t="0"/>
          <a:stretch/>
        </p:blipFill>
        <p:spPr>
          <a:xfrm>
            <a:off x="284709" y="123478"/>
            <a:ext cx="2593975" cy="571500"/>
          </a:xfrm>
          <a:prstGeom prst="rect">
            <a:avLst/>
          </a:prstGeom>
          <a:noFill/>
          <a:ln>
            <a:noFill/>
          </a:ln>
        </p:spPr>
      </p:pic>
      <p:sp>
        <p:nvSpPr>
          <p:cNvPr id="217" name="Google Shape;217;p9"/>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cxnSp>
        <p:nvCxnSpPr>
          <p:cNvPr id="218" name="Google Shape;218;p9"/>
          <p:cNvCxnSpPr/>
          <p:nvPr/>
        </p:nvCxnSpPr>
        <p:spPr>
          <a:xfrm>
            <a:off x="1691712" y="1292746"/>
            <a:ext cx="288000" cy="0"/>
          </a:xfrm>
          <a:prstGeom prst="straightConnector1">
            <a:avLst/>
          </a:prstGeom>
          <a:noFill/>
          <a:ln cap="flat" cmpd="sng" w="9525">
            <a:solidFill>
              <a:srgbClr val="0E4253"/>
            </a:solidFill>
            <a:prstDash val="solid"/>
            <a:round/>
            <a:headEnd len="sm" w="sm" type="none"/>
            <a:tailEnd len="med" w="med" type="stealth"/>
          </a:ln>
        </p:spPr>
      </p:cxnSp>
      <p:cxnSp>
        <p:nvCxnSpPr>
          <p:cNvPr id="219" name="Google Shape;219;p9"/>
          <p:cNvCxnSpPr/>
          <p:nvPr/>
        </p:nvCxnSpPr>
        <p:spPr>
          <a:xfrm>
            <a:off x="3695886" y="1292746"/>
            <a:ext cx="216000" cy="0"/>
          </a:xfrm>
          <a:prstGeom prst="straightConnector1">
            <a:avLst/>
          </a:prstGeom>
          <a:noFill/>
          <a:ln cap="flat" cmpd="sng" w="9525">
            <a:solidFill>
              <a:srgbClr val="0E4253"/>
            </a:solidFill>
            <a:prstDash val="solid"/>
            <a:round/>
            <a:headEnd len="sm" w="sm" type="none"/>
            <a:tailEnd len="med" w="med" type="stealth"/>
          </a:ln>
        </p:spPr>
      </p:cxnSp>
      <p:cxnSp>
        <p:nvCxnSpPr>
          <p:cNvPr id="220" name="Google Shape;220;p9"/>
          <p:cNvCxnSpPr/>
          <p:nvPr/>
        </p:nvCxnSpPr>
        <p:spPr>
          <a:xfrm>
            <a:off x="1655687" y="2342009"/>
            <a:ext cx="360000" cy="0"/>
          </a:xfrm>
          <a:prstGeom prst="straightConnector1">
            <a:avLst/>
          </a:prstGeom>
          <a:noFill/>
          <a:ln cap="flat" cmpd="sng" w="9525">
            <a:solidFill>
              <a:srgbClr val="0E4253"/>
            </a:solidFill>
            <a:prstDash val="solid"/>
            <a:round/>
            <a:headEnd len="sm" w="sm" type="none"/>
            <a:tailEnd len="med" w="med" type="stealth"/>
          </a:ln>
        </p:spPr>
      </p:cxnSp>
      <p:cxnSp>
        <p:nvCxnSpPr>
          <p:cNvPr id="221" name="Google Shape;221;p9"/>
          <p:cNvCxnSpPr/>
          <p:nvPr/>
        </p:nvCxnSpPr>
        <p:spPr>
          <a:xfrm>
            <a:off x="3778619" y="2342009"/>
            <a:ext cx="432000" cy="0"/>
          </a:xfrm>
          <a:prstGeom prst="straightConnector1">
            <a:avLst/>
          </a:prstGeom>
          <a:noFill/>
          <a:ln cap="flat" cmpd="sng" w="9525">
            <a:solidFill>
              <a:srgbClr val="0E4253"/>
            </a:solidFill>
            <a:prstDash val="solid"/>
            <a:round/>
            <a:headEnd len="sm" w="sm" type="none"/>
            <a:tailEnd len="med" w="med" type="stealth"/>
          </a:ln>
        </p:spPr>
      </p:cxnSp>
      <p:cxnSp>
        <p:nvCxnSpPr>
          <p:cNvPr id="222" name="Google Shape;222;p9"/>
          <p:cNvCxnSpPr/>
          <p:nvPr/>
        </p:nvCxnSpPr>
        <p:spPr>
          <a:xfrm>
            <a:off x="5661527" y="2342009"/>
            <a:ext cx="432000" cy="0"/>
          </a:xfrm>
          <a:prstGeom prst="straightConnector1">
            <a:avLst/>
          </a:prstGeom>
          <a:noFill/>
          <a:ln cap="flat" cmpd="sng" w="9525">
            <a:solidFill>
              <a:srgbClr val="0E4253"/>
            </a:solidFill>
            <a:prstDash val="solid"/>
            <a:round/>
            <a:headEnd len="sm" w="sm" type="none"/>
            <a:tailEnd len="med" w="med" type="stealth"/>
          </a:ln>
        </p:spPr>
      </p:cxnSp>
      <p:cxnSp>
        <p:nvCxnSpPr>
          <p:cNvPr id="223" name="Google Shape;223;p9"/>
          <p:cNvCxnSpPr/>
          <p:nvPr/>
        </p:nvCxnSpPr>
        <p:spPr>
          <a:xfrm>
            <a:off x="1834403" y="3434122"/>
            <a:ext cx="288000" cy="0"/>
          </a:xfrm>
          <a:prstGeom prst="straightConnector1">
            <a:avLst/>
          </a:prstGeom>
          <a:noFill/>
          <a:ln cap="flat" cmpd="sng" w="9525">
            <a:solidFill>
              <a:srgbClr val="0E4253"/>
            </a:solidFill>
            <a:prstDash val="solid"/>
            <a:round/>
            <a:headEnd len="sm" w="sm" type="none"/>
            <a:tailEnd len="med" w="med" type="stealth"/>
          </a:ln>
        </p:spPr>
      </p:cxnSp>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