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4" roundtripDataSignature="AMtx7mjciVrEiYt8FhqZkYu1wyvY+h3P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Slab-bold.fntdata"/><Relationship Id="rId10" Type="http://schemas.openxmlformats.org/officeDocument/2006/relationships/slide" Target="slides/slide5.xml"/><Relationship Id="rId21" Type="http://schemas.openxmlformats.org/officeDocument/2006/relationships/font" Target="fonts/RobotoSlab-regular.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NixieOne-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6" name="Google Shape;23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1" name="Google Shape;251;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0" name="Google Shape;260;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9" name="Google Shape;279;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7" name="Google Shape;28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0" name="Google Shape;8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9" name="Google Shape;8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0" name="Google Shape;16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9" name="Google Shape;16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8" name="Google Shape;18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7" name="Google Shape;19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3" name="Google Shape;21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7"/>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7"/>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7"/>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7"/>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7"/>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8"/>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8"/>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8"/>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8"/>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8"/>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9"/>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19"/>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9"/>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9"/>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9"/>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0"/>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0"/>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0"/>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0"/>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0"/>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1"/>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1"/>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1"/>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1"/>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1"/>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1"/>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1"/>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2"/>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50" name="Google Shape;50;p22"/>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2"/>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2"/>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2"/>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4" name="Google Shape;54;p22"/>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60" name="Google Shape;60;p23"/>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2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2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2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4" name="Google Shape;64;p23"/>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3"/>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3"/>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5.jpg"/><Relationship Id="rId5"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6.jpg"/><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6.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learningapps.org/view20833156" TargetMode="External"/><Relationship Id="rId4" Type="http://schemas.openxmlformats.org/officeDocument/2006/relationships/hyperlink" Target="https://drive.google.com/file/d/14uNWrIfERzmSZP8SF_H7yZHAy1i1M4cs/view?usp=sharing" TargetMode="External"/><Relationship Id="rId5" Type="http://schemas.openxmlformats.org/officeDocument/2006/relationships/image" Target="../media/image6.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6.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www.youtube.com/watch?v=-VcduAhwaNo" TargetMode="External"/><Relationship Id="rId4" Type="http://schemas.openxmlformats.org/officeDocument/2006/relationships/hyperlink" Target="https://wordwall.net/cs/resource/18948397" TargetMode="External"/><Relationship Id="rId5"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koran.sk/clanky/temy-suviace-s-islamskym-nabozenstvom/media/islamsky-letopocet-2/" TargetMode="Externa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Nixie One"/>
                <a:ea typeface="Nixie One"/>
                <a:cs typeface="Nixie One"/>
                <a:sym typeface="Nixie One"/>
              </a:rPr>
              <a:t>Digi school DEJEPIS</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DIGI SCHOOL 2020-1-SK01-KA226-SCH-094350 Dejepis</a:t>
            </a:r>
            <a:endParaRPr b="1" i="0" sz="2000" u="none" cap="none" strike="noStrike">
              <a:solidFill>
                <a:schemeClr val="lt1"/>
              </a:solidFill>
              <a:latin typeface="Arial"/>
              <a:ea typeface="Arial"/>
              <a:cs typeface="Arial"/>
              <a:sym typeface="Arial"/>
            </a:endParaRPr>
          </a:p>
        </p:txBody>
      </p:sp>
      <p:pic>
        <p:nvPicPr>
          <p:cNvPr descr="page1image60437296" id="77" name="Google Shape;77;p1"/>
          <p:cNvPicPr preferRelativeResize="0"/>
          <p:nvPr/>
        </p:nvPicPr>
        <p:blipFill rotWithShape="1">
          <a:blip r:embed="rId5">
            <a:alphaModFix/>
          </a:blip>
          <a:srcRect b="0" l="0" r="0" t="0"/>
          <a:stretch/>
        </p:blipFill>
        <p:spPr>
          <a:xfrm>
            <a:off x="4137034" y="785826"/>
            <a:ext cx="958070"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0"/>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Kultúra Arabskej ríše</a:t>
            </a:r>
            <a:endParaRPr/>
          </a:p>
        </p:txBody>
      </p:sp>
      <p:sp>
        <p:nvSpPr>
          <p:cNvPr id="230" name="Google Shape;230;p10"/>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3</a:t>
            </a:r>
            <a:endParaRPr b="0" i="0" sz="20000" u="none" cap="none" strike="noStrike">
              <a:solidFill>
                <a:srgbClr val="18637B"/>
              </a:solidFill>
              <a:latin typeface="Roboto Slab"/>
              <a:ea typeface="Roboto Slab"/>
              <a:cs typeface="Roboto Slab"/>
              <a:sym typeface="Roboto Slab"/>
            </a:endParaRPr>
          </a:p>
        </p:txBody>
      </p:sp>
      <p:sp>
        <p:nvSpPr>
          <p:cNvPr id="231" name="Google Shape;231;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32" name="Google Shape;232;p10"/>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33" name="Google Shape;233;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1"/>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Kultúra Arabskej ríše</a:t>
            </a:r>
            <a:endParaRPr b="1" sz="1800">
              <a:solidFill>
                <a:srgbClr val="FFFFFF"/>
              </a:solidFill>
              <a:latin typeface="Roboto Slab"/>
              <a:ea typeface="Roboto Slab"/>
              <a:cs typeface="Roboto Slab"/>
              <a:sym typeface="Roboto Slab"/>
            </a:endParaRPr>
          </a:p>
        </p:txBody>
      </p:sp>
      <p:sp>
        <p:nvSpPr>
          <p:cNvPr id="239" name="Google Shape;239;p11"/>
          <p:cNvSpPr txBox="1"/>
          <p:nvPr>
            <p:ph idx="1" type="body"/>
          </p:nvPr>
        </p:nvSpPr>
        <p:spPr>
          <a:xfrm>
            <a:off x="1044825" y="1432213"/>
            <a:ext cx="7540500" cy="2605200"/>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chemeClr val="dk1"/>
                </a:solidFill>
                <a:latin typeface="Arial"/>
                <a:ea typeface="Arial"/>
                <a:cs typeface="Arial"/>
                <a:sym typeface="Arial"/>
              </a:rPr>
              <a:t>geografia, astronómia, filozofia</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matematika- arabské číslice</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medicína- Avicenna </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nové plodiny a rastliny</a:t>
            </a:r>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 Tisíc a jedna noc</a:t>
            </a:r>
            <a:endParaRPr sz="2400">
              <a:solidFill>
                <a:schemeClr val="dk1"/>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chemeClr val="dk1"/>
                </a:solidFill>
                <a:latin typeface="Arial"/>
                <a:ea typeface="Arial"/>
                <a:cs typeface="Arial"/>
                <a:sym typeface="Arial"/>
              </a:rPr>
              <a:t>palácové a sakrálne stavby- mešity</a:t>
            </a:r>
            <a:endParaRPr/>
          </a:p>
          <a:p>
            <a:pPr indent="0" lvl="0" marL="0" rtl="0" algn="just">
              <a:spcBef>
                <a:spcPts val="600"/>
              </a:spcBef>
              <a:spcAft>
                <a:spcPts val="0"/>
              </a:spcAft>
              <a:buClr>
                <a:srgbClr val="114454"/>
              </a:buClr>
              <a:buSzPts val="3000"/>
              <a:buNone/>
            </a:pPr>
            <a:r>
              <a:rPr lang="sk-SK" sz="800">
                <a:solidFill>
                  <a:schemeClr val="dk1"/>
                </a:solidFill>
                <a:latin typeface="Arial"/>
                <a:ea typeface="Arial"/>
                <a:cs typeface="Arial"/>
                <a:sym typeface="Arial"/>
              </a:rPr>
              <a:t>                                                                                           https://www.idnes.cz/cestovani/kolem-sveta/velka-mesita-v-abu-zabi.A150112_135829_kolem-sveta_tom</a:t>
            </a:r>
            <a:endParaRPr/>
          </a:p>
          <a:p>
            <a:pPr indent="0" lvl="0" marL="0" rtl="0" algn="just">
              <a:spcBef>
                <a:spcPts val="600"/>
              </a:spcBef>
              <a:spcAft>
                <a:spcPts val="0"/>
              </a:spcAft>
              <a:buClr>
                <a:srgbClr val="114454"/>
              </a:buClr>
              <a:buSzPts val="3000"/>
              <a:buNone/>
            </a:pPr>
            <a:r>
              <a:t/>
            </a:r>
            <a:endParaRPr sz="1200">
              <a:solidFill>
                <a:schemeClr val="dk1"/>
              </a:solidFill>
              <a:latin typeface="Arial"/>
              <a:ea typeface="Arial"/>
              <a:cs typeface="Arial"/>
              <a:sym typeface="Arial"/>
            </a:endParaRPr>
          </a:p>
          <a:p>
            <a:pPr indent="-406400" lvl="0" marL="457200" rtl="0" algn="l">
              <a:spcBef>
                <a:spcPts val="0"/>
              </a:spcBef>
              <a:spcAft>
                <a:spcPts val="0"/>
              </a:spcAft>
              <a:buClr>
                <a:srgbClr val="114454"/>
              </a:buClr>
              <a:buSzPts val="2800"/>
              <a:buNone/>
            </a:pPr>
            <a:r>
              <a:rPr lang="sk-SK" sz="800">
                <a:solidFill>
                  <a:schemeClr val="dk1"/>
                </a:solidFill>
                <a:latin typeface="Arial"/>
                <a:ea typeface="Arial"/>
                <a:cs typeface="Arial"/>
                <a:sym typeface="Arial"/>
              </a:rPr>
              <a:t>                                                                                                                                                                                      </a:t>
            </a:r>
            <a:endParaRPr sz="1200">
              <a:solidFill>
                <a:schemeClr val="dk1"/>
              </a:solidFill>
              <a:latin typeface="Arial"/>
              <a:ea typeface="Arial"/>
              <a:cs typeface="Arial"/>
              <a:sym typeface="Arial"/>
            </a:endParaRPr>
          </a:p>
        </p:txBody>
      </p:sp>
      <p:sp>
        <p:nvSpPr>
          <p:cNvPr id="240" name="Google Shape;240;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41" name="Google Shape;241;p11"/>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42" name="Google Shape;242;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243" name="Google Shape;243;p11"/>
          <p:cNvGrpSpPr/>
          <p:nvPr/>
        </p:nvGrpSpPr>
        <p:grpSpPr>
          <a:xfrm>
            <a:off x="539552" y="915566"/>
            <a:ext cx="296862" cy="252412"/>
            <a:chOff x="1934025" y="1001650"/>
            <a:chExt cx="415300" cy="355600"/>
          </a:xfrm>
        </p:grpSpPr>
        <p:sp>
          <p:nvSpPr>
            <p:cNvPr id="244" name="Google Shape;244;p11"/>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5" name="Google Shape;245;p11"/>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6" name="Google Shape;246;p11"/>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7" name="Google Shape;247;p11"/>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C:\Users\admin\Desktop\DIGI ŠKOLA\Veľká mešita šejka Zyeda.jpg" id="248" name="Google Shape;248;p11"/>
          <p:cNvPicPr preferRelativeResize="0"/>
          <p:nvPr/>
        </p:nvPicPr>
        <p:blipFill rotWithShape="1">
          <a:blip r:embed="rId4">
            <a:alphaModFix/>
          </a:blip>
          <a:srcRect b="0" l="0" r="0" t="0"/>
          <a:stretch/>
        </p:blipFill>
        <p:spPr>
          <a:xfrm>
            <a:off x="5580112" y="1203598"/>
            <a:ext cx="3456384" cy="2664296"/>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12"/>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Edukačné materiály</a:t>
            </a:r>
            <a:endParaRPr/>
          </a:p>
        </p:txBody>
      </p:sp>
      <p:sp>
        <p:nvSpPr>
          <p:cNvPr id="254" name="Google Shape;254;p12"/>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4</a:t>
            </a:r>
            <a:endParaRPr b="0" i="0" sz="20000" u="none" cap="none" strike="noStrike">
              <a:solidFill>
                <a:srgbClr val="18637B"/>
              </a:solidFill>
              <a:latin typeface="Roboto Slab"/>
              <a:ea typeface="Roboto Slab"/>
              <a:cs typeface="Roboto Slab"/>
              <a:sym typeface="Roboto Slab"/>
            </a:endParaRPr>
          </a:p>
        </p:txBody>
      </p:sp>
      <p:sp>
        <p:nvSpPr>
          <p:cNvPr id="255" name="Google Shape;255;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56" name="Google Shape;256;p12"/>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57" name="Google Shape;257;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3"/>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3">
                  <a:extLst>
                    <a:ext uri="{A12FA001-AC4F-418D-AE19-62706E023703}">
                      <ahyp:hlinkClr val="tx"/>
                    </a:ext>
                  </a:extLst>
                </a:hlinkClick>
              </a:rPr>
              <a:t>Tajnička- Arabská ríša learningapps.org</a:t>
            </a:r>
            <a:endParaRPr>
              <a:solidFill>
                <a:srgbClr val="114454"/>
              </a:solidFill>
              <a:latin typeface="Arial"/>
              <a:ea typeface="Arial"/>
              <a:cs typeface="Arial"/>
              <a:sym typeface="Arial"/>
            </a:endParaRPr>
          </a:p>
        </p:txBody>
      </p:sp>
      <p:sp>
        <p:nvSpPr>
          <p:cNvPr id="263" name="Google Shape;263;p13"/>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Edukačné materiály</a:t>
            </a:r>
            <a:endParaRPr b="1" sz="1800">
              <a:solidFill>
                <a:srgbClr val="FFFFFF"/>
              </a:solidFill>
              <a:latin typeface="Roboto Slab"/>
              <a:ea typeface="Roboto Slab"/>
              <a:cs typeface="Roboto Slab"/>
              <a:sym typeface="Roboto Slab"/>
            </a:endParaRPr>
          </a:p>
        </p:txBody>
      </p:sp>
      <p:sp>
        <p:nvSpPr>
          <p:cNvPr id="264" name="Google Shape;264;p13"/>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4">
                  <a:extLst>
                    <a:ext uri="{A12FA001-AC4F-418D-AE19-62706E023703}">
                      <ahyp:hlinkClr val="tx"/>
                    </a:ext>
                  </a:extLst>
                </a:hlinkClick>
              </a:rPr>
              <a:t> Arabská ríša</a:t>
            </a:r>
            <a:endParaRPr>
              <a:solidFill>
                <a:srgbClr val="114454"/>
              </a:solidFill>
              <a:latin typeface="Arial"/>
              <a:ea typeface="Arial"/>
              <a:cs typeface="Arial"/>
              <a:sym typeface="Arial"/>
            </a:endParaRPr>
          </a:p>
        </p:txBody>
      </p:sp>
      <p:sp>
        <p:nvSpPr>
          <p:cNvPr id="265" name="Google Shape;265;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266" name="Google Shape;266;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267" name="Google Shape;267;p13"/>
          <p:cNvPicPr preferRelativeResize="0"/>
          <p:nvPr/>
        </p:nvPicPr>
        <p:blipFill rotWithShape="1">
          <a:blip r:embed="rId5">
            <a:alphaModFix/>
          </a:blip>
          <a:srcRect b="0" l="0" r="0" t="0"/>
          <a:stretch/>
        </p:blipFill>
        <p:spPr>
          <a:xfrm>
            <a:off x="214313" y="142875"/>
            <a:ext cx="2593975" cy="571500"/>
          </a:xfrm>
          <a:prstGeom prst="rect">
            <a:avLst/>
          </a:prstGeom>
          <a:noFill/>
          <a:ln>
            <a:noFill/>
          </a:ln>
        </p:spPr>
      </p:pic>
      <p:grpSp>
        <p:nvGrpSpPr>
          <p:cNvPr id="268" name="Google Shape;268;p13"/>
          <p:cNvGrpSpPr/>
          <p:nvPr/>
        </p:nvGrpSpPr>
        <p:grpSpPr>
          <a:xfrm>
            <a:off x="539552" y="843558"/>
            <a:ext cx="290513" cy="355600"/>
            <a:chOff x="596350" y="929175"/>
            <a:chExt cx="407950" cy="497475"/>
          </a:xfrm>
        </p:grpSpPr>
        <p:sp>
          <p:nvSpPr>
            <p:cNvPr id="269" name="Google Shape;269;p1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1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1" name="Google Shape;271;p1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2" name="Google Shape;272;p1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76" name="Google Shape;276;p13"/>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14"/>
          <p:cNvSpPr txBox="1"/>
          <p:nvPr>
            <p:ph idx="1" type="body"/>
          </p:nvPr>
        </p:nvSpPr>
        <p:spPr>
          <a:xfrm>
            <a:off x="251520" y="1203598"/>
            <a:ext cx="8136904" cy="2808312"/>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Nixie One"/>
                <a:ea typeface="Nixie One"/>
                <a:cs typeface="Nixie One"/>
                <a:sym typeface="Nixie One"/>
              </a:rPr>
              <a:t>ZDROJE:</a:t>
            </a:r>
            <a:endParaRPr/>
          </a:p>
          <a:p>
            <a:pPr indent="-342900" lvl="1" marL="800100" rtl="0" algn="just">
              <a:spcBef>
                <a:spcPts val="0"/>
              </a:spcBef>
              <a:spcAft>
                <a:spcPts val="0"/>
              </a:spcAft>
              <a:buSzPts val="2000"/>
              <a:buNone/>
            </a:pPr>
            <a:r>
              <a:rPr lang="sk-SK">
                <a:latin typeface="Arial"/>
                <a:ea typeface="Arial"/>
                <a:cs typeface="Arial"/>
                <a:sym typeface="Arial"/>
              </a:rPr>
              <a:t>Damankoš, Marián. 2008. Svetové dejiny I. Bratislava, Prešov: Eurolitera, 2008. 322 s. ISBN: 978-80-968520-9-3.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342900" lvl="1" marL="800100" rtl="0" algn="just">
              <a:spcBef>
                <a:spcPts val="0"/>
              </a:spcBef>
              <a:spcAft>
                <a:spcPts val="0"/>
              </a:spcAft>
              <a:buSzPts val="2000"/>
              <a:buNone/>
            </a:pPr>
            <a:r>
              <a:rPr lang="sk-SK">
                <a:latin typeface="Arial"/>
                <a:ea typeface="Arial"/>
                <a:cs typeface="Arial"/>
                <a:sym typeface="Arial"/>
              </a:rPr>
              <a:t>  </a:t>
            </a:r>
            <a:endParaRPr/>
          </a:p>
          <a:p>
            <a:pPr indent="-342900" lvl="1" marL="800100" rtl="0" algn="just">
              <a:spcBef>
                <a:spcPts val="0"/>
              </a:spcBef>
              <a:spcAft>
                <a:spcPts val="0"/>
              </a:spcAft>
              <a:buSzPts val="2000"/>
              <a:buNone/>
            </a:pPr>
            <a:r>
              <a:t/>
            </a:r>
            <a:endParaRPr>
              <a:latin typeface="Arial"/>
              <a:ea typeface="Arial"/>
              <a:cs typeface="Arial"/>
              <a:sym typeface="Arial"/>
            </a:endParaRPr>
          </a:p>
          <a:p>
            <a:pPr indent="-342900" lvl="1" marL="800100" rtl="0" algn="just">
              <a:spcBef>
                <a:spcPts val="0"/>
              </a:spcBef>
              <a:spcAft>
                <a:spcPts val="0"/>
              </a:spcAft>
              <a:buSzPts val="2000"/>
              <a:buNone/>
            </a:pPr>
            <a:r>
              <a:t/>
            </a:r>
            <a:endParaRPr b="1">
              <a:latin typeface="Nixie One"/>
              <a:ea typeface="Nixie One"/>
              <a:cs typeface="Nixie One"/>
              <a:sym typeface="Nixie One"/>
            </a:endParaRPr>
          </a:p>
        </p:txBody>
      </p:sp>
      <p:sp>
        <p:nvSpPr>
          <p:cNvPr id="282" name="Google Shape;282;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lang="sk-SK" sz="800">
                <a:solidFill>
                  <a:srgbClr val="FFFFFF"/>
                </a:solidFill>
                <a:latin typeface="Roboto Slab"/>
                <a:ea typeface="Roboto Slab"/>
                <a:cs typeface="Roboto Slab"/>
                <a:sym typeface="Roboto Slab"/>
              </a:rPr>
              <a:t>‹#›</a:t>
            </a:fld>
            <a:endParaRPr sz="800">
              <a:solidFill>
                <a:srgbClr val="FFFFFF"/>
              </a:solidFill>
              <a:latin typeface="Roboto Slab"/>
              <a:ea typeface="Roboto Slab"/>
              <a:cs typeface="Roboto Slab"/>
              <a:sym typeface="Roboto Slab"/>
            </a:endParaRPr>
          </a:p>
        </p:txBody>
      </p:sp>
      <p:pic>
        <p:nvPicPr>
          <p:cNvPr descr="Erasmus+ logo EN.jpg" id="283" name="Google Shape;283;p14"/>
          <p:cNvPicPr preferRelativeResize="0"/>
          <p:nvPr/>
        </p:nvPicPr>
        <p:blipFill rotWithShape="1">
          <a:blip r:embed="rId3">
            <a:alphaModFix/>
          </a:blip>
          <a:srcRect b="0" l="0" r="0" t="0"/>
          <a:stretch/>
        </p:blipFill>
        <p:spPr>
          <a:xfrm>
            <a:off x="251519" y="195486"/>
            <a:ext cx="2593975" cy="571500"/>
          </a:xfrm>
          <a:prstGeom prst="rect">
            <a:avLst/>
          </a:prstGeom>
          <a:noFill/>
          <a:ln>
            <a:noFill/>
          </a:ln>
        </p:spPr>
      </p:pic>
      <p:sp>
        <p:nvSpPr>
          <p:cNvPr id="284" name="Google Shape;284;p1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b="1" sz="2000">
              <a:solidFill>
                <a:schemeClr val="lt1"/>
              </a:solidFill>
              <a:latin typeface="Arial"/>
              <a:ea typeface="Arial"/>
              <a:cs typeface="Arial"/>
              <a:sym typeface="Arial"/>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5"/>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290" name="Google Shape;290;p15"/>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291" name="Google Shape;291;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2" name="Google Shape;292;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93" name="Google Shape;293;p15"/>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294" name="Google Shape;294;p1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pic>
        <p:nvPicPr>
          <p:cNvPr descr="page1image60437296" id="295" name="Google Shape;295;p15"/>
          <p:cNvPicPr preferRelativeResize="0"/>
          <p:nvPr/>
        </p:nvPicPr>
        <p:blipFill rotWithShape="1">
          <a:blip r:embed="rId4">
            <a:alphaModFix/>
          </a:blip>
          <a:srcRect b="0" l="0" r="0" t="0"/>
          <a:stretch/>
        </p:blipFill>
        <p:spPr>
          <a:xfrm>
            <a:off x="2736859" y="47626"/>
            <a:ext cx="958070" cy="762000"/>
          </a:xfrm>
          <a:prstGeom prst="rect">
            <a:avLst/>
          </a:prstGeom>
          <a:noFill/>
          <a:ln>
            <a:noFill/>
          </a:ln>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Predmet: Dejepis</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Špecifikácia: Seminár z dejepisu</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Veková skupina: 15- 16 rokov</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hodina: 45 minút</a:t>
            </a:r>
            <a:endParaRPr b="1" i="0" sz="2400" u="none" cap="none" strike="noStrike">
              <a:solidFill>
                <a:srgbClr val="FFFFFF"/>
              </a:solidFill>
              <a:latin typeface="Arial"/>
              <a:ea typeface="Arial"/>
              <a:cs typeface="Arial"/>
              <a:sym typeface="Arial"/>
            </a:endParaRPr>
          </a:p>
        </p:txBody>
      </p:sp>
      <p:pic>
        <p:nvPicPr>
          <p:cNvPr descr="photo-1434030216411-0b793f4b4173.jpg" id="83" name="Google Shape;83;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4" name="Google Shape;84;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5" name="Google Shape;85;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6" name="Google Shape;86;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4" name="Google Shape;104;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5" name="Google Shape;105;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6" name="Google Shape;106;p3"/>
          <p:cNvSpPr txBox="1"/>
          <p:nvPr/>
        </p:nvSpPr>
        <p:spPr>
          <a:xfrm>
            <a:off x="4532313" y="1666875"/>
            <a:ext cx="1454150"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 Islam</a:t>
            </a:r>
            <a:endParaRPr b="0" i="0" sz="1000" u="none" cap="none" strike="noStrike">
              <a:solidFill>
                <a:srgbClr val="FFFFFF"/>
              </a:solidFill>
              <a:latin typeface="Arial"/>
              <a:ea typeface="Arial"/>
              <a:cs typeface="Arial"/>
              <a:sym typeface="Arial"/>
            </a:endParaRPr>
          </a:p>
        </p:txBody>
      </p:sp>
      <p:sp>
        <p:nvSpPr>
          <p:cNvPr id="107" name="Google Shape;107;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8" name="Google Shape;108;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9" name="Google Shape;109;p3"/>
          <p:cNvSpPr txBox="1"/>
          <p:nvPr/>
        </p:nvSpPr>
        <p:spPr>
          <a:xfrm>
            <a:off x="4532313"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Arabská ríša</a:t>
            </a:r>
            <a:endParaRPr b="0" i="0" sz="1000" u="none" cap="none" strike="noStrike">
              <a:solidFill>
                <a:srgbClr val="FFFFFF"/>
              </a:solidFill>
              <a:latin typeface="Arial"/>
              <a:ea typeface="Arial"/>
              <a:cs typeface="Arial"/>
              <a:sym typeface="Arial"/>
            </a:endParaRPr>
          </a:p>
        </p:txBody>
      </p:sp>
      <p:sp>
        <p:nvSpPr>
          <p:cNvPr id="110" name="Google Shape;110;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1" name="Google Shape;111;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2" name="Google Shape;112;p3"/>
          <p:cNvSpPr txBox="1"/>
          <p:nvPr/>
        </p:nvSpPr>
        <p:spPr>
          <a:xfrm>
            <a:off x="4532313" y="3094038"/>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Kultúra Arabskej ríše</a:t>
            </a:r>
            <a:endParaRPr b="0" i="0" sz="1000" u="none" cap="none" strike="noStrike">
              <a:solidFill>
                <a:srgbClr val="FFFFFF"/>
              </a:solidFill>
              <a:latin typeface="Arial"/>
              <a:ea typeface="Arial"/>
              <a:cs typeface="Arial"/>
              <a:sym typeface="Arial"/>
            </a:endParaRPr>
          </a:p>
        </p:txBody>
      </p:sp>
      <p:sp>
        <p:nvSpPr>
          <p:cNvPr id="113" name="Google Shape;113;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4" name="Google Shape;114;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5" name="Google Shape;115;p3"/>
          <p:cNvSpPr txBox="1"/>
          <p:nvPr/>
        </p:nvSpPr>
        <p:spPr>
          <a:xfrm>
            <a:off x="4532313"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Edukačné materiály</a:t>
            </a:r>
            <a:endParaRPr b="0" i="0" sz="1000" u="none" cap="none" strike="noStrike">
              <a:solidFill>
                <a:srgbClr val="FFFFFF"/>
              </a:solidFill>
              <a:latin typeface="Arial"/>
              <a:ea typeface="Arial"/>
              <a:cs typeface="Arial"/>
              <a:sym typeface="Arial"/>
            </a:endParaRPr>
          </a:p>
        </p:txBody>
      </p:sp>
      <p:sp>
        <p:nvSpPr>
          <p:cNvPr id="116" name="Google Shape;116;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7" name="Google Shape;117;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8" name="Google Shape;118;p3"/>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9" name="Google Shape;119;p3"/>
          <p:cNvGrpSpPr/>
          <p:nvPr/>
        </p:nvGrpSpPr>
        <p:grpSpPr>
          <a:xfrm>
            <a:off x="3184525" y="2463800"/>
            <a:ext cx="334963" cy="334963"/>
            <a:chOff x="5941025" y="3634400"/>
            <a:chExt cx="467650" cy="467650"/>
          </a:xfrm>
        </p:grpSpPr>
        <p:sp>
          <p:nvSpPr>
            <p:cNvPr id="120" name="Google Shape;120;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6" name="Google Shape;126;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7" name="Google Shape;127;p3"/>
          <p:cNvGrpSpPr/>
          <p:nvPr/>
        </p:nvGrpSpPr>
        <p:grpSpPr>
          <a:xfrm>
            <a:off x="625475" y="1044575"/>
            <a:ext cx="290513" cy="355600"/>
            <a:chOff x="596350" y="929175"/>
            <a:chExt cx="407950" cy="497475"/>
          </a:xfrm>
        </p:grpSpPr>
        <p:sp>
          <p:nvSpPr>
            <p:cNvPr id="128" name="Google Shape;128;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5" name="Google Shape;135;p3"/>
          <p:cNvGrpSpPr/>
          <p:nvPr/>
        </p:nvGrpSpPr>
        <p:grpSpPr>
          <a:xfrm>
            <a:off x="777875" y="1196975"/>
            <a:ext cx="290513" cy="355600"/>
            <a:chOff x="596350" y="929175"/>
            <a:chExt cx="407950" cy="497475"/>
          </a:xfrm>
        </p:grpSpPr>
        <p:sp>
          <p:nvSpPr>
            <p:cNvPr id="136" name="Google Shape;136;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3" name="Google Shape;143;p3"/>
          <p:cNvGrpSpPr/>
          <p:nvPr/>
        </p:nvGrpSpPr>
        <p:grpSpPr>
          <a:xfrm>
            <a:off x="3203848" y="4011910"/>
            <a:ext cx="290513" cy="355600"/>
            <a:chOff x="596350" y="929175"/>
            <a:chExt cx="407950" cy="497475"/>
          </a:xfrm>
        </p:grpSpPr>
        <p:sp>
          <p:nvSpPr>
            <p:cNvPr id="144" name="Google Shape;144;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1" name="Google Shape;151;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2" name="Google Shape;152;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3" name="Google Shape;153;p3"/>
          <p:cNvGrpSpPr/>
          <p:nvPr/>
        </p:nvGrpSpPr>
        <p:grpSpPr>
          <a:xfrm>
            <a:off x="3216732" y="3313113"/>
            <a:ext cx="296862" cy="252412"/>
            <a:chOff x="1934025" y="1001650"/>
            <a:chExt cx="415300" cy="355600"/>
          </a:xfrm>
        </p:grpSpPr>
        <p:sp>
          <p:nvSpPr>
            <p:cNvPr id="154" name="Google Shape;154;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7" name="Google Shape;157;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Roboto Slab"/>
                <a:ea typeface="Roboto Slab"/>
                <a:cs typeface="Roboto Slab"/>
                <a:sym typeface="Roboto Slab"/>
              </a:rPr>
              <a:t>Islam</a:t>
            </a:r>
            <a:endParaRPr b="1">
              <a:latin typeface="Roboto Slab"/>
              <a:ea typeface="Roboto Slab"/>
              <a:cs typeface="Roboto Slab"/>
              <a:sym typeface="Roboto Slab"/>
            </a:endParaRPr>
          </a:p>
        </p:txBody>
      </p:sp>
      <p:sp>
        <p:nvSpPr>
          <p:cNvPr id="163" name="Google Shape;163;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4" name="Google Shape;164;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5" name="Google Shape;165;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6" name="Google Shape;166;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5"/>
          <p:cNvSpPr txBox="1"/>
          <p:nvPr>
            <p:ph idx="1" type="body"/>
          </p:nvPr>
        </p:nvSpPr>
        <p:spPr>
          <a:xfrm>
            <a:off x="755576" y="1203598"/>
            <a:ext cx="7632848" cy="2736304"/>
          </a:xfrm>
          <a:prstGeom prst="rect">
            <a:avLst/>
          </a:prstGeom>
          <a:noFill/>
          <a:ln>
            <a:noFill/>
          </a:ln>
        </p:spPr>
        <p:txBody>
          <a:bodyPr anchorCtr="0" anchor="ctr" bIns="91425" lIns="91425" spcFirstLastPara="1" rIns="91425" wrap="square" tIns="91425">
            <a:noAutofit/>
          </a:bodyPr>
          <a:lstStyle/>
          <a:p>
            <a:pPr indent="-342900" lvl="1" marL="800100" rtl="0" algn="just">
              <a:spcBef>
                <a:spcPts val="0"/>
              </a:spcBef>
              <a:spcAft>
                <a:spcPts val="0"/>
              </a:spcAft>
              <a:buSzPts val="2000"/>
              <a:buFont typeface="Noto Sans Symbols"/>
              <a:buChar char="⮚"/>
            </a:pPr>
            <a:r>
              <a:rPr lang="sk-SK" u="sng">
                <a:solidFill>
                  <a:schemeClr val="lt1"/>
                </a:solidFill>
                <a:latin typeface="Arial"/>
                <a:ea typeface="Arial"/>
                <a:cs typeface="Arial"/>
                <a:sym typeface="Arial"/>
                <a:hlinkClick r:id="rId3">
                  <a:extLst>
                    <a:ext uri="{A12FA001-AC4F-418D-AE19-62706E023703}">
                      <ahyp:hlinkClr val="tx"/>
                    </a:ext>
                  </a:extLst>
                </a:hlinkClick>
              </a:rPr>
              <a:t>Dejepis Inak- História Islamu</a:t>
            </a:r>
            <a:endParaRPr>
              <a:solidFill>
                <a:schemeClr val="lt1"/>
              </a:solidFill>
              <a:latin typeface="Arial"/>
              <a:ea typeface="Arial"/>
              <a:cs typeface="Arial"/>
              <a:sym typeface="Arial"/>
            </a:endParaRPr>
          </a:p>
          <a:p>
            <a:pPr indent="-342900" lvl="1" marL="800100" rtl="0" algn="just">
              <a:spcBef>
                <a:spcPts val="0"/>
              </a:spcBef>
              <a:spcAft>
                <a:spcPts val="0"/>
              </a:spcAft>
              <a:buSzPts val="2000"/>
              <a:buFont typeface="Noto Sans Symbols"/>
              <a:buChar char="⮚"/>
            </a:pPr>
            <a:r>
              <a:rPr lang="sk-SK" u="sng">
                <a:solidFill>
                  <a:schemeClr val="lt1"/>
                </a:solidFill>
                <a:latin typeface="Arial"/>
                <a:ea typeface="Arial"/>
                <a:cs typeface="Arial"/>
                <a:sym typeface="Arial"/>
                <a:hlinkClick r:id="rId4">
                  <a:extLst>
                    <a:ext uri="{A12FA001-AC4F-418D-AE19-62706E023703}">
                      <ahyp:hlinkClr val="tx"/>
                    </a:ext>
                  </a:extLst>
                </a:hlinkClick>
              </a:rPr>
              <a:t>Náhodné koleso- Otázky k videu wordwall.ch</a:t>
            </a:r>
            <a:endParaRPr>
              <a:solidFill>
                <a:schemeClr val="lt1"/>
              </a:solidFill>
              <a:latin typeface="Arial"/>
              <a:ea typeface="Arial"/>
              <a:cs typeface="Arial"/>
              <a:sym typeface="Arial"/>
            </a:endParaRPr>
          </a:p>
          <a:p>
            <a:pPr indent="-342900" lvl="1" marL="800100" rtl="0" algn="just">
              <a:spcBef>
                <a:spcPts val="0"/>
              </a:spcBef>
              <a:spcAft>
                <a:spcPts val="0"/>
              </a:spcAft>
              <a:buSzPts val="2000"/>
              <a:buNone/>
            </a:pPr>
            <a:r>
              <a:t/>
            </a:r>
            <a:endParaRPr>
              <a:latin typeface="Arial"/>
              <a:ea typeface="Arial"/>
              <a:cs typeface="Arial"/>
              <a:sym typeface="Arial"/>
            </a:endParaRPr>
          </a:p>
        </p:txBody>
      </p:sp>
      <p:sp>
        <p:nvSpPr>
          <p:cNvPr id="172" name="Google Shape;172;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3" name="Google Shape;173;p5"/>
          <p:cNvPicPr preferRelativeResize="0"/>
          <p:nvPr/>
        </p:nvPicPr>
        <p:blipFill rotWithShape="1">
          <a:blip r:embed="rId5">
            <a:alphaModFix/>
          </a:blip>
          <a:srcRect b="0" l="0" r="0" t="0"/>
          <a:stretch/>
        </p:blipFill>
        <p:spPr>
          <a:xfrm>
            <a:off x="251519" y="195486"/>
            <a:ext cx="2593975" cy="571500"/>
          </a:xfrm>
          <a:prstGeom prst="rect">
            <a:avLst/>
          </a:prstGeom>
          <a:noFill/>
          <a:ln>
            <a:noFill/>
          </a:ln>
        </p:spPr>
      </p:pic>
      <p:sp>
        <p:nvSpPr>
          <p:cNvPr id="174" name="Google Shape;174;p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b="1" i="0" sz="2000" u="none" cap="none" strike="noStrike">
              <a:solidFill>
                <a:schemeClr val="lt1"/>
              </a:solidFill>
              <a:latin typeface="Arial"/>
              <a:ea typeface="Arial"/>
              <a:cs typeface="Arial"/>
              <a:sym typeface="Arial"/>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6"/>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SzPts val="1800"/>
              <a:buNone/>
            </a:pPr>
            <a:r>
              <a:rPr b="1" lang="sk-SK" sz="1800">
                <a:solidFill>
                  <a:schemeClr val="lt1"/>
                </a:solidFill>
                <a:latin typeface="Roboto Slab"/>
                <a:ea typeface="Roboto Slab"/>
                <a:cs typeface="Roboto Slab"/>
                <a:sym typeface="Roboto Slab"/>
              </a:rPr>
              <a:t>Islam</a:t>
            </a:r>
            <a:endParaRPr b="1" sz="1800">
              <a:solidFill>
                <a:schemeClr val="lt1"/>
              </a:solidFill>
              <a:latin typeface="Roboto Slab"/>
              <a:ea typeface="Roboto Slab"/>
              <a:cs typeface="Roboto Slab"/>
              <a:sym typeface="Roboto Slab"/>
            </a:endParaRPr>
          </a:p>
        </p:txBody>
      </p:sp>
      <p:sp>
        <p:nvSpPr>
          <p:cNvPr id="180" name="Google Shape;180;p6"/>
          <p:cNvSpPr txBox="1"/>
          <p:nvPr>
            <p:ph idx="1" type="body"/>
          </p:nvPr>
        </p:nvSpPr>
        <p:spPr>
          <a:xfrm>
            <a:off x="1146025" y="1559425"/>
            <a:ext cx="7540800" cy="3158700"/>
          </a:xfrm>
          <a:prstGeom prst="rect">
            <a:avLst/>
          </a:prstGeom>
          <a:noFill/>
          <a:ln>
            <a:noFill/>
          </a:ln>
        </p:spPr>
        <p:txBody>
          <a:bodyPr anchorCtr="0" anchor="t" bIns="91425" lIns="91425" spcFirstLastPara="1" rIns="91425" wrap="square" tIns="91425">
            <a:noAutofit/>
          </a:bodyPr>
          <a:lstStyle/>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7. storočie</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Alah= boh; Mohamed- prorok</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Korán</a:t>
            </a:r>
            <a:endParaRPr sz="2000">
              <a:solidFill>
                <a:schemeClr val="dk1"/>
              </a:solidFill>
              <a:latin typeface="Arial"/>
              <a:ea typeface="Arial"/>
              <a:cs typeface="Arial"/>
              <a:sym typeface="Arial"/>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Islam- podriadenie sa božej vôli; Moslim- kto sa podriadi</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5 povinností moslima</a:t>
            </a:r>
            <a:endParaRPr/>
          </a:p>
          <a:p>
            <a:pPr indent="-406400" lvl="0" marL="45720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Sunniti a šiíti</a:t>
            </a:r>
            <a:endParaRPr sz="2000">
              <a:solidFill>
                <a:schemeClr val="dk1"/>
              </a:solidFill>
              <a:latin typeface="Arial"/>
              <a:ea typeface="Arial"/>
              <a:cs typeface="Arial"/>
              <a:sym typeface="Arial"/>
            </a:endParaRPr>
          </a:p>
          <a:p>
            <a:pPr indent="-406400" lvl="0" marL="457200" rtl="0" algn="just">
              <a:spcBef>
                <a:spcPts val="600"/>
              </a:spcBef>
              <a:spcAft>
                <a:spcPts val="0"/>
              </a:spcAft>
              <a:buSzPts val="2800"/>
              <a:buNone/>
            </a:pPr>
            <a:r>
              <a:rPr lang="sk-SK" sz="2000">
                <a:solidFill>
                  <a:schemeClr val="dk1"/>
                </a:solidFill>
                <a:latin typeface="Arial"/>
                <a:ea typeface="Arial"/>
                <a:cs typeface="Arial"/>
                <a:sym typeface="Arial"/>
              </a:rPr>
              <a:t> </a:t>
            </a:r>
            <a:endParaRPr sz="2000">
              <a:solidFill>
                <a:schemeClr val="dk1"/>
              </a:solidFill>
              <a:latin typeface="Arial"/>
              <a:ea typeface="Arial"/>
              <a:cs typeface="Arial"/>
              <a:sym typeface="Arial"/>
            </a:endParaRPr>
          </a:p>
        </p:txBody>
      </p:sp>
      <p:sp>
        <p:nvSpPr>
          <p:cNvPr id="181" name="Google Shape;181;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sp>
        <p:nvSpPr>
          <p:cNvPr id="182" name="Google Shape;182;p6"/>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3" name="Google Shape;183;p6"/>
          <p:cNvSpPr/>
          <p:nvPr/>
        </p:nvSpPr>
        <p:spPr>
          <a:xfrm>
            <a:off x="539552" y="84355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6"/>
          <p:cNvSpPr/>
          <p:nvPr/>
        </p:nvSpPr>
        <p:spPr>
          <a:xfrm>
            <a:off x="3492500" y="19510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b="1" i="0" sz="2000" u="none" cap="none" strike="noStrik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7"/>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Arabská ríša</a:t>
            </a:r>
            <a:endParaRPr/>
          </a:p>
        </p:txBody>
      </p:sp>
      <p:sp>
        <p:nvSpPr>
          <p:cNvPr id="191" name="Google Shape;191;p7"/>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2</a:t>
            </a:r>
            <a:endParaRPr/>
          </a:p>
        </p:txBody>
      </p:sp>
      <p:sp>
        <p:nvSpPr>
          <p:cNvPr id="192" name="Google Shape;192;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93" name="Google Shape;193;p7"/>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94" name="Google Shape;194;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8"/>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Arabská ríša</a:t>
            </a:r>
            <a:endParaRPr b="1" sz="1800">
              <a:solidFill>
                <a:srgbClr val="FFFFFF"/>
              </a:solidFill>
              <a:latin typeface="Roboto Slab"/>
              <a:ea typeface="Roboto Slab"/>
              <a:cs typeface="Roboto Slab"/>
              <a:sym typeface="Roboto Slab"/>
            </a:endParaRPr>
          </a:p>
        </p:txBody>
      </p:sp>
      <p:sp>
        <p:nvSpPr>
          <p:cNvPr id="200" name="Google Shape;200;p8"/>
          <p:cNvSpPr txBox="1"/>
          <p:nvPr>
            <p:ph idx="1" type="body"/>
          </p:nvPr>
        </p:nvSpPr>
        <p:spPr>
          <a:xfrm>
            <a:off x="1187624" y="1779662"/>
            <a:ext cx="7540625" cy="2389038"/>
          </a:xfrm>
          <a:prstGeom prst="rect">
            <a:avLst/>
          </a:prstGeom>
          <a:noFill/>
          <a:ln>
            <a:noFill/>
          </a:ln>
        </p:spPr>
        <p:txBody>
          <a:bodyPr anchorCtr="0" anchor="t" bIns="91425" lIns="91425" spcFirstLastPara="1" rIns="91425" wrap="square" tIns="91425">
            <a:noAutofit/>
          </a:bodyPr>
          <a:lstStyle/>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dejiny- prepojenie náboženstva a politickej moci</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geografické a klimatické podmienky Arabského polostrova</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kmeňové zväzy- šejkovia</a:t>
            </a:r>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Mekka- Kurajšovci</a:t>
            </a:r>
            <a:endParaRPr sz="2000">
              <a:solidFill>
                <a:schemeClr val="dk1"/>
              </a:solidFill>
              <a:latin typeface="Arial"/>
              <a:ea typeface="Arial"/>
              <a:cs typeface="Arial"/>
              <a:sym typeface="Arial"/>
            </a:endParaRPr>
          </a:p>
          <a:p>
            <a:pPr indent="-177800" lvl="0" marL="0" rtl="0" algn="just">
              <a:spcBef>
                <a:spcPts val="600"/>
              </a:spcBef>
              <a:spcAft>
                <a:spcPts val="0"/>
              </a:spcAft>
              <a:buSzPts val="2800"/>
              <a:buFont typeface="Noto Sans Symbols"/>
              <a:buChar char="⮚"/>
            </a:pPr>
            <a:r>
              <a:rPr lang="sk-SK" sz="2000">
                <a:solidFill>
                  <a:schemeClr val="dk1"/>
                </a:solidFill>
                <a:latin typeface="Arial"/>
                <a:ea typeface="Arial"/>
                <a:cs typeface="Arial"/>
                <a:sym typeface="Arial"/>
              </a:rPr>
              <a:t> Mohamed- monoteistické náboženstvo</a:t>
            </a:r>
            <a:endParaRPr sz="2000">
              <a:solidFill>
                <a:schemeClr val="dk1"/>
              </a:solidFill>
              <a:latin typeface="Arial"/>
              <a:ea typeface="Arial"/>
              <a:cs typeface="Arial"/>
              <a:sym typeface="Arial"/>
            </a:endParaRPr>
          </a:p>
          <a:p>
            <a:pPr indent="-228600" lvl="0" marL="457200" rtl="0" algn="l">
              <a:spcBef>
                <a:spcPts val="0"/>
              </a:spcBef>
              <a:spcAft>
                <a:spcPts val="0"/>
              </a:spcAft>
              <a:buClr>
                <a:srgbClr val="114454"/>
              </a:buClr>
              <a:buSzPts val="2800"/>
              <a:buFont typeface="Nixie One"/>
              <a:buNone/>
            </a:pPr>
            <a:r>
              <a:t/>
            </a:r>
            <a:endParaRPr>
              <a:solidFill>
                <a:srgbClr val="114454"/>
              </a:solidFill>
              <a:latin typeface="Arial"/>
              <a:ea typeface="Arial"/>
              <a:cs typeface="Arial"/>
              <a:sym typeface="Arial"/>
            </a:endParaRPr>
          </a:p>
        </p:txBody>
      </p:sp>
      <p:sp>
        <p:nvSpPr>
          <p:cNvPr id="201" name="Google Shape;201;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02" name="Google Shape;202;p8"/>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03" name="Google Shape;203;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204" name="Google Shape;204;p8"/>
          <p:cNvGrpSpPr/>
          <p:nvPr/>
        </p:nvGrpSpPr>
        <p:grpSpPr>
          <a:xfrm>
            <a:off x="467544" y="915566"/>
            <a:ext cx="334963" cy="334963"/>
            <a:chOff x="5941025" y="3634400"/>
            <a:chExt cx="467650" cy="467650"/>
          </a:xfrm>
        </p:grpSpPr>
        <p:sp>
          <p:nvSpPr>
            <p:cNvPr id="205" name="Google Shape;205;p8"/>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6" name="Google Shape;206;p8"/>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8"/>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8"/>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8"/>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8"/>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9"/>
          <p:cNvSpPr txBox="1"/>
          <p:nvPr>
            <p:ph idx="4294967295" type="body"/>
          </p:nvPr>
        </p:nvSpPr>
        <p:spPr>
          <a:xfrm>
            <a:off x="1318563" y="832613"/>
            <a:ext cx="7911900" cy="4164000"/>
          </a:xfrm>
          <a:prstGeom prst="rect">
            <a:avLst/>
          </a:prstGeom>
          <a:noFill/>
          <a:ln>
            <a:noFill/>
          </a:ln>
        </p:spPr>
        <p:txBody>
          <a:bodyPr anchorCtr="0" anchor="ctr" bIns="91425" lIns="91425" spcFirstLastPara="1" rIns="91425" wrap="square" tIns="91425">
            <a:noAutofit/>
          </a:bodyPr>
          <a:lstStyle/>
          <a:p>
            <a:pPr indent="-190500" lvl="0" marL="0" rtl="0" algn="just">
              <a:spcBef>
                <a:spcPts val="0"/>
              </a:spcBef>
              <a:spcAft>
                <a:spcPts val="0"/>
              </a:spcAft>
              <a:buClr>
                <a:srgbClr val="114454"/>
              </a:buClr>
              <a:buSzPts val="3000"/>
              <a:buFont typeface="Noto Sans Symbols"/>
              <a:buChar char="⮚"/>
            </a:pPr>
            <a:r>
              <a:rPr lang="sk-SK" sz="2400">
                <a:solidFill>
                  <a:srgbClr val="114454"/>
                </a:solidFill>
                <a:latin typeface="Arial"/>
                <a:ea typeface="Arial"/>
                <a:cs typeface="Arial"/>
                <a:sym typeface="Arial"/>
              </a:rPr>
              <a:t> </a:t>
            </a:r>
            <a:r>
              <a:rPr lang="sk-SK" sz="2000">
                <a:solidFill>
                  <a:srgbClr val="114454"/>
                </a:solidFill>
                <a:latin typeface="Arial"/>
                <a:ea typeface="Arial"/>
                <a:cs typeface="Arial"/>
                <a:sym typeface="Arial"/>
              </a:rPr>
              <a:t>622      útek do Mediny      hidžra- </a:t>
            </a:r>
            <a:r>
              <a:rPr lang="sk-SK" sz="2000" u="sng">
                <a:solidFill>
                  <a:srgbClr val="114454"/>
                </a:solidFill>
                <a:latin typeface="Arial"/>
                <a:ea typeface="Arial"/>
                <a:cs typeface="Arial"/>
                <a:sym typeface="Arial"/>
                <a:hlinkClick r:id="rId3">
                  <a:extLst>
                    <a:ext uri="{A12FA001-AC4F-418D-AE19-62706E023703}">
                      <ahyp:hlinkClr val="tx"/>
                    </a:ext>
                  </a:extLst>
                </a:hlinkClick>
              </a:rPr>
              <a:t>Islamský letopočet</a:t>
            </a:r>
            <a:r>
              <a:rPr lang="sk-SK" sz="2000">
                <a:solidFill>
                  <a:srgbClr val="114454"/>
                </a:solidFill>
                <a:latin typeface="Arial"/>
                <a:ea typeface="Arial"/>
                <a:cs typeface="Arial"/>
                <a:sym typeface="Arial"/>
              </a:rPr>
              <a:t>- vysvetlenie</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podriadenie sa božej vôli</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630       dobytie Mekky       arabský štát       Omar</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kalifovia- Kurajšovci, Umajjovci, Abbásovci</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India      Pyrenejský polostrov- reconquista</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emiráty- emír; vezír</a:t>
            </a:r>
            <a:endParaRPr/>
          </a:p>
        </p:txBody>
      </p:sp>
      <p:sp>
        <p:nvSpPr>
          <p:cNvPr id="216" name="Google Shape;216;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17" name="Google Shape;217;p9"/>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218" name="Google Shape;218;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219" name="Google Shape;219;p9"/>
          <p:cNvCxnSpPr/>
          <p:nvPr/>
        </p:nvCxnSpPr>
        <p:spPr>
          <a:xfrm>
            <a:off x="1979712" y="1635646"/>
            <a:ext cx="360040" cy="0"/>
          </a:xfrm>
          <a:prstGeom prst="straightConnector1">
            <a:avLst/>
          </a:prstGeom>
          <a:noFill/>
          <a:ln cap="flat" cmpd="sng" w="9525">
            <a:solidFill>
              <a:srgbClr val="0E4253"/>
            </a:solidFill>
            <a:prstDash val="solid"/>
            <a:round/>
            <a:headEnd len="sm" w="sm" type="none"/>
            <a:tailEnd len="med" w="med" type="stealth"/>
          </a:ln>
        </p:spPr>
      </p:cxnSp>
      <p:cxnSp>
        <p:nvCxnSpPr>
          <p:cNvPr id="220" name="Google Shape;220;p9"/>
          <p:cNvCxnSpPr/>
          <p:nvPr/>
        </p:nvCxnSpPr>
        <p:spPr>
          <a:xfrm>
            <a:off x="4067944" y="1635646"/>
            <a:ext cx="360040" cy="0"/>
          </a:xfrm>
          <a:prstGeom prst="straightConnector1">
            <a:avLst/>
          </a:prstGeom>
          <a:noFill/>
          <a:ln cap="flat" cmpd="sng" w="9525">
            <a:solidFill>
              <a:srgbClr val="0E4253"/>
            </a:solidFill>
            <a:prstDash val="solid"/>
            <a:round/>
            <a:headEnd len="sm" w="sm" type="none"/>
            <a:tailEnd len="med" w="med" type="stealth"/>
          </a:ln>
        </p:spPr>
      </p:cxnSp>
      <p:cxnSp>
        <p:nvCxnSpPr>
          <p:cNvPr id="221" name="Google Shape;221;p9"/>
          <p:cNvCxnSpPr/>
          <p:nvPr/>
        </p:nvCxnSpPr>
        <p:spPr>
          <a:xfrm>
            <a:off x="1979712" y="2427734"/>
            <a:ext cx="360040" cy="0"/>
          </a:xfrm>
          <a:prstGeom prst="straightConnector1">
            <a:avLst/>
          </a:prstGeom>
          <a:noFill/>
          <a:ln cap="flat" cmpd="sng" w="9525">
            <a:solidFill>
              <a:srgbClr val="0E4253"/>
            </a:solidFill>
            <a:prstDash val="solid"/>
            <a:round/>
            <a:headEnd len="sm" w="sm" type="none"/>
            <a:tailEnd len="med" w="med" type="stealth"/>
          </a:ln>
        </p:spPr>
      </p:cxnSp>
      <p:cxnSp>
        <p:nvCxnSpPr>
          <p:cNvPr id="222" name="Google Shape;222;p9"/>
          <p:cNvCxnSpPr/>
          <p:nvPr/>
        </p:nvCxnSpPr>
        <p:spPr>
          <a:xfrm>
            <a:off x="4067944" y="2427734"/>
            <a:ext cx="432048" cy="0"/>
          </a:xfrm>
          <a:prstGeom prst="straightConnector1">
            <a:avLst/>
          </a:prstGeom>
          <a:noFill/>
          <a:ln cap="flat" cmpd="sng" w="9525">
            <a:solidFill>
              <a:srgbClr val="0E4253"/>
            </a:solidFill>
            <a:prstDash val="solid"/>
            <a:round/>
            <a:headEnd len="sm" w="sm" type="none"/>
            <a:tailEnd len="med" w="med" type="stealth"/>
          </a:ln>
        </p:spPr>
      </p:cxnSp>
      <p:cxnSp>
        <p:nvCxnSpPr>
          <p:cNvPr id="223" name="Google Shape;223;p9"/>
          <p:cNvCxnSpPr/>
          <p:nvPr/>
        </p:nvCxnSpPr>
        <p:spPr>
          <a:xfrm>
            <a:off x="5940152" y="2427734"/>
            <a:ext cx="432048" cy="0"/>
          </a:xfrm>
          <a:prstGeom prst="straightConnector1">
            <a:avLst/>
          </a:prstGeom>
          <a:noFill/>
          <a:ln cap="flat" cmpd="sng" w="9525">
            <a:solidFill>
              <a:srgbClr val="0E4253"/>
            </a:solidFill>
            <a:prstDash val="solid"/>
            <a:round/>
            <a:headEnd len="sm" w="sm" type="none"/>
            <a:tailEnd len="med" w="med" type="stealth"/>
          </a:ln>
        </p:spPr>
      </p:cxnSp>
      <p:cxnSp>
        <p:nvCxnSpPr>
          <p:cNvPr id="224" name="Google Shape;224;p9"/>
          <p:cNvCxnSpPr/>
          <p:nvPr/>
        </p:nvCxnSpPr>
        <p:spPr>
          <a:xfrm>
            <a:off x="2123728" y="3219822"/>
            <a:ext cx="288032" cy="0"/>
          </a:xfrm>
          <a:prstGeom prst="straightConnector1">
            <a:avLst/>
          </a:prstGeom>
          <a:noFill/>
          <a:ln cap="flat" cmpd="sng" w="9525">
            <a:solidFill>
              <a:srgbClr val="0E4253"/>
            </a:solidFill>
            <a:prstDash val="solid"/>
            <a:round/>
            <a:headEnd len="sm" w="sm" type="none"/>
            <a:tailEnd len="med" w="med" type="stealth"/>
          </a:ln>
        </p:spPr>
      </p:cxnSp>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