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Lst>
  <p:sldSz cy="5143500" cx="9144000"/>
  <p:notesSz cx="6858000" cy="9144000"/>
  <p:embeddedFontLst>
    <p:embeddedFont>
      <p:font typeface="Roboto Slab"/>
      <p:regular r:id="rId19"/>
      <p:bold r:id="rId20"/>
    </p:embeddedFon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2" roundtripDataSignature="AMtx7mjzQNQbcyP4d1Nh2Sq/0gwRwUDL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2.xml"/><Relationship Id="rId22" Type="http://customschemas.google.com/relationships/presentationmetadata" Target="metadata"/><Relationship Id="rId10" Type="http://schemas.openxmlformats.org/officeDocument/2006/relationships/slide" Target="slides/slide1.xml"/><Relationship Id="rId21" Type="http://schemas.openxmlformats.org/officeDocument/2006/relationships/font" Target="fonts/NixieOne-regular.fntdata"/><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2.xml"/><Relationship Id="rId19" Type="http://schemas.openxmlformats.org/officeDocument/2006/relationships/font" Target="fonts/RobotoSlab-regular.fntdata"/><Relationship Id="rId6" Type="http://schemas.openxmlformats.org/officeDocument/2006/relationships/slideMaster" Target="slideMasters/slideMaster3.xml"/><Relationship Id="rId18" Type="http://schemas.openxmlformats.org/officeDocument/2006/relationships/slide" Target="slides/slide9.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7"/>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7"/>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0"/>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0"/>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0"/>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2"/>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2"/>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2"/>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2"/>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4"/>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6"/>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6"/>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6"/>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6"/>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6"/>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6.jpg"/><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wordwall.net/de/resource/18925905/digi-school-2020-1-sk01-ka226-sch-094350-deutsch-berufe"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hyperlink" Target="https://www.youtube.com/watch?v=QOe9uzzwKt8" TargetMode="External"/><Relationship Id="rId5" Type="http://schemas.openxmlformats.org/officeDocument/2006/relationships/hyperlink" Target="https://wordwall.net/de/resource/19355135/digi-school-2020-1-sk01-ka226-sch-094350-deutsch-berufe-m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hyperlink" Target="https://www.youtube.com/watch?v=QOe9uzzwKt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211387"/>
            <a:ext cx="5810250" cy="1549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Roboto Slab"/>
                <a:ea typeface="Roboto Slab"/>
                <a:cs typeface="Roboto Slab"/>
                <a:sym typeface="Roboto Slab"/>
              </a:rPr>
              <a:t>Digi school Deutsch </a:t>
            </a:r>
            <a:endParaRPr/>
          </a:p>
        </p:txBody>
      </p:sp>
      <p:pic>
        <p:nvPicPr>
          <p:cNvPr descr="Erasmus+ logo EN.jpg" id="59" name="Google Shape;5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60" name="Google Shape;6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61" name="Google Shape;61;p1"/>
          <p:cNvSpPr txBox="1"/>
          <p:nvPr/>
        </p:nvSpPr>
        <p:spPr>
          <a:xfrm>
            <a:off x="428625" y="4643437"/>
            <a:ext cx="4143375"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Arial"/>
              <a:buNone/>
            </a:pPr>
            <a:r>
              <a:rPr b="1" i="0" lang="en-US" sz="2000" u="none">
                <a:solidFill>
                  <a:schemeClr val="lt1"/>
                </a:solidFill>
                <a:latin typeface="Arial"/>
                <a:ea typeface="Arial"/>
                <a:cs typeface="Arial"/>
                <a:sym typeface="Arial"/>
              </a:rPr>
              <a:t>2020-1-SK01-KA226-SCH-094350</a:t>
            </a:r>
            <a:r>
              <a:rPr b="1" i="0" lang="en-US" sz="1400" u="none">
                <a:solidFill>
                  <a:schemeClr val="lt1"/>
                </a:solidFill>
                <a:latin typeface="Arial"/>
                <a:ea typeface="Arial"/>
                <a:cs typeface="Arial"/>
                <a:sym typeface="Arial"/>
              </a:rPr>
              <a:t>  </a:t>
            </a:r>
            <a:endParaRPr/>
          </a:p>
        </p:txBody>
      </p:sp>
      <p:pic>
        <p:nvPicPr>
          <p:cNvPr id="62" name="Google Shape;62;p1"/>
          <p:cNvPicPr preferRelativeResize="0"/>
          <p:nvPr/>
        </p:nvPicPr>
        <p:blipFill rotWithShape="1">
          <a:blip r:embed="rId5">
            <a:alphaModFix/>
          </a:blip>
          <a:srcRect b="0" l="0" r="0" t="0"/>
          <a:stretch/>
        </p:blipFill>
        <p:spPr>
          <a:xfrm>
            <a:off x="5448300" y="1511300"/>
            <a:ext cx="2095500" cy="1400175"/>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8" name="Google Shape;68;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69" name="Google Shape;69;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0" name="Google Shape;70;p2"/>
          <p:cNvSpPr txBox="1"/>
          <p:nvPr/>
        </p:nvSpPr>
        <p:spPr>
          <a:xfrm>
            <a:off x="428625" y="1360837"/>
            <a:ext cx="8143800" cy="3140100"/>
          </a:xfrm>
          <a:prstGeom prst="rect">
            <a:avLst/>
          </a:prstGeom>
          <a:noFill/>
          <a:ln>
            <a:noFill/>
          </a:ln>
        </p:spPr>
        <p:txBody>
          <a:bodyPr anchorCtr="0" anchor="t" bIns="45700" lIns="91425" spcFirstLastPara="1" rIns="91425" wrap="square" tIns="45700">
            <a:spAutoFit/>
          </a:bodyPr>
          <a:lstStyle/>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Unterrichtsfach: Deutsch</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Thema: Arbeit und Beruf</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Sprachniveau: B2</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Altersgruppe: 16-19 </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1 Stunde : 45 Minuten</a:t>
            </a:r>
            <a:endParaRPr/>
          </a:p>
          <a:p>
            <a:pPr indent="0" lvl="0" marL="0" marR="0" rtl="0" algn="l">
              <a:lnSpc>
                <a:spcPct val="100000"/>
              </a:lnSpc>
              <a:spcBef>
                <a:spcPts val="0"/>
              </a:spcBef>
              <a:spcAft>
                <a:spcPts val="0"/>
              </a:spcAft>
              <a:buNone/>
            </a:pPr>
            <a:r>
              <a:t/>
            </a:r>
            <a:endParaRPr b="0" i="0" sz="1800" u="none">
              <a:solidFill>
                <a:schemeClr val="lt1"/>
              </a:solidFill>
              <a:latin typeface="Roboto Slab"/>
              <a:ea typeface="Roboto Slab"/>
              <a:cs typeface="Roboto Slab"/>
              <a:sym typeface="Roboto Slab"/>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 </a:t>
            </a:r>
            <a:endParaRPr/>
          </a:p>
        </p:txBody>
      </p:sp>
      <p:sp>
        <p:nvSpPr>
          <p:cNvPr id="76" name="Google Shape;7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7" name="Google Shape;7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32100" y="2119312"/>
            <a:ext cx="949325" cy="8921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a:off x="2054225" y="14001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87" name="Google Shape;87;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88" name="Google Shape;88;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9" name="Google Shape;89;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90" name="Google Shape;90;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 </a:t>
            </a:r>
            <a:r>
              <a:rPr b="0" i="0" lang="en-US" sz="1600" u="none">
                <a:solidFill>
                  <a:srgbClr val="FFFFFF"/>
                </a:solidFill>
                <a:latin typeface="Roboto Slab"/>
                <a:ea typeface="Roboto Slab"/>
                <a:cs typeface="Roboto Slab"/>
                <a:sym typeface="Roboto Slab"/>
              </a:rPr>
              <a:t>Beruf</a:t>
            </a:r>
            <a:endParaRPr/>
          </a:p>
        </p:txBody>
      </p:sp>
      <p:sp>
        <p:nvSpPr>
          <p:cNvPr id="92" name="Google Shape;92;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93" name="Google Shape;93;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4532312" y="3094037"/>
            <a:ext cx="21272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Berufe mit Zukunft</a:t>
            </a:r>
            <a:endParaRPr/>
          </a:p>
        </p:txBody>
      </p:sp>
      <p:cxnSp>
        <p:nvCxnSpPr>
          <p:cNvPr id="95" name="Google Shape;95;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96" name="Google Shape;9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9" name="Google Shape;99;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00" name="Google Shape;100;p3"/>
          <p:cNvSpPr txBox="1"/>
          <p:nvPr/>
        </p:nvSpPr>
        <p:spPr>
          <a:xfrm>
            <a:off x="4500562" y="164306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Arbeit</a:t>
            </a:r>
            <a:endParaRPr/>
          </a:p>
        </p:txBody>
      </p:sp>
      <p:pic>
        <p:nvPicPr>
          <p:cNvPr descr="Erasmus+ logo EN.jpg" id="101" name="Google Shape;101;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4"/>
          <p:cNvSpPr txBox="1"/>
          <p:nvPr>
            <p:ph type="ctrTitle"/>
          </p:nvPr>
        </p:nvSpPr>
        <p:spPr>
          <a:xfrm>
            <a:off x="3730625" y="915987"/>
            <a:ext cx="5413375" cy="93503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Arbeit</a:t>
            </a:r>
            <a:endParaRPr/>
          </a:p>
        </p:txBody>
      </p:sp>
      <p:sp>
        <p:nvSpPr>
          <p:cNvPr id="107" name="Google Shape;107;p4"/>
          <p:cNvSpPr txBox="1"/>
          <p:nvPr>
            <p:ph idx="1" type="subTitle"/>
          </p:nvPr>
        </p:nvSpPr>
        <p:spPr>
          <a:xfrm>
            <a:off x="3995737" y="2716212"/>
            <a:ext cx="5005387" cy="127158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2400" u="none">
                <a:solidFill>
                  <a:srgbClr val="94BF6E"/>
                </a:solidFill>
                <a:latin typeface="Roboto Slab"/>
                <a:ea typeface="Roboto Slab"/>
                <a:cs typeface="Roboto Slab"/>
                <a:sym typeface="Roboto Slab"/>
              </a:rPr>
              <a:t>Warum müssen die Leute arbeiten?</a:t>
            </a:r>
            <a:endParaRPr/>
          </a:p>
          <a:p>
            <a:pPr indent="0" lvl="0" marL="0" rtl="0" algn="l">
              <a:lnSpc>
                <a:spcPct val="100000"/>
              </a:lnSpc>
              <a:spcBef>
                <a:spcPts val="0"/>
              </a:spcBef>
              <a:spcAft>
                <a:spcPts val="0"/>
              </a:spcAft>
              <a:buSzPts val="1800"/>
              <a:buNone/>
            </a:pPr>
            <a:r>
              <a:rPr b="1" i="0" lang="en-US" sz="2400" u="none">
                <a:solidFill>
                  <a:srgbClr val="94BF6E"/>
                </a:solidFill>
                <a:latin typeface="Roboto Slab"/>
                <a:ea typeface="Roboto Slab"/>
                <a:cs typeface="Roboto Slab"/>
                <a:sym typeface="Roboto Slab"/>
              </a:rPr>
              <a:t>Wofür brauchen sie Geld?</a:t>
            </a:r>
            <a:endParaRPr/>
          </a:p>
          <a:p>
            <a:pPr indent="0" lvl="0" marL="0" rtl="0" algn="l">
              <a:lnSpc>
                <a:spcPct val="100000"/>
              </a:lnSpc>
              <a:spcBef>
                <a:spcPts val="0"/>
              </a:spcBef>
              <a:spcAft>
                <a:spcPts val="0"/>
              </a:spcAft>
              <a:buSzPts val="1800"/>
              <a:buNone/>
            </a:pPr>
            <a:r>
              <a:t/>
            </a:r>
            <a:endParaRPr b="1" i="0" sz="1800" u="none">
              <a:solidFill>
                <a:srgbClr val="94BF6E"/>
              </a:solidFill>
              <a:latin typeface="Roboto Slab"/>
              <a:ea typeface="Roboto Slab"/>
              <a:cs typeface="Roboto Slab"/>
              <a:sym typeface="Roboto Slab"/>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Roboto Slab"/>
              <a:ea typeface="Roboto Slab"/>
              <a:cs typeface="Roboto Slab"/>
              <a:sym typeface="Roboto Slab"/>
            </a:endParaRPr>
          </a:p>
        </p:txBody>
      </p:sp>
      <p:sp>
        <p:nvSpPr>
          <p:cNvPr id="108" name="Google Shape;108;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09" name="Google Shape;109;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10" name="Google Shape;110;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11" name="Google Shape;111;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pic>
        <p:nvPicPr>
          <p:cNvPr id="112" name="Google Shape;112;p4"/>
          <p:cNvPicPr preferRelativeResize="0"/>
          <p:nvPr/>
        </p:nvPicPr>
        <p:blipFill rotWithShape="1">
          <a:blip r:embed="rId4">
            <a:alphaModFix/>
          </a:blip>
          <a:srcRect b="0" l="0" r="0" t="0"/>
          <a:stretch/>
        </p:blipFill>
        <p:spPr>
          <a:xfrm>
            <a:off x="6084887" y="238125"/>
            <a:ext cx="2447925" cy="2447925"/>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5"/>
          <p:cNvSpPr txBox="1"/>
          <p:nvPr>
            <p:ph type="ctrTitle"/>
          </p:nvPr>
        </p:nvSpPr>
        <p:spPr>
          <a:xfrm>
            <a:off x="3730625" y="714375"/>
            <a:ext cx="4225925" cy="84931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Beruf</a:t>
            </a:r>
            <a:endParaRPr/>
          </a:p>
        </p:txBody>
      </p:sp>
      <p:sp>
        <p:nvSpPr>
          <p:cNvPr id="118" name="Google Shape;118;p5"/>
          <p:cNvSpPr txBox="1"/>
          <p:nvPr>
            <p:ph idx="1" type="subTitle"/>
          </p:nvPr>
        </p:nvSpPr>
        <p:spPr>
          <a:xfrm>
            <a:off x="3730625" y="1708150"/>
            <a:ext cx="5270500" cy="22796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2000" u="none">
                <a:solidFill>
                  <a:srgbClr val="94BF6E"/>
                </a:solidFill>
                <a:latin typeface="Roboto Slab"/>
                <a:ea typeface="Roboto Slab"/>
                <a:cs typeface="Roboto Slab"/>
                <a:sym typeface="Roboto Slab"/>
              </a:rPr>
              <a:t>Welchen Beruf möchten Sie später ausüben?</a:t>
            </a:r>
            <a:endParaRPr/>
          </a:p>
          <a:p>
            <a:pPr indent="0" lvl="0" marL="0" rtl="0" algn="l">
              <a:lnSpc>
                <a:spcPct val="100000"/>
              </a:lnSpc>
              <a:spcBef>
                <a:spcPts val="0"/>
              </a:spcBef>
              <a:spcAft>
                <a:spcPts val="0"/>
              </a:spcAft>
              <a:buSzPts val="1800"/>
              <a:buNone/>
            </a:pPr>
            <a:r>
              <a:rPr b="1" i="0" lang="en-US" sz="2000" u="none">
                <a:solidFill>
                  <a:srgbClr val="94BF6E"/>
                </a:solidFill>
                <a:latin typeface="Roboto Slab"/>
                <a:ea typeface="Roboto Slab"/>
                <a:cs typeface="Roboto Slab"/>
                <a:sym typeface="Roboto Slab"/>
              </a:rPr>
              <a:t>Warum haben Sie sich dafür entschieden?</a:t>
            </a:r>
            <a:endParaRPr/>
          </a:p>
          <a:p>
            <a:pPr indent="0" lvl="0" marL="0" rtl="0" algn="l">
              <a:lnSpc>
                <a:spcPct val="100000"/>
              </a:lnSpc>
              <a:spcBef>
                <a:spcPts val="0"/>
              </a:spcBef>
              <a:spcAft>
                <a:spcPts val="0"/>
              </a:spcAft>
              <a:buSzPts val="1800"/>
              <a:buNone/>
            </a:pPr>
            <a:r>
              <a:rPr b="1" i="0" lang="en-US" sz="2000" u="none">
                <a:solidFill>
                  <a:srgbClr val="94BF6E"/>
                </a:solidFill>
                <a:latin typeface="Roboto Slab"/>
                <a:ea typeface="Roboto Slab"/>
                <a:cs typeface="Roboto Slab"/>
                <a:sym typeface="Roboto Slab"/>
              </a:rPr>
              <a:t>Wer hat Sie bei Ihrer Wahl beeinflusst?</a:t>
            </a:r>
            <a:endParaRPr/>
          </a:p>
          <a:p>
            <a:pPr indent="0" lvl="0" marL="0" rtl="0" algn="l">
              <a:lnSpc>
                <a:spcPct val="100000"/>
              </a:lnSpc>
              <a:spcBef>
                <a:spcPts val="0"/>
              </a:spcBef>
              <a:spcAft>
                <a:spcPts val="0"/>
              </a:spcAft>
              <a:buSzPts val="1800"/>
              <a:buNone/>
            </a:pPr>
            <a:r>
              <a:rPr b="1" i="0" lang="en-US" sz="2000" u="none">
                <a:solidFill>
                  <a:srgbClr val="94BF6E"/>
                </a:solidFill>
                <a:latin typeface="Roboto Slab"/>
                <a:ea typeface="Roboto Slab"/>
                <a:cs typeface="Roboto Slab"/>
                <a:sym typeface="Roboto Slab"/>
              </a:rPr>
              <a:t>Was müssen Sie tun, um diesen Beruf zu machen?</a:t>
            </a:r>
            <a:endParaRPr/>
          </a:p>
          <a:p>
            <a:pPr indent="0" lvl="0" marL="0" rtl="0" algn="l">
              <a:lnSpc>
                <a:spcPct val="100000"/>
              </a:lnSpc>
              <a:spcBef>
                <a:spcPts val="0"/>
              </a:spcBef>
              <a:spcAft>
                <a:spcPts val="0"/>
              </a:spcAft>
              <a:buSzPts val="1800"/>
              <a:buNone/>
            </a:pPr>
            <a:r>
              <a:t/>
            </a:r>
            <a:endParaRPr b="1" i="0" sz="1800" u="none">
              <a:solidFill>
                <a:srgbClr val="94BF6E"/>
              </a:solidFill>
              <a:latin typeface="Roboto Slab"/>
              <a:ea typeface="Roboto Slab"/>
              <a:cs typeface="Roboto Slab"/>
              <a:sym typeface="Roboto Slab"/>
            </a:endParaRPr>
          </a:p>
          <a:p>
            <a:pPr indent="0" lvl="0" marL="0" rtl="0" algn="l">
              <a:lnSpc>
                <a:spcPct val="100000"/>
              </a:lnSpc>
              <a:spcBef>
                <a:spcPts val="0"/>
              </a:spcBef>
              <a:spcAft>
                <a:spcPts val="0"/>
              </a:spcAft>
              <a:buSzPts val="1800"/>
              <a:buNone/>
            </a:pPr>
            <a:r>
              <a:rPr b="1" i="0" lang="en-US" sz="2800" u="sng">
                <a:solidFill>
                  <a:srgbClr val="94BF6E"/>
                </a:solidFill>
                <a:hlinkClick r:id="rId3">
                  <a:extLst>
                    <a:ext uri="{A12FA001-AC4F-418D-AE19-62706E023703}">
                      <ahyp:hlinkClr val="tx"/>
                    </a:ext>
                  </a:extLst>
                </a:hlinkClick>
              </a:rPr>
              <a:t>Berufe</a:t>
            </a:r>
            <a:endParaRPr/>
          </a:p>
        </p:txBody>
      </p:sp>
      <p:sp>
        <p:nvSpPr>
          <p:cNvPr id="119" name="Google Shape;119;p5"/>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20" name="Google Shape;120;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1" name="Google Shape;121;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22" name="Google Shape;122;p5"/>
          <p:cNvPicPr preferRelativeResize="0"/>
          <p:nvPr/>
        </p:nvPicPr>
        <p:blipFill rotWithShape="1">
          <a:blip r:embed="rId4">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8" name="Google Shape;128;p6"/>
          <p:cNvSpPr txBox="1"/>
          <p:nvPr/>
        </p:nvSpPr>
        <p:spPr>
          <a:xfrm>
            <a:off x="1403350" y="4371975"/>
            <a:ext cx="6192837" cy="7747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800"/>
              <a:buFont typeface="Arial"/>
              <a:buNone/>
            </a:pPr>
            <a:r>
              <a:t/>
            </a:r>
            <a:endParaRPr b="0" i="0" sz="1800" u="none">
              <a:solidFill>
                <a:srgbClr val="000000"/>
              </a:solidFill>
              <a:latin typeface="Calibri"/>
              <a:ea typeface="Calibri"/>
              <a:cs typeface="Calibri"/>
              <a:sym typeface="Calibri"/>
            </a:endParaRPr>
          </a:p>
          <a:p>
            <a:pPr indent="0" lvl="0" marL="0" marR="0" rtl="0" algn="l">
              <a:lnSpc>
                <a:spcPct val="107000"/>
              </a:lnSpc>
              <a:spcBef>
                <a:spcPts val="800"/>
              </a:spcBef>
              <a:spcAft>
                <a:spcPts val="0"/>
              </a:spcAft>
              <a:buClr>
                <a:srgbClr val="000000"/>
              </a:buClr>
              <a:buSzPts val="1800"/>
              <a:buFont typeface="Calibri"/>
              <a:buNone/>
            </a:pPr>
            <a:r>
              <a:rPr b="0" i="0" lang="en-US" sz="1800" u="none">
                <a:solidFill>
                  <a:srgbClr val="000000"/>
                </a:solidFill>
                <a:latin typeface="Calibri"/>
                <a:ea typeface="Calibri"/>
                <a:cs typeface="Calibri"/>
                <a:sym typeface="Calibri"/>
              </a:rPr>
              <a:t> </a:t>
            </a:r>
            <a:endParaRPr/>
          </a:p>
        </p:txBody>
      </p:sp>
      <p:sp>
        <p:nvSpPr>
          <p:cNvPr id="129" name="Google Shape;129;p6"/>
          <p:cNvSpPr txBox="1"/>
          <p:nvPr/>
        </p:nvSpPr>
        <p:spPr>
          <a:xfrm>
            <a:off x="979487" y="420687"/>
            <a:ext cx="4032250" cy="574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id="130" name="Google Shape;130;p6"/>
          <p:cNvPicPr preferRelativeResize="0"/>
          <p:nvPr/>
        </p:nvPicPr>
        <p:blipFill rotWithShape="1">
          <a:blip r:embed="rId3">
            <a:alphaModFix/>
          </a:blip>
          <a:srcRect b="0" l="0" r="0" t="0"/>
          <a:stretch/>
        </p:blipFill>
        <p:spPr>
          <a:xfrm>
            <a:off x="250825" y="79375"/>
            <a:ext cx="3384550" cy="800100"/>
          </a:xfrm>
          <a:prstGeom prst="rect">
            <a:avLst/>
          </a:prstGeom>
          <a:noFill/>
          <a:ln>
            <a:noFill/>
          </a:ln>
        </p:spPr>
      </p:pic>
      <p:sp>
        <p:nvSpPr>
          <p:cNvPr id="131" name="Google Shape;131;p6"/>
          <p:cNvSpPr txBox="1"/>
          <p:nvPr/>
        </p:nvSpPr>
        <p:spPr>
          <a:xfrm>
            <a:off x="1692275" y="4516437"/>
            <a:ext cx="5759450" cy="307975"/>
          </a:xfrm>
          <a:prstGeom prst="rect">
            <a:avLst/>
          </a:prstGeom>
          <a:solidFill>
            <a:srgbClr val="6E9D45"/>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a:solidFill>
                  <a:srgbClr val="000000"/>
                </a:solidFill>
                <a:latin typeface="Arial"/>
                <a:ea typeface="Arial"/>
                <a:cs typeface="Arial"/>
                <a:sym typeface="Arial"/>
              </a:rPr>
              <a:t>2020-1-SK01-KA226-SCH-094350</a:t>
            </a:r>
            <a:endParaRPr/>
          </a:p>
        </p:txBody>
      </p:sp>
      <p:pic>
        <p:nvPicPr>
          <p:cNvPr id="132" name="Google Shape;132;p6"/>
          <p:cNvPicPr preferRelativeResize="0"/>
          <p:nvPr/>
        </p:nvPicPr>
        <p:blipFill rotWithShape="1">
          <a:blip r:embed="rId4">
            <a:alphaModFix/>
          </a:blip>
          <a:srcRect b="0" l="0" r="0" t="0"/>
          <a:stretch/>
        </p:blipFill>
        <p:spPr>
          <a:xfrm>
            <a:off x="4211637" y="392112"/>
            <a:ext cx="4416425" cy="3802062"/>
          </a:xfrm>
          <a:prstGeom prst="rect">
            <a:avLst/>
          </a:prstGeom>
          <a:noFill/>
          <a:ln>
            <a:noFill/>
          </a:ln>
        </p:spPr>
      </p:pic>
      <p:sp>
        <p:nvSpPr>
          <p:cNvPr id="133" name="Google Shape;133;p6"/>
          <p:cNvSpPr txBox="1"/>
          <p:nvPr/>
        </p:nvSpPr>
        <p:spPr>
          <a:xfrm>
            <a:off x="395287" y="1220787"/>
            <a:ext cx="5122862" cy="23082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Welche Berufe haben </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diese Menschen?</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Wo arbeiten sie?</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Wie sieht ihre Arbeit aus?</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txBox="1"/>
          <p:nvPr>
            <p:ph type="ctrTitle"/>
          </p:nvPr>
        </p:nvSpPr>
        <p:spPr>
          <a:xfrm>
            <a:off x="3635375" y="268287"/>
            <a:ext cx="5400675" cy="72072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000" u="none">
                <a:solidFill>
                  <a:srgbClr val="165751"/>
                </a:solidFill>
                <a:latin typeface="Roboto Slab"/>
                <a:ea typeface="Roboto Slab"/>
                <a:cs typeface="Roboto Slab"/>
                <a:sym typeface="Roboto Slab"/>
              </a:rPr>
              <a:t>Berufe mit Zukunft</a:t>
            </a:r>
            <a:endParaRPr>
              <a:solidFill>
                <a:srgbClr val="165751"/>
              </a:solidFill>
            </a:endParaRPr>
          </a:p>
        </p:txBody>
      </p:sp>
      <p:sp>
        <p:nvSpPr>
          <p:cNvPr id="139" name="Google Shape;139;p7"/>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40" name="Google Shape;140;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1" name="Google Shape;141;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2" name="Google Shape;142;p7"/>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43" name="Google Shape;143;p7"/>
          <p:cNvSpPr txBox="1"/>
          <p:nvPr/>
        </p:nvSpPr>
        <p:spPr>
          <a:xfrm>
            <a:off x="7100887" y="347662"/>
            <a:ext cx="1295400" cy="7207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7"/>
          <p:cNvSpPr txBox="1"/>
          <p:nvPr/>
        </p:nvSpPr>
        <p:spPr>
          <a:xfrm>
            <a:off x="3702050" y="1182687"/>
            <a:ext cx="5199000" cy="378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2000"/>
              <a:buFont typeface="Roboto Slab"/>
              <a:buNone/>
            </a:pPr>
            <a:r>
              <a:rPr b="0" i="0" lang="en-US" sz="2000" u="none">
                <a:solidFill>
                  <a:srgbClr val="165751"/>
                </a:solidFill>
                <a:latin typeface="Roboto Slab"/>
                <a:ea typeface="Roboto Slab"/>
                <a:cs typeface="Roboto Slab"/>
                <a:sym typeface="Roboto Slab"/>
              </a:rPr>
              <a:t>Von welchen Berufen träumen Jugendliche im Video? </a:t>
            </a:r>
            <a:endParaRPr b="0" i="0" sz="2000" u="none">
              <a:solidFill>
                <a:srgbClr val="165751"/>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400"/>
              <a:buFont typeface="Arial"/>
              <a:buNone/>
            </a:pPr>
            <a:r>
              <a:t/>
            </a:r>
            <a:endParaRPr b="0" i="0" sz="2400" u="none">
              <a:solidFill>
                <a:srgbClr val="165751"/>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55BCDD"/>
              </a:buClr>
              <a:buSzPts val="2400"/>
              <a:buFont typeface="Arial"/>
              <a:buNone/>
            </a:pPr>
            <a:r>
              <a:rPr b="1" i="0" lang="en-US" sz="2400" u="sng">
                <a:solidFill>
                  <a:srgbClr val="165751"/>
                </a:solidFill>
                <a:latin typeface="Arial"/>
                <a:ea typeface="Arial"/>
                <a:cs typeface="Arial"/>
                <a:sym typeface="Arial"/>
                <a:hlinkClick r:id="rId4">
                  <a:extLst>
                    <a:ext uri="{A12FA001-AC4F-418D-AE19-62706E023703}">
                      <ahyp:hlinkClr val="tx"/>
                    </a:ext>
                  </a:extLst>
                </a:hlinkClick>
              </a:rPr>
              <a:t>Video</a:t>
            </a:r>
            <a:endParaRPr>
              <a:solidFill>
                <a:srgbClr val="165751"/>
              </a:solidFill>
            </a:endParaRPr>
          </a:p>
          <a:p>
            <a:pPr indent="0" lvl="0" marL="0" marR="0" rtl="0" algn="l">
              <a:lnSpc>
                <a:spcPct val="100000"/>
              </a:lnSpc>
              <a:spcBef>
                <a:spcPts val="0"/>
              </a:spcBef>
              <a:spcAft>
                <a:spcPts val="0"/>
              </a:spcAft>
              <a:buClr>
                <a:srgbClr val="0070C0"/>
              </a:buClr>
              <a:buSzPts val="2400"/>
              <a:buFont typeface="Roboto Slab"/>
              <a:buNone/>
            </a:pPr>
            <a:r>
              <a:rPr b="1" i="0" lang="en-US" sz="2400" u="none">
                <a:solidFill>
                  <a:srgbClr val="165751"/>
                </a:solidFill>
                <a:latin typeface="Roboto Slab"/>
                <a:ea typeface="Roboto Slab"/>
                <a:cs typeface="Roboto Slab"/>
                <a:sym typeface="Roboto Slab"/>
              </a:rPr>
              <a:t> </a:t>
            </a:r>
            <a:endParaRPr>
              <a:solidFill>
                <a:srgbClr val="165751"/>
              </a:solidFill>
            </a:endParaRPr>
          </a:p>
          <a:p>
            <a:pPr indent="0" lvl="0" marL="0" marR="0" rtl="0" algn="l">
              <a:lnSpc>
                <a:spcPct val="100000"/>
              </a:lnSpc>
              <a:spcBef>
                <a:spcPts val="0"/>
              </a:spcBef>
              <a:spcAft>
                <a:spcPts val="0"/>
              </a:spcAft>
              <a:buClr>
                <a:srgbClr val="0070C0"/>
              </a:buClr>
              <a:buSzPts val="2400"/>
              <a:buFont typeface="Arial"/>
              <a:buNone/>
            </a:pPr>
            <a:r>
              <a:rPr b="1" i="0" lang="en-US" sz="2400" u="sng">
                <a:solidFill>
                  <a:srgbClr val="165751"/>
                </a:solidFill>
                <a:latin typeface="Arial"/>
                <a:ea typeface="Arial"/>
                <a:cs typeface="Arial"/>
                <a:sym typeface="Arial"/>
                <a:hlinkClick r:id="rId5">
                  <a:extLst>
                    <a:ext uri="{A12FA001-AC4F-418D-AE19-62706E023703}">
                      <ahyp:hlinkClr val="tx"/>
                    </a:ext>
                  </a:extLst>
                </a:hlinkClick>
              </a:rPr>
              <a:t>Aufgaben zum Video</a:t>
            </a:r>
            <a:endParaRPr>
              <a:solidFill>
                <a:srgbClr val="165751"/>
              </a:solidFill>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165751"/>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70C0"/>
              </a:buClr>
              <a:buSzPts val="2000"/>
              <a:buFont typeface="Roboto Slab"/>
              <a:buNone/>
            </a:pPr>
            <a:r>
              <a:rPr b="0" i="0" lang="en-US" sz="2000" u="none">
                <a:solidFill>
                  <a:srgbClr val="165751"/>
                </a:solidFill>
                <a:latin typeface="Roboto Slab"/>
                <a:ea typeface="Roboto Slab"/>
                <a:cs typeface="Roboto Slab"/>
                <a:sym typeface="Roboto Slab"/>
              </a:rPr>
              <a:t>In welchen Berichen werden Leute in der Zukunft arbeiten und in welchen weniger?</a:t>
            </a:r>
            <a:endParaRPr>
              <a:solidFill>
                <a:srgbClr val="165751"/>
              </a:solidFill>
            </a:endParaRPr>
          </a:p>
          <a:p>
            <a:pPr indent="0" lvl="0" marL="0" marR="0" rtl="0" algn="l">
              <a:lnSpc>
                <a:spcPct val="100000"/>
              </a:lnSpc>
              <a:spcBef>
                <a:spcPts val="0"/>
              </a:spcBef>
              <a:spcAft>
                <a:spcPts val="0"/>
              </a:spcAft>
              <a:buNone/>
            </a:pPr>
            <a:r>
              <a:t/>
            </a:r>
            <a:endParaRPr b="0" i="0" sz="2000" u="none">
              <a:solidFill>
                <a:srgbClr val="165751"/>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Roboto Slab"/>
                <a:ea typeface="Roboto Slab"/>
                <a:cs typeface="Roboto Slab"/>
                <a:sym typeface="Roboto Slab"/>
              </a:rPr>
              <a:t>R E S O U R C E S </a:t>
            </a:r>
            <a:endParaRPr/>
          </a:p>
        </p:txBody>
      </p:sp>
      <p:sp>
        <p:nvSpPr>
          <p:cNvPr id="150" name="Google Shape;150;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1" name="Google Shape;151;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2" name="Google Shape;152;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53" name="Google Shape;153;p8"/>
          <p:cNvSpPr txBox="1"/>
          <p:nvPr/>
        </p:nvSpPr>
        <p:spPr>
          <a:xfrm>
            <a:off x="1042987" y="1635125"/>
            <a:ext cx="73455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131618"/>
              </a:buClr>
              <a:buSzPts val="1400"/>
              <a:buFont typeface="Arial"/>
              <a:buNone/>
            </a:pPr>
            <a:r>
              <a:t/>
            </a:r>
            <a:endParaRPr>
              <a:solidFill>
                <a:schemeClr val="lt1"/>
              </a:solidFill>
            </a:endParaRPr>
          </a:p>
          <a:p>
            <a:pPr indent="0" lvl="0" marL="0" marR="0" rtl="0" algn="l">
              <a:lnSpc>
                <a:spcPct val="100000"/>
              </a:lnSpc>
              <a:spcBef>
                <a:spcPts val="0"/>
              </a:spcBef>
              <a:spcAft>
                <a:spcPts val="0"/>
              </a:spcAft>
              <a:buClr>
                <a:srgbClr val="000000"/>
              </a:buClr>
              <a:buSzPts val="1400"/>
              <a:buFont typeface="Roboto Slab"/>
              <a:buNone/>
            </a:pPr>
            <a:r>
              <a:rPr lang="en-US" u="sng">
                <a:solidFill>
                  <a:schemeClr val="lt1"/>
                </a:solidFill>
                <a:latin typeface="Roboto Slab"/>
                <a:ea typeface="Roboto Slab"/>
                <a:cs typeface="Roboto Slab"/>
                <a:sym typeface="Roboto Slab"/>
                <a:hlinkClick r:id="rId4">
                  <a:extLst>
                    <a:ext uri="{A12FA001-AC4F-418D-AE19-62706E023703}">
                      <ahyp:hlinkClr val="tx"/>
                    </a:ext>
                  </a:extLst>
                </a:hlinkClick>
              </a:rPr>
              <a:t>https://www.youtube.com/watch?v=QOe9uzzwKt8</a:t>
            </a:r>
            <a:r>
              <a:rPr lang="en-US">
                <a:solidFill>
                  <a:schemeClr val="lt1"/>
                </a:solidFill>
                <a:latin typeface="Roboto Slab"/>
                <a:ea typeface="Roboto Slab"/>
                <a:cs typeface="Roboto Slab"/>
                <a:sym typeface="Roboto Slab"/>
              </a:rPr>
              <a:t> </a:t>
            </a:r>
            <a:endParaRPr>
              <a:solidFill>
                <a:schemeClr val="lt1"/>
              </a:solidFill>
            </a:endParaRPr>
          </a:p>
          <a:p>
            <a:pPr indent="0" lvl="0" marL="0" marR="0" rtl="0" algn="l">
              <a:lnSpc>
                <a:spcPct val="100000"/>
              </a:lnSpc>
              <a:spcBef>
                <a:spcPts val="0"/>
              </a:spcBef>
              <a:spcAft>
                <a:spcPts val="0"/>
              </a:spcAft>
              <a:buNone/>
            </a:pPr>
            <a:r>
              <a:t/>
            </a:r>
            <a:endParaRPr b="0" i="0" sz="1400" u="non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9"/>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59" name="Google Shape;15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0" name="Google Shape;160;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1" name="Google Shape;161;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62" name="Google Shape;162;p9"/>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