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Lst>
  <p:sldSz cy="5143500" cx="9144000"/>
  <p:notesSz cx="6858000" cy="9144000"/>
  <p:embeddedFontLst>
    <p:embeddedFont>
      <p:font typeface="Roboto Slab"/>
      <p:regular r:id="rId22"/>
      <p:bold r:id="rId23"/>
    </p:embeddedFont>
    <p:embeddedFont>
      <p:font typeface="Nixie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5" roundtripDataSignature="AMtx7miKr+9IpqHahtOX8gs6rWjVLFYt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font" Target="fonts/RobotoSlab-regular.fntdata"/><Relationship Id="rId21" Type="http://schemas.openxmlformats.org/officeDocument/2006/relationships/slide" Target="slides/slide12.xml"/><Relationship Id="rId24" Type="http://schemas.openxmlformats.org/officeDocument/2006/relationships/font" Target="fonts/NixieOne-regular.fntdata"/><Relationship Id="rId23" Type="http://schemas.openxmlformats.org/officeDocument/2006/relationships/font" Target="fonts/RobotoSlab-bold.fnt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4"/>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20"/>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20"/>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3"/>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3"/>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3"/>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3"/>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3"/>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3"/>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5"/>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5"/>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5"/>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5"/>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5"/>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5"/>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5"/>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7"/>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17"/>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17"/>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17"/>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7"/>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7"/>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7"/>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19"/>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19"/>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19"/>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19"/>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19"/>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19"/>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19"/>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1"/>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21"/>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ordwall.net/de/resource/17030836/digi-school-2020-1-sk01-ka226-sch-094350-deutsch-die-brd" TargetMode="External"/><Relationship Id="rId4" Type="http://schemas.openxmlformats.org/officeDocument/2006/relationships/image" Target="../media/image1.jp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hyperlink" Target="https://diercke.westermann.de/content/deutschland-physische-karte-978-3-14-100800-5-19-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jamboard.google.com/d/1n_nd50FUbfkLrDtBqJkOZWG--6oxYcQwkCnCXNFK-9k/edit?usp=sharing" TargetMode="External"/><Relationship Id="rId4" Type="http://schemas.openxmlformats.org/officeDocument/2006/relationships/hyperlink" Target="https://wordwall.net/de/resource/17558065/digi-school-2020-1-sk01-ka226-sch-094350-paare-suchen" TargetMode="External"/><Relationship Id="rId5" Type="http://schemas.openxmlformats.org/officeDocument/2006/relationships/image" Target="../media/image1.jp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ordwall.net/de/resource/17034530/digi-school-2020-1-sk01-ka226-sch-094350-deutsch-landkarte" TargetMode="External"/><Relationship Id="rId4" Type="http://schemas.openxmlformats.org/officeDocument/2006/relationships/image" Target="../media/image1.jp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ctrTitle"/>
          </p:nvPr>
        </p:nvSpPr>
        <p:spPr>
          <a:xfrm>
            <a:off x="685800" y="2601912"/>
            <a:ext cx="5810250"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Roboto Slab"/>
                <a:ea typeface="Roboto Slab"/>
                <a:cs typeface="Roboto Slab"/>
                <a:sym typeface="Roboto Slab"/>
              </a:rPr>
              <a:t>Digi school Deutsch</a:t>
            </a:r>
            <a:endParaRPr/>
          </a:p>
        </p:txBody>
      </p:sp>
      <p:pic>
        <p:nvPicPr>
          <p:cNvPr id="59" name="Google Shape;59;p1"/>
          <p:cNvPicPr preferRelativeResize="0"/>
          <p:nvPr/>
        </p:nvPicPr>
        <p:blipFill rotWithShape="1">
          <a:blip r:embed="rId3">
            <a:alphaModFix/>
          </a:blip>
          <a:srcRect b="0" l="0" r="0" t="0"/>
          <a:stretch/>
        </p:blipFill>
        <p:spPr>
          <a:xfrm>
            <a:off x="2857500" y="785812"/>
            <a:ext cx="1158875" cy="652462"/>
          </a:xfrm>
          <a:prstGeom prst="rect">
            <a:avLst/>
          </a:prstGeom>
          <a:noFill/>
          <a:ln>
            <a:noFill/>
          </a:ln>
        </p:spPr>
      </p:pic>
      <p:sp>
        <p:nvSpPr>
          <p:cNvPr id="60" name="Google Shape;60;p1"/>
          <p:cNvSpPr txBox="1"/>
          <p:nvPr/>
        </p:nvSpPr>
        <p:spPr>
          <a:xfrm>
            <a:off x="212725" y="4638675"/>
            <a:ext cx="4535487" cy="504825"/>
          </a:xfrm>
          <a:prstGeom prst="rect">
            <a:avLst/>
          </a:prstGeom>
          <a:solidFill>
            <a:srgbClr val="94BF6E"/>
          </a:solidFill>
          <a:ln cap="flat" cmpd="sng" w="25400">
            <a:solidFill>
              <a:srgbClr val="6B8C4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Roboto Slab"/>
              <a:buNone/>
            </a:pPr>
            <a:r>
              <a:rPr b="1" i="0" lang="en-US" sz="2000" u="none">
                <a:solidFill>
                  <a:srgbClr val="FFFFFF"/>
                </a:solidFill>
                <a:latin typeface="Roboto Slab"/>
                <a:ea typeface="Roboto Slab"/>
                <a:cs typeface="Roboto Slab"/>
                <a:sym typeface="Roboto Slab"/>
              </a:rPr>
              <a:t>2020-1-SK01-KA226-SCH-094350</a:t>
            </a:r>
            <a:endParaRPr/>
          </a:p>
        </p:txBody>
      </p:sp>
      <p:pic>
        <p:nvPicPr>
          <p:cNvPr descr="Erasmus+ logo EN.jpg" id="61" name="Google Shape;61;p1"/>
          <p:cNvPicPr preferRelativeResize="0"/>
          <p:nvPr/>
        </p:nvPicPr>
        <p:blipFill rotWithShape="1">
          <a:blip r:embed="rId4">
            <a:alphaModFix/>
          </a:blip>
          <a:srcRect b="0" l="0" r="0" t="0"/>
          <a:stretch/>
        </p:blipFill>
        <p:spPr>
          <a:xfrm>
            <a:off x="142875" y="785812"/>
            <a:ext cx="2593975" cy="571500"/>
          </a:xfrm>
          <a:prstGeom prst="rect">
            <a:avLst/>
          </a:prstGeom>
          <a:noFill/>
          <a:ln>
            <a:noFill/>
          </a:ln>
        </p:spPr>
      </p:pic>
      <p:pic>
        <p:nvPicPr>
          <p:cNvPr id="62" name="Google Shape;62;p1"/>
          <p:cNvPicPr preferRelativeResize="0"/>
          <p:nvPr/>
        </p:nvPicPr>
        <p:blipFill rotWithShape="1">
          <a:blip r:embed="rId5">
            <a:alphaModFix/>
          </a:blip>
          <a:srcRect b="0" l="0" r="0" t="0"/>
          <a:stretch/>
        </p:blipFill>
        <p:spPr>
          <a:xfrm>
            <a:off x="5364162" y="1438275"/>
            <a:ext cx="2095500" cy="14001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type="ctrTitle"/>
          </p:nvPr>
        </p:nvSpPr>
        <p:spPr>
          <a:xfrm>
            <a:off x="3646487" y="657225"/>
            <a:ext cx="5286375" cy="417671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a:t>
            </a:r>
            <a:br>
              <a:rPr b="1" i="0" lang="en-US" sz="2400" u="none">
                <a:solidFill>
                  <a:srgbClr val="114454"/>
                </a:solidFill>
                <a:latin typeface="Roboto Slab"/>
                <a:ea typeface="Roboto Slab"/>
                <a:cs typeface="Roboto Slab"/>
                <a:sym typeface="Roboto Slab"/>
              </a:rPr>
            </a:br>
            <a:r>
              <a:rPr b="1" i="0" lang="en-US" sz="3600" u="none">
                <a:solidFill>
                  <a:srgbClr val="2289A9"/>
                </a:solidFill>
                <a:latin typeface="Roboto Slab"/>
                <a:ea typeface="Roboto Slab"/>
                <a:cs typeface="Roboto Slab"/>
                <a:sym typeface="Roboto Slab"/>
              </a:rPr>
              <a:t>Wirtschaft </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hochentwickelt</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Industrie</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Landwirtschaft</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Dienstleistungen</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Handel</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Fremdenverkehr</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Bekannte deutsche Marken</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sng">
                <a:solidFill>
                  <a:srgbClr val="FF0000"/>
                </a:solidFill>
                <a:hlinkClick r:id="rId3">
                  <a:extLst>
                    <a:ext uri="{A12FA001-AC4F-418D-AE19-62706E023703}">
                      <ahyp:hlinkClr val="tx"/>
                    </a:ext>
                  </a:extLst>
                </a:hlinkClick>
              </a:rPr>
              <a:t>Quiz</a:t>
            </a:r>
            <a:r>
              <a:rPr b="1" i="0" lang="en-US" sz="2400" u="none">
                <a:solidFill>
                  <a:srgbClr val="FF0000"/>
                </a:solidFill>
                <a:latin typeface="Roboto Slab"/>
                <a:ea typeface="Roboto Slab"/>
                <a:cs typeface="Roboto Slab"/>
                <a:sym typeface="Roboto Slab"/>
              </a:rPr>
              <a:t>	                  </a:t>
            </a:r>
            <a:endParaRPr/>
          </a:p>
        </p:txBody>
      </p:sp>
      <p:sp>
        <p:nvSpPr>
          <p:cNvPr id="188" name="Google Shape;188;p10"/>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4</a:t>
            </a:r>
            <a:endParaRPr/>
          </a:p>
        </p:txBody>
      </p:sp>
      <p:sp>
        <p:nvSpPr>
          <p:cNvPr id="189" name="Google Shape;189;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0" name="Google Shape;190;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1" name="Google Shape;191;p10"/>
          <p:cNvPicPr preferRelativeResize="0"/>
          <p:nvPr/>
        </p:nvPicPr>
        <p:blipFill rotWithShape="1">
          <a:blip r:embed="rId4">
            <a:alphaModFix/>
          </a:blip>
          <a:srcRect b="0" l="0" r="0" t="0"/>
          <a:stretch/>
        </p:blipFill>
        <p:spPr>
          <a:xfrm>
            <a:off x="214312" y="142875"/>
            <a:ext cx="2593975" cy="571500"/>
          </a:xfrm>
          <a:prstGeom prst="rect">
            <a:avLst/>
          </a:prstGeom>
          <a:noFill/>
          <a:ln>
            <a:noFill/>
          </a:ln>
        </p:spPr>
      </p:pic>
      <p:pic>
        <p:nvPicPr>
          <p:cNvPr id="192" name="Google Shape;192;p10"/>
          <p:cNvPicPr preferRelativeResize="0"/>
          <p:nvPr/>
        </p:nvPicPr>
        <p:blipFill rotWithShape="1">
          <a:blip r:embed="rId5">
            <a:alphaModFix/>
          </a:blip>
          <a:srcRect b="0" l="0" r="0" t="0"/>
          <a:stretch/>
        </p:blipFill>
        <p:spPr>
          <a:xfrm>
            <a:off x="6443662" y="454025"/>
            <a:ext cx="2486025" cy="1687512"/>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Nixie One"/>
                <a:ea typeface="Nixie One"/>
                <a:cs typeface="Nixie One"/>
                <a:sym typeface="Nixie One"/>
              </a:rPr>
              <a:t>R E S O U R C E S </a:t>
            </a:r>
            <a:endParaRPr/>
          </a:p>
        </p:txBody>
      </p:sp>
      <p:sp>
        <p:nvSpPr>
          <p:cNvPr id="198" name="Google Shape;198;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9" name="Google Shape;199;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0" name="Google Shape;200;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01" name="Google Shape;201;p11"/>
          <p:cNvSpPr txBox="1"/>
          <p:nvPr/>
        </p:nvSpPr>
        <p:spPr>
          <a:xfrm>
            <a:off x="428625" y="1500187"/>
            <a:ext cx="8143875" cy="150812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www.google.com</a:t>
            </a:r>
            <a:endParaRPr/>
          </a:p>
          <a:p>
            <a:pPr indent="0" lvl="0" marL="0" marR="0" rtl="0" algn="l">
              <a:lnSpc>
                <a:spcPct val="150000"/>
              </a:lnSpc>
              <a:spcBef>
                <a:spcPts val="0"/>
              </a:spcBef>
              <a:spcAft>
                <a:spcPts val="0"/>
              </a:spcAft>
              <a:buClr>
                <a:schemeClr val="lt1"/>
              </a:buClr>
              <a:buSzPts val="1400"/>
              <a:buFont typeface="Nixie One"/>
              <a:buNone/>
            </a:pPr>
            <a:r>
              <a:rPr b="0" i="0" lang="en-US" sz="1400" u="none">
                <a:solidFill>
                  <a:schemeClr val="lt1"/>
                </a:solidFill>
                <a:latin typeface="Nixie One"/>
                <a:ea typeface="Nixie One"/>
                <a:cs typeface="Nixie One"/>
                <a:sym typeface="Nixie One"/>
              </a:rPr>
              <a:t>www.pixabay.com</a:t>
            </a:r>
            <a:endParaRPr/>
          </a:p>
          <a:p>
            <a:pPr indent="0" lvl="0" marL="0" marR="0" rtl="0" algn="l">
              <a:lnSpc>
                <a:spcPct val="100000"/>
              </a:lnSpc>
              <a:spcBef>
                <a:spcPts val="0"/>
              </a:spcBef>
              <a:spcAft>
                <a:spcPts val="0"/>
              </a:spcAft>
              <a:buClr>
                <a:srgbClr val="0563C1"/>
              </a:buClr>
              <a:buSzPts val="1800"/>
              <a:buFont typeface="Arial"/>
              <a:buNone/>
            </a:pPr>
            <a:r>
              <a:rPr b="0" i="0" lang="en-US" sz="1800" u="sng">
                <a:solidFill>
                  <a:srgbClr val="0563C1"/>
                </a:solidFill>
                <a:latin typeface="Arial"/>
                <a:ea typeface="Arial"/>
                <a:cs typeface="Arial"/>
                <a:sym typeface="Arial"/>
                <a:hlinkClick r:id="rId4">
                  <a:extLst>
                    <a:ext uri="{A12FA001-AC4F-418D-AE19-62706E023703}">
                      <ahyp:hlinkClr val="tx"/>
                    </a:ext>
                  </a:extLst>
                </a:hlinkClick>
              </a:rPr>
              <a:t>https://diercke.westermann.de/content/deutschland-physische-karte-978-3-14-100800-5-19-2-1</a:t>
            </a:r>
            <a:endParaRPr b="0" i="0" sz="1800" u="none">
              <a:solidFill>
                <a:srgbClr val="00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400"/>
              <a:buFont typeface="Roboto Slab"/>
              <a:buNone/>
            </a:pPr>
            <a:r>
              <a:rPr b="0" i="0" lang="en-US" sz="1400" u="none">
                <a:solidFill>
                  <a:srgbClr val="000000"/>
                </a:solidFill>
                <a:latin typeface="Roboto Slab"/>
                <a:ea typeface="Roboto Slab"/>
                <a:cs typeface="Roboto Slab"/>
                <a:sym typeface="Roboto Slab"/>
              </a:rPr>
              <a:t>https://www.persen.de/dj0114-landkarte-deutschland-politisch-67-x-91-cm.html</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7" name="Google Shape;207;p12"/>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08" name="Google Shape;208;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09" name="Google Shape;209;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10" name="Google Shape;210;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11" name="Google Shape;211;p12"/>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en-US" sz="1200" u="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68" name="Google Shape;68;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69" name="Google Shape;69;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70" name="Google Shape;70;p2"/>
          <p:cNvSpPr txBox="1"/>
          <p:nvPr/>
        </p:nvSpPr>
        <p:spPr>
          <a:xfrm>
            <a:off x="428625" y="1500187"/>
            <a:ext cx="8143875" cy="3078162"/>
          </a:xfrm>
          <a:prstGeom prst="rect">
            <a:avLst/>
          </a:prstGeom>
          <a:noFill/>
          <a:ln>
            <a:noFill/>
          </a:ln>
        </p:spPr>
        <p:txBody>
          <a:bodyPr anchorCtr="0" anchor="t" bIns="45700" lIns="91425" spcFirstLastPara="1" rIns="91425" wrap="square" tIns="45700">
            <a:spAutoFit/>
          </a:bodyPr>
          <a:lstStyle/>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Unterrichtsfach: Deutsch</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Thema: Das Land, dessen Sprache ich lerne</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Sprachniveau: B2</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Altersgruppe: 16-19 </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1 Stunde: 45 Minuten</a:t>
            </a:r>
            <a:endParaRPr/>
          </a:p>
          <a:p>
            <a:pPr indent="0" lvl="0" marL="0" marR="0" rtl="0" algn="l">
              <a:lnSpc>
                <a:spcPct val="100000"/>
              </a:lnSpc>
              <a:spcBef>
                <a:spcPts val="0"/>
              </a:spcBef>
              <a:spcAft>
                <a:spcPts val="0"/>
              </a:spcAft>
              <a:buNone/>
            </a:pPr>
            <a:r>
              <a:t/>
            </a:r>
            <a:endParaRPr b="0" i="0" sz="1800" u="none">
              <a:solidFill>
                <a:schemeClr val="lt1"/>
              </a:solidFill>
              <a:latin typeface="Roboto Slab"/>
              <a:ea typeface="Roboto Slab"/>
              <a:cs typeface="Roboto Slab"/>
              <a:sym typeface="Roboto Slab"/>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INHALT </a:t>
            </a:r>
            <a:endParaRPr/>
          </a:p>
        </p:txBody>
      </p:sp>
      <p:sp>
        <p:nvSpPr>
          <p:cNvPr id="76" name="Google Shape;76;p3"/>
          <p:cNvSpPr/>
          <p:nvPr/>
        </p:nvSpPr>
        <p:spPr>
          <a:xfrm>
            <a:off x="3759200" y="3738562"/>
            <a:ext cx="2717800" cy="749300"/>
          </a:xfrm>
          <a:prstGeom prst="homePlate">
            <a:avLst>
              <a:gd fmla="val 19489"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7" name="Google Shape;77;p3"/>
          <p:cNvSpPr/>
          <p:nvPr/>
        </p:nvSpPr>
        <p:spPr>
          <a:xfrm>
            <a:off x="3759200" y="3003550"/>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8" name="Google Shape;78;p3"/>
          <p:cNvSpPr/>
          <p:nvPr/>
        </p:nvSpPr>
        <p:spPr>
          <a:xfrm>
            <a:off x="3759200" y="2259012"/>
            <a:ext cx="2227262" cy="749300"/>
          </a:xfrm>
          <a:prstGeom prst="homePlate">
            <a:avLst>
              <a:gd fmla="val 19024"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9" name="Google Shape;79;p3"/>
          <p:cNvSpPr/>
          <p:nvPr/>
        </p:nvSpPr>
        <p:spPr>
          <a:xfrm>
            <a:off x="3759200" y="1508125"/>
            <a:ext cx="2554287" cy="750887"/>
          </a:xfrm>
          <a:prstGeom prst="homePlate">
            <a:avLst>
              <a:gd fmla="val 19354"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0" name="Google Shape;80;p3"/>
          <p:cNvSpPr/>
          <p:nvPr/>
        </p:nvSpPr>
        <p:spPr>
          <a:xfrm>
            <a:off x="2898775" y="1312862"/>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1" name="Google Shape;81;p3"/>
          <p:cNvSpPr/>
          <p:nvPr/>
        </p:nvSpPr>
        <p:spPr>
          <a:xfrm>
            <a:off x="2832100" y="2119312"/>
            <a:ext cx="949325" cy="8921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2" name="Google Shape;82;p3"/>
          <p:cNvSpPr/>
          <p:nvPr/>
        </p:nvSpPr>
        <p:spPr>
          <a:xfrm flipH="1" rot="10800000">
            <a:off x="2892425" y="3008312"/>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3" name="Google Shape;83;p3"/>
          <p:cNvSpPr/>
          <p:nvPr/>
        </p:nvSpPr>
        <p:spPr>
          <a:xfrm flipH="1" rot="10800000">
            <a:off x="2894012" y="3751262"/>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4" name="Google Shape;84;p3"/>
          <p:cNvSpPr/>
          <p:nvPr/>
        </p:nvSpPr>
        <p:spPr>
          <a:xfrm rot="10800000">
            <a:off x="2022475" y="3748087"/>
            <a:ext cx="877887"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5" name="Google Shape;85;p3"/>
          <p:cNvSpPr/>
          <p:nvPr/>
        </p:nvSpPr>
        <p:spPr>
          <a:xfrm flipH="1">
            <a:off x="2017712"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6" name="Google Shape;86;p3"/>
          <p:cNvSpPr/>
          <p:nvPr/>
        </p:nvSpPr>
        <p:spPr>
          <a:xfrm flipH="1">
            <a:off x="2016125" y="1314450"/>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7" name="Google Shape;87;p3"/>
          <p:cNvSpPr/>
          <p:nvPr/>
        </p:nvSpPr>
        <p:spPr>
          <a:xfrm rot="10800000">
            <a:off x="2020887" y="3003550"/>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8" name="Google Shape;88;p3"/>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9" name="Google Shape;89;p3"/>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0" i="0" lang="en-US" sz="2400" u="none">
                <a:solidFill>
                  <a:srgbClr val="FFFFFF"/>
                </a:solidFill>
                <a:latin typeface="Roboto Slab"/>
                <a:ea typeface="Roboto Slab"/>
                <a:cs typeface="Roboto Slab"/>
                <a:sym typeface="Roboto Slab"/>
              </a:rPr>
              <a:t>01</a:t>
            </a:r>
            <a:endParaRPr/>
          </a:p>
        </p:txBody>
      </p:sp>
      <p:cxnSp>
        <p:nvCxnSpPr>
          <p:cNvPr id="90" name="Google Shape;90;p3"/>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1" name="Google Shape;91;p3"/>
          <p:cNvSpPr txBox="1"/>
          <p:nvPr/>
        </p:nvSpPr>
        <p:spPr>
          <a:xfrm>
            <a:off x="4532312" y="1666875"/>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2" name="Google Shape;92;p3"/>
          <p:cNvSpPr txBox="1"/>
          <p:nvPr/>
        </p:nvSpPr>
        <p:spPr>
          <a:xfrm>
            <a:off x="3878262" y="23923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0" i="0" lang="en-US" sz="2400" u="none">
                <a:solidFill>
                  <a:srgbClr val="FFFFFF"/>
                </a:solidFill>
                <a:latin typeface="Roboto Slab"/>
                <a:ea typeface="Roboto Slab"/>
                <a:cs typeface="Roboto Slab"/>
                <a:sym typeface="Roboto Slab"/>
              </a:rPr>
              <a:t>02</a:t>
            </a:r>
            <a:endParaRPr/>
          </a:p>
        </p:txBody>
      </p:sp>
      <p:cxnSp>
        <p:nvCxnSpPr>
          <p:cNvPr id="93" name="Google Shape;93;p3"/>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4" name="Google Shape;94;p3"/>
          <p:cNvSpPr txBox="1"/>
          <p:nvPr/>
        </p:nvSpPr>
        <p:spPr>
          <a:xfrm>
            <a:off x="4532312" y="2409825"/>
            <a:ext cx="1624012"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chemeClr val="lt1"/>
              </a:buClr>
              <a:buSzPts val="1600"/>
              <a:buFont typeface="Roboto Slab"/>
              <a:buNone/>
            </a:pPr>
            <a:r>
              <a:rPr b="0" i="0" lang="en-US" sz="1600" u="none">
                <a:solidFill>
                  <a:schemeClr val="lt1"/>
                </a:solidFill>
                <a:latin typeface="Roboto Slab"/>
                <a:ea typeface="Roboto Slab"/>
                <a:cs typeface="Roboto Slab"/>
                <a:sym typeface="Roboto Slab"/>
              </a:rPr>
              <a:t>Bevölkerung</a:t>
            </a:r>
            <a:endParaRPr/>
          </a:p>
        </p:txBody>
      </p:sp>
      <p:sp>
        <p:nvSpPr>
          <p:cNvPr id="95" name="Google Shape;95;p3"/>
          <p:cNvSpPr txBox="1"/>
          <p:nvPr/>
        </p:nvSpPr>
        <p:spPr>
          <a:xfrm>
            <a:off x="3878262" y="31511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0" i="0" lang="en-US" sz="2400" u="none">
                <a:solidFill>
                  <a:srgbClr val="FFFFFF"/>
                </a:solidFill>
                <a:latin typeface="Roboto Slab"/>
                <a:ea typeface="Roboto Slab"/>
                <a:cs typeface="Roboto Slab"/>
                <a:sym typeface="Roboto Slab"/>
              </a:rPr>
              <a:t>03</a:t>
            </a:r>
            <a:endParaRPr/>
          </a:p>
        </p:txBody>
      </p:sp>
      <p:cxnSp>
        <p:nvCxnSpPr>
          <p:cNvPr id="96" name="Google Shape;96;p3"/>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97" name="Google Shape;97;p3"/>
          <p:cNvSpPr txBox="1"/>
          <p:nvPr/>
        </p:nvSpPr>
        <p:spPr>
          <a:xfrm>
            <a:off x="4532312" y="3094037"/>
            <a:ext cx="2227262"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0" i="0" lang="en-US" sz="1600" u="none">
                <a:solidFill>
                  <a:srgbClr val="FFFFFF"/>
                </a:solidFill>
                <a:latin typeface="Roboto Slab"/>
                <a:ea typeface="Roboto Slab"/>
                <a:cs typeface="Roboto Slab"/>
                <a:sym typeface="Roboto Slab"/>
              </a:rPr>
              <a:t>Politisches System </a:t>
            </a:r>
            <a:endParaRPr/>
          </a:p>
        </p:txBody>
      </p:sp>
      <p:sp>
        <p:nvSpPr>
          <p:cNvPr id="98" name="Google Shape;98;p3"/>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Roboto Slab"/>
              <a:buNone/>
            </a:pPr>
            <a:r>
              <a:rPr b="0" i="0" lang="en-US" sz="2400" u="none">
                <a:solidFill>
                  <a:srgbClr val="FFFFFF"/>
                </a:solidFill>
                <a:latin typeface="Roboto Slab"/>
                <a:ea typeface="Roboto Slab"/>
                <a:cs typeface="Roboto Slab"/>
                <a:sym typeface="Roboto Slab"/>
              </a:rPr>
              <a:t>04</a:t>
            </a:r>
            <a:endParaRPr/>
          </a:p>
        </p:txBody>
      </p:sp>
      <p:cxnSp>
        <p:nvCxnSpPr>
          <p:cNvPr id="99" name="Google Shape;99;p3"/>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00" name="Google Shape;100;p3"/>
          <p:cNvSpPr txBox="1"/>
          <p:nvPr/>
        </p:nvSpPr>
        <p:spPr>
          <a:xfrm>
            <a:off x="4532312" y="3868737"/>
            <a:ext cx="1624012"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1" i="0" lang="en-US" sz="1600" u="none">
                <a:solidFill>
                  <a:srgbClr val="FFFFFF"/>
                </a:solidFill>
                <a:latin typeface="Roboto Slab"/>
                <a:ea typeface="Roboto Slab"/>
                <a:cs typeface="Roboto Slab"/>
                <a:sym typeface="Roboto Slab"/>
              </a:rPr>
              <a:t> </a:t>
            </a:r>
            <a:r>
              <a:rPr b="0" i="0" lang="en-US" sz="1600" u="none">
                <a:solidFill>
                  <a:srgbClr val="FFFFFF"/>
                </a:solidFill>
                <a:latin typeface="Roboto Slab"/>
                <a:ea typeface="Roboto Slab"/>
                <a:cs typeface="Roboto Slab"/>
                <a:sym typeface="Roboto Slab"/>
              </a:rPr>
              <a:t>Wirtschaft</a:t>
            </a:r>
            <a:endParaRPr/>
          </a:p>
        </p:txBody>
      </p:sp>
      <p:sp>
        <p:nvSpPr>
          <p:cNvPr id="101" name="Google Shape;101;p3"/>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2" name="Google Shape;102;p3"/>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3" name="Google Shape;103;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04" name="Google Shape;104;p3"/>
          <p:cNvSpPr txBox="1"/>
          <p:nvPr/>
        </p:nvSpPr>
        <p:spPr>
          <a:xfrm>
            <a:off x="3903662" y="31908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05" name="Google Shape;105;p3"/>
          <p:cNvSpPr txBox="1"/>
          <p:nvPr/>
        </p:nvSpPr>
        <p:spPr>
          <a:xfrm>
            <a:off x="4500562" y="1643062"/>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0" i="0" lang="en-US" sz="1600" u="none">
                <a:solidFill>
                  <a:srgbClr val="FFFFFF"/>
                </a:solidFill>
                <a:latin typeface="Roboto Slab"/>
                <a:ea typeface="Roboto Slab"/>
                <a:cs typeface="Roboto Slab"/>
                <a:sym typeface="Roboto Slab"/>
              </a:rPr>
              <a:t>Lage, Landschaft </a:t>
            </a:r>
            <a:endParaRPr/>
          </a:p>
        </p:txBody>
      </p:sp>
      <p:pic>
        <p:nvPicPr>
          <p:cNvPr descr="Erasmus+ logo EN.jpg" id="106" name="Google Shape;106;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ctrTitle"/>
          </p:nvPr>
        </p:nvSpPr>
        <p:spPr>
          <a:xfrm>
            <a:off x="3500437" y="714375"/>
            <a:ext cx="5500687" cy="416083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3600" u="none">
                <a:solidFill>
                  <a:srgbClr val="2289A9"/>
                </a:solidFill>
                <a:latin typeface="Roboto Slab"/>
                <a:ea typeface="Roboto Slab"/>
                <a:cs typeface="Roboto Slab"/>
                <a:sym typeface="Roboto Slab"/>
              </a:rPr>
              <a:t>Lage und Landschaften</a:t>
            </a:r>
            <a:br>
              <a:rPr b="1" i="0" lang="en-US" sz="2400" u="none">
                <a:solidFill>
                  <a:srgbClr val="2289A9"/>
                </a:solidFill>
                <a:latin typeface="Roboto Slab"/>
                <a:ea typeface="Roboto Slab"/>
                <a:cs typeface="Roboto Slab"/>
                <a:sym typeface="Roboto Slab"/>
              </a:rPr>
            </a:br>
            <a:br>
              <a:rPr b="1" i="0" lang="en-US" sz="2400" u="none">
                <a:solidFill>
                  <a:srgbClr val="2289A9"/>
                </a:solidFill>
                <a:latin typeface="Roboto Slab"/>
                <a:ea typeface="Roboto Slab"/>
                <a:cs typeface="Roboto Slab"/>
                <a:sym typeface="Roboto Slab"/>
              </a:rPr>
            </a:br>
            <a:br>
              <a:rPr b="1" i="0" lang="en-US" sz="2400" u="none">
                <a:solidFill>
                  <a:srgbClr val="2289A9"/>
                </a:solidFill>
                <a:latin typeface="Roboto Slab"/>
                <a:ea typeface="Roboto Slab"/>
                <a:cs typeface="Roboto Slab"/>
                <a:sym typeface="Roboto Slab"/>
              </a:rPr>
            </a:br>
            <a:br>
              <a:rPr b="1" i="0" lang="en-US" sz="2400" u="none">
                <a:solidFill>
                  <a:srgbClr val="2289A9"/>
                </a:solidFill>
                <a:latin typeface="Roboto Slab"/>
                <a:ea typeface="Roboto Slab"/>
                <a:cs typeface="Roboto Slab"/>
                <a:sym typeface="Roboto Slab"/>
              </a:rPr>
            </a:br>
            <a:br>
              <a:rPr b="1" i="0" lang="en-US" sz="2400" u="none">
                <a:solidFill>
                  <a:srgbClr val="2289A9"/>
                </a:solidFill>
                <a:latin typeface="Roboto Slab"/>
                <a:ea typeface="Roboto Slab"/>
                <a:cs typeface="Roboto Slab"/>
                <a:sym typeface="Roboto Slab"/>
              </a:rPr>
            </a:br>
            <a:br>
              <a:rPr b="1" i="0" lang="en-US" sz="2400" u="none">
                <a:solidFill>
                  <a:srgbClr val="2289A9"/>
                </a:solidFill>
                <a:latin typeface="Roboto Slab"/>
                <a:ea typeface="Roboto Slab"/>
                <a:cs typeface="Roboto Slab"/>
                <a:sym typeface="Roboto Slab"/>
              </a:rPr>
            </a:br>
            <a:r>
              <a:rPr b="1" i="0" lang="en-US" sz="2400" u="sng">
                <a:solidFill>
                  <a:srgbClr val="2289A9"/>
                </a:solidFill>
                <a:hlinkClick r:id="rId3">
                  <a:extLst>
                    <a:ext uri="{A12FA001-AC4F-418D-AE19-62706E023703}">
                      <ahyp:hlinkClr val="tx"/>
                    </a:ext>
                  </a:extLst>
                </a:hlinkClick>
              </a:rPr>
              <a:t>Der Wortschatz</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sng">
                <a:solidFill>
                  <a:srgbClr val="FF0000"/>
                </a:solidFill>
                <a:hlinkClick r:id="rId4">
                  <a:extLst>
                    <a:ext uri="{A12FA001-AC4F-418D-AE19-62706E023703}">
                      <ahyp:hlinkClr val="tx"/>
                    </a:ext>
                  </a:extLst>
                </a:hlinkClick>
              </a:rPr>
              <a:t>Was wissen Sie über Deutschland?</a:t>
            </a:r>
            <a:br>
              <a:rPr b="1" i="0" lang="en-US" sz="2400" u="none">
                <a:solidFill>
                  <a:srgbClr val="FF0000"/>
                </a:solidFill>
                <a:latin typeface="Roboto Slab"/>
                <a:ea typeface="Roboto Slab"/>
                <a:cs typeface="Roboto Slab"/>
                <a:sym typeface="Roboto Slab"/>
              </a:rPr>
            </a:br>
            <a:br>
              <a:rPr b="1" i="0" lang="en-US" sz="2400" u="none">
                <a:solidFill>
                  <a:srgbClr val="FF0000"/>
                </a:solidFill>
                <a:latin typeface="Roboto Slab"/>
                <a:ea typeface="Roboto Slab"/>
                <a:cs typeface="Roboto Slab"/>
                <a:sym typeface="Roboto Slab"/>
              </a:rPr>
            </a:br>
            <a:endParaRPr/>
          </a:p>
        </p:txBody>
      </p:sp>
      <p:sp>
        <p:nvSpPr>
          <p:cNvPr id="112" name="Google Shape;112;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13" name="Google Shape;113;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14" name="Google Shape;114;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5">
            <a:alphaModFix/>
          </a:blip>
          <a:srcRect b="0" l="0" r="0" t="0"/>
          <a:stretch/>
        </p:blipFill>
        <p:spPr>
          <a:xfrm>
            <a:off x="214312" y="142875"/>
            <a:ext cx="2593975" cy="571500"/>
          </a:xfrm>
          <a:prstGeom prst="rect">
            <a:avLst/>
          </a:prstGeom>
          <a:noFill/>
          <a:ln>
            <a:noFill/>
          </a:ln>
        </p:spPr>
      </p:pic>
      <p:pic>
        <p:nvPicPr>
          <p:cNvPr id="116" name="Google Shape;116;p4"/>
          <p:cNvPicPr preferRelativeResize="0"/>
          <p:nvPr/>
        </p:nvPicPr>
        <p:blipFill rotWithShape="1">
          <a:blip r:embed="rId6">
            <a:alphaModFix/>
          </a:blip>
          <a:srcRect b="0" l="0" r="0" t="0"/>
          <a:stretch/>
        </p:blipFill>
        <p:spPr>
          <a:xfrm>
            <a:off x="6300787" y="1171575"/>
            <a:ext cx="2446337" cy="2446337"/>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idx="4294967295" type="title"/>
          </p:nvPr>
        </p:nvSpPr>
        <p:spPr>
          <a:xfrm>
            <a:off x="500062" y="987425"/>
            <a:ext cx="8320087" cy="331628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Roboto Slab"/>
                <a:ea typeface="Roboto Slab"/>
                <a:cs typeface="Roboto Slab"/>
                <a:sym typeface="Roboto Slab"/>
              </a:rPr>
              <a:t>1. An welche Länder grenzt Deutschland</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im Norden, Osten, Süden und Westen?</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2. Welche zwei Seen bilden eine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natürliche Grenze?</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3. Aus wie vielen Bundesländern besteht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Deutschland und wie heißen sie?</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4. Welche drei Städte gehören auch zu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den Bundesländern?</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5. Wie heißt die Hauptstadt Deutschlands?</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6. Wie heißen die größten deutschen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Städte?</a:t>
            </a:r>
            <a:endParaRPr/>
          </a:p>
        </p:txBody>
      </p:sp>
      <p:sp>
        <p:nvSpPr>
          <p:cNvPr id="122" name="Google Shape;122;p5"/>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123" name="Google Shape;123;p5"/>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24" name="Google Shape;124;p5"/>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25" name="Google Shape;125;p5"/>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26" name="Google Shape;126;p5"/>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27" name="Google Shape;127;p5"/>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8" name="Google Shape;128;p5"/>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9" name="Google Shape;129;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0" name="Google Shape;130;p5"/>
          <p:cNvSpPr txBox="1"/>
          <p:nvPr/>
        </p:nvSpPr>
        <p:spPr>
          <a:xfrm>
            <a:off x="554037" y="4654550"/>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pic>
        <p:nvPicPr>
          <p:cNvPr id="132" name="Google Shape;132;p5"/>
          <p:cNvPicPr preferRelativeResize="0"/>
          <p:nvPr/>
        </p:nvPicPr>
        <p:blipFill rotWithShape="1">
          <a:blip r:embed="rId4">
            <a:alphaModFix/>
          </a:blip>
          <a:srcRect b="0" l="0" r="0" t="0"/>
          <a:stretch/>
        </p:blipFill>
        <p:spPr>
          <a:xfrm>
            <a:off x="5287962" y="280987"/>
            <a:ext cx="3452812" cy="4722812"/>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idx="4294967295" type="title"/>
          </p:nvPr>
        </p:nvSpPr>
        <p:spPr>
          <a:xfrm>
            <a:off x="500062" y="771525"/>
            <a:ext cx="8320087" cy="38163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Roboto Slab"/>
                <a:ea typeface="Roboto Slab"/>
                <a:cs typeface="Roboto Slab"/>
                <a:sym typeface="Roboto Slab"/>
              </a:rPr>
              <a:t>7. Was erstreckt sich im Norden des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Landes?</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8. Welche Inseln gehören zu Deutschland?</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9. Welche Mittelgebirge liegen in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Deutschland?</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10. Wo entspringt die Donau?</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11. Welche Flüsse fließen durch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Deutschland und wohin fließen sie?</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12. Suchen Sie das Alpenvorland südlich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von der Donau.</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13. Welches Gebirge liegt im Süden des </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Landes?</a:t>
            </a:r>
            <a:br>
              <a:rPr b="1" i="0" lang="en-US" sz="1800" u="none" cap="none" strike="noStrike">
                <a:solidFill>
                  <a:srgbClr val="000000"/>
                </a:solidFill>
                <a:latin typeface="Roboto Slab"/>
                <a:ea typeface="Roboto Slab"/>
                <a:cs typeface="Roboto Slab"/>
                <a:sym typeface="Roboto Slab"/>
              </a:rPr>
            </a:br>
            <a:r>
              <a:rPr b="1" i="0" lang="en-US" sz="1800" u="none" cap="none" strike="noStrike">
                <a:solidFill>
                  <a:srgbClr val="000000"/>
                </a:solidFill>
                <a:latin typeface="Roboto Slab"/>
                <a:ea typeface="Roboto Slab"/>
                <a:cs typeface="Roboto Slab"/>
                <a:sym typeface="Roboto Slab"/>
              </a:rPr>
              <a:t>14. Wie heißt der höchste Berg?</a:t>
            </a:r>
            <a:endParaRPr/>
          </a:p>
        </p:txBody>
      </p:sp>
      <p:cxnSp>
        <p:nvCxnSpPr>
          <p:cNvPr id="138" name="Google Shape;138;p6"/>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39" name="Google Shape;139;p6"/>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40" name="Google Shape;140;p6"/>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41" name="Google Shape;141;p6"/>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42" name="Google Shape;142;p6"/>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3" name="Google Shape;143;p6"/>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4" name="Google Shape;144;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5" name="Google Shape;145;p6"/>
          <p:cNvSpPr txBox="1"/>
          <p:nvPr/>
        </p:nvSpPr>
        <p:spPr>
          <a:xfrm>
            <a:off x="554037" y="4672012"/>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46" name="Google Shape;146;p6"/>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5297487" y="312737"/>
            <a:ext cx="3578225" cy="460851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idx="4294967295" type="title"/>
          </p:nvPr>
        </p:nvSpPr>
        <p:spPr>
          <a:xfrm>
            <a:off x="500062" y="987425"/>
            <a:ext cx="8320087" cy="3667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Slab"/>
                <a:ea typeface="Roboto Slab"/>
                <a:cs typeface="Roboto Slab"/>
                <a:sym typeface="Roboto Slab"/>
              </a:rPr>
              <a:t>LÖSUNG:</a:t>
            </a:r>
            <a:br>
              <a:rPr b="0" i="0" lang="en-US" sz="1400" u="none" cap="none" strike="noStrike">
                <a:solidFill>
                  <a:srgbClr val="000000"/>
                </a:solidFill>
                <a:latin typeface="Roboto Slab"/>
                <a:ea typeface="Roboto Slab"/>
                <a:cs typeface="Roboto Slab"/>
                <a:sym typeface="Roboto Slab"/>
              </a:rPr>
            </a:b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1. im Norden an Dänemark, im Osten an Polen und Tschechien, im Süden an Österreich und die Schweiz und im Westen an Frankreich, Belgien, Luxemburg, die Niederlande</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2. die Nordsee und die Ostsee</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3. aus 16</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4. Berlin, Bremen, Hamburg</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5. Berlin</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6. Berlin, Hamburg, München, Köln, Stuttgart, Nürnberg, Frankfurt am Main…</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7. Das Norddeutsche Tiefland</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8. Rügen, Sylt…</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9. Harz, Thüringer Wald, Schwarzwald…</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10. im Schwarzwald</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11. der Rhein, die Elbe – in die Nordsee, die Donau – ins Schwarze Meer, die Oder – in die Ostsee</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13. die Alpen</a:t>
            </a:r>
            <a:br>
              <a:rPr b="0" i="0" lang="en-US" sz="1400" u="none" cap="none" strike="noStrike">
                <a:solidFill>
                  <a:srgbClr val="000000"/>
                </a:solidFill>
                <a:latin typeface="Roboto Slab"/>
                <a:ea typeface="Roboto Slab"/>
                <a:cs typeface="Roboto Slab"/>
                <a:sym typeface="Roboto Slab"/>
              </a:rPr>
            </a:br>
            <a:r>
              <a:rPr b="0" i="0" lang="en-US" sz="1400" u="none" cap="none" strike="noStrike">
                <a:solidFill>
                  <a:srgbClr val="000000"/>
                </a:solidFill>
                <a:latin typeface="Roboto Slab"/>
                <a:ea typeface="Roboto Slab"/>
                <a:cs typeface="Roboto Slab"/>
                <a:sym typeface="Roboto Slab"/>
              </a:rPr>
              <a:t>14. die Zugspitze  </a:t>
            </a:r>
            <a:endParaRPr/>
          </a:p>
        </p:txBody>
      </p:sp>
      <p:sp>
        <p:nvSpPr>
          <p:cNvPr id="153" name="Google Shape;153;p7"/>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154" name="Google Shape;154;p7"/>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55" name="Google Shape;155;p7"/>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56" name="Google Shape;156;p7"/>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cxnSp>
        <p:nvCxnSpPr>
          <p:cNvPr id="157" name="Google Shape;157;p7"/>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58" name="Google Shape;158;p7"/>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59" name="Google Shape;159;p7"/>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60" name="Google Shape;160;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1" name="Google Shape;161;p7"/>
          <p:cNvSpPr txBox="1"/>
          <p:nvPr/>
        </p:nvSpPr>
        <p:spPr>
          <a:xfrm>
            <a:off x="554037" y="4654550"/>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62" name="Google Shape;162;p7"/>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type="ctrTitle"/>
          </p:nvPr>
        </p:nvSpPr>
        <p:spPr>
          <a:xfrm>
            <a:off x="3635375" y="4659312"/>
            <a:ext cx="5473700" cy="2536825"/>
          </a:xfrm>
          <a:prstGeom prst="rect">
            <a:avLst/>
          </a:prstGeom>
          <a:noFill/>
          <a:ln>
            <a:noFill/>
          </a:ln>
        </p:spPr>
        <p:txBody>
          <a:bodyPr anchorCtr="0" anchor="b" bIns="91425" lIns="91425" spcFirstLastPara="1" rIns="91425" wrap="square" tIns="91425">
            <a:noAutofit/>
          </a:bodyPr>
          <a:lstStyle/>
          <a:p>
            <a:pPr indent="0" lvl="0" marL="0" rtl="0" algn="l">
              <a:lnSpc>
                <a:spcPct val="107000"/>
              </a:lnSpc>
              <a:spcBef>
                <a:spcPts val="0"/>
              </a:spcBef>
              <a:spcAft>
                <a:spcPts val="0"/>
              </a:spcAft>
              <a:buSzPts val="4800"/>
              <a:buNone/>
            </a:pPr>
            <a:br>
              <a:rPr b="1" i="0" lang="en-US" sz="2400" u="none">
                <a:solidFill>
                  <a:srgbClr val="114454"/>
                </a:solidFill>
                <a:latin typeface="Roboto Slab"/>
                <a:ea typeface="Roboto Slab"/>
                <a:cs typeface="Roboto Slab"/>
                <a:sym typeface="Roboto Slab"/>
              </a:rPr>
            </a:br>
            <a:r>
              <a:rPr b="1" i="0" lang="en-US" sz="3600" u="none">
                <a:solidFill>
                  <a:srgbClr val="2289A9"/>
                </a:solidFill>
                <a:latin typeface="Roboto Slab"/>
                <a:ea typeface="Roboto Slab"/>
                <a:cs typeface="Roboto Slab"/>
                <a:sym typeface="Roboto Slab"/>
              </a:rPr>
              <a:t>Bevölkerung </a:t>
            </a:r>
            <a:br>
              <a:rPr b="1" i="0" lang="en-US" sz="3600" u="none">
                <a:solidFill>
                  <a:srgbClr val="2289A9"/>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 etwa 83 Millionen Einwohner</a:t>
            </a: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 nationale Minderheiten</a:t>
            </a: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 Ausländer, Flüchtlinge</a:t>
            </a:r>
            <a:br>
              <a:rPr b="0" i="0" lang="en-US" sz="1800" u="none">
                <a:solidFill>
                  <a:srgbClr val="114454"/>
                </a:solidFill>
                <a:latin typeface="Roboto Slab"/>
                <a:ea typeface="Roboto Slab"/>
                <a:cs typeface="Roboto Slab"/>
                <a:sym typeface="Roboto Slab"/>
              </a:rPr>
            </a:b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- 16 Bundesländer</a:t>
            </a: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 davon 3 Stadtstädte – Berlin, Bremen, Hamburg</a:t>
            </a:r>
            <a:br>
              <a:rPr b="0" i="0" lang="en-US" sz="1800" u="none">
                <a:solidFill>
                  <a:srgbClr val="114454"/>
                </a:solidFill>
                <a:latin typeface="Roboto Slab"/>
                <a:ea typeface="Roboto Slab"/>
                <a:cs typeface="Roboto Slab"/>
                <a:sym typeface="Roboto Slab"/>
              </a:rPr>
            </a:br>
            <a:br>
              <a:rPr b="0" i="0" lang="en-US" sz="1800" u="none">
                <a:solidFill>
                  <a:srgbClr val="114454"/>
                </a:solidFill>
                <a:latin typeface="Roboto Slab"/>
                <a:ea typeface="Roboto Slab"/>
                <a:cs typeface="Roboto Slab"/>
                <a:sym typeface="Roboto Slab"/>
              </a:rPr>
            </a:br>
            <a:br>
              <a:rPr b="0" i="0" lang="en-US" sz="1800" u="none">
                <a:solidFill>
                  <a:srgbClr val="114454"/>
                </a:solidFill>
                <a:latin typeface="Roboto Slab"/>
                <a:ea typeface="Roboto Slab"/>
                <a:cs typeface="Roboto Slab"/>
                <a:sym typeface="Roboto Slab"/>
              </a:rPr>
            </a:br>
            <a:r>
              <a:rPr b="1" i="0" lang="en-US" sz="2400" u="sng">
                <a:solidFill>
                  <a:srgbClr val="FF0000"/>
                </a:solidFill>
                <a:hlinkClick r:id="rId3">
                  <a:extLst>
                    <a:ext uri="{A12FA001-AC4F-418D-AE19-62706E023703}">
                      <ahyp:hlinkClr val="tx"/>
                    </a:ext>
                  </a:extLst>
                </a:hlinkClick>
              </a:rPr>
              <a:t>Landkarte</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br>
              <a:rPr b="1" i="0" lang="en-US" sz="2000" u="none">
                <a:solidFill>
                  <a:srgbClr val="114454"/>
                </a:solidFill>
                <a:latin typeface="Nixie One"/>
                <a:ea typeface="Nixie One"/>
                <a:cs typeface="Nixie One"/>
                <a:sym typeface="Nixie One"/>
              </a:rPr>
            </a:br>
            <a:br>
              <a:rPr b="1" i="0" lang="en-US" sz="2000" u="none">
                <a:solidFill>
                  <a:srgbClr val="114454"/>
                </a:solidFill>
                <a:latin typeface="Nixie One"/>
                <a:ea typeface="Nixie One"/>
                <a:cs typeface="Nixie One"/>
                <a:sym typeface="Nixie One"/>
              </a:rPr>
            </a:br>
            <a:br>
              <a:rPr b="1" i="0" lang="en-US" sz="2000" u="none">
                <a:solidFill>
                  <a:srgbClr val="114454"/>
                </a:solidFill>
                <a:latin typeface="Nixie One"/>
                <a:ea typeface="Nixie One"/>
                <a:cs typeface="Nixie One"/>
                <a:sym typeface="Nixie One"/>
              </a:rPr>
            </a:br>
            <a:br>
              <a:rPr b="1" i="0" lang="en-US" sz="2000" u="none">
                <a:solidFill>
                  <a:srgbClr val="114454"/>
                </a:solidFill>
                <a:latin typeface="Nixie One"/>
                <a:ea typeface="Nixie One"/>
                <a:cs typeface="Nixie One"/>
                <a:sym typeface="Nixie One"/>
              </a:rPr>
            </a:br>
            <a:br>
              <a:rPr b="1" i="0" lang="en-US" sz="2000" u="none">
                <a:solidFill>
                  <a:srgbClr val="114454"/>
                </a:solidFill>
                <a:latin typeface="Nixie One"/>
                <a:ea typeface="Nixie One"/>
                <a:cs typeface="Nixie One"/>
                <a:sym typeface="Nixie One"/>
              </a:rPr>
            </a:br>
            <a:br>
              <a:rPr b="1" i="0" lang="en-US" sz="2000" u="none">
                <a:solidFill>
                  <a:srgbClr val="114454"/>
                </a:solidFill>
                <a:latin typeface="Nixie One"/>
                <a:ea typeface="Nixie One"/>
                <a:cs typeface="Nixie One"/>
                <a:sym typeface="Nixie One"/>
              </a:rPr>
            </a:br>
            <a:endParaRPr/>
          </a:p>
        </p:txBody>
      </p:sp>
      <p:sp>
        <p:nvSpPr>
          <p:cNvPr id="168" name="Google Shape;168;p8"/>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69" name="Google Shape;169;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0" name="Google Shape;170;p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71" name="Google Shape;171;p8"/>
          <p:cNvPicPr preferRelativeResize="0"/>
          <p:nvPr/>
        </p:nvPicPr>
        <p:blipFill rotWithShape="1">
          <a:blip r:embed="rId4">
            <a:alphaModFix/>
          </a:blip>
          <a:srcRect b="0" l="0" r="0" t="0"/>
          <a:stretch/>
        </p:blipFill>
        <p:spPr>
          <a:xfrm>
            <a:off x="214312" y="142875"/>
            <a:ext cx="2593975" cy="571500"/>
          </a:xfrm>
          <a:prstGeom prst="rect">
            <a:avLst/>
          </a:prstGeom>
          <a:noFill/>
          <a:ln>
            <a:noFill/>
          </a:ln>
        </p:spPr>
      </p:pic>
      <p:pic>
        <p:nvPicPr>
          <p:cNvPr id="172" name="Google Shape;172;p8"/>
          <p:cNvPicPr preferRelativeResize="0"/>
          <p:nvPr/>
        </p:nvPicPr>
        <p:blipFill rotWithShape="1">
          <a:blip r:embed="rId5">
            <a:alphaModFix/>
          </a:blip>
          <a:srcRect b="0" l="0" r="0" t="0"/>
          <a:stretch/>
        </p:blipFill>
        <p:spPr>
          <a:xfrm>
            <a:off x="6289675" y="3148012"/>
            <a:ext cx="2327275" cy="1747837"/>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ctrTitle"/>
          </p:nvPr>
        </p:nvSpPr>
        <p:spPr>
          <a:xfrm>
            <a:off x="3702050" y="2139950"/>
            <a:ext cx="5292725" cy="4391025"/>
          </a:xfrm>
          <a:prstGeom prst="rect">
            <a:avLst/>
          </a:prstGeom>
          <a:noFill/>
          <a:ln>
            <a:noFill/>
          </a:ln>
        </p:spPr>
        <p:txBody>
          <a:bodyPr anchorCtr="0" anchor="b" bIns="91425" lIns="91425" spcFirstLastPara="1" rIns="91425" wrap="square" tIns="91425">
            <a:noAutofit/>
          </a:bodyPr>
          <a:lstStyle/>
          <a:p>
            <a:pPr indent="0" lvl="0" marL="0" rtl="0" algn="l">
              <a:lnSpc>
                <a:spcPct val="107000"/>
              </a:lnSpc>
              <a:spcBef>
                <a:spcPts val="0"/>
              </a:spcBef>
              <a:spcAft>
                <a:spcPts val="0"/>
              </a:spcAft>
              <a:buSzPts val="4800"/>
              <a:buNone/>
            </a:pPr>
            <a:br>
              <a:rPr b="1" i="0" lang="en-US" sz="3200" u="none">
                <a:solidFill>
                  <a:srgbClr val="2289A9"/>
                </a:solidFill>
                <a:latin typeface="Roboto Slab"/>
                <a:ea typeface="Roboto Slab"/>
                <a:cs typeface="Roboto Slab"/>
                <a:sym typeface="Roboto Slab"/>
              </a:rPr>
            </a:br>
            <a:br>
              <a:rPr b="1" i="0" lang="en-US" sz="3200" u="none">
                <a:solidFill>
                  <a:srgbClr val="2289A9"/>
                </a:solidFill>
                <a:latin typeface="Roboto Slab"/>
                <a:ea typeface="Roboto Slab"/>
                <a:cs typeface="Roboto Slab"/>
                <a:sym typeface="Roboto Slab"/>
              </a:rPr>
            </a:br>
            <a:r>
              <a:rPr b="1" i="0" lang="en-US" sz="3600" u="none">
                <a:solidFill>
                  <a:srgbClr val="2289A9"/>
                </a:solidFill>
                <a:latin typeface="Roboto Slab"/>
                <a:ea typeface="Roboto Slab"/>
                <a:cs typeface="Roboto Slab"/>
                <a:sym typeface="Roboto Slab"/>
              </a:rPr>
              <a:t>Politisches System</a:t>
            </a:r>
            <a:br>
              <a:rPr b="1" i="0" lang="en-US" sz="3200" u="none">
                <a:solidFill>
                  <a:srgbClr val="2289A9"/>
                </a:solidFill>
                <a:latin typeface="Roboto Slab"/>
                <a:ea typeface="Roboto Slab"/>
                <a:cs typeface="Roboto Slab"/>
                <a:sym typeface="Roboto Slab"/>
              </a:rPr>
            </a:br>
            <a:br>
              <a:rPr b="1" i="0" lang="en-US" sz="3200" u="none">
                <a:solidFill>
                  <a:srgbClr val="2289A9"/>
                </a:solidFill>
                <a:latin typeface="Roboto Slab"/>
                <a:ea typeface="Roboto Slab"/>
                <a:cs typeface="Roboto Slab"/>
                <a:sym typeface="Roboto Slab"/>
              </a:rPr>
            </a:br>
            <a:r>
              <a:rPr b="0" i="0" lang="en-US" sz="1800" u="none">
                <a:solidFill>
                  <a:schemeClr val="dk1"/>
                </a:solidFill>
                <a:latin typeface="Roboto Slab"/>
                <a:ea typeface="Roboto Slab"/>
                <a:cs typeface="Roboto Slab"/>
                <a:sym typeface="Roboto Slab"/>
              </a:rPr>
              <a:t>an der Spitze - der Präsident</a:t>
            </a:r>
            <a:br>
              <a:rPr b="0" i="0" lang="en-US" sz="1800" u="none">
                <a:solidFill>
                  <a:srgbClr val="114454"/>
                </a:solidFill>
                <a:latin typeface="Roboto Slab"/>
                <a:ea typeface="Roboto Slab"/>
                <a:cs typeface="Roboto Slab"/>
                <a:sym typeface="Roboto Slab"/>
              </a:rPr>
            </a:b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das Parlament – 2 Kammern – der Bundestag 			          der Bundesrat</a:t>
            </a: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		    </a:t>
            </a: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der Bundeskanzler</a:t>
            </a:r>
            <a:br>
              <a:rPr b="0" i="0" lang="en-US" sz="1800" u="none">
                <a:solidFill>
                  <a:srgbClr val="114454"/>
                </a:solidFill>
                <a:latin typeface="Roboto Slab"/>
                <a:ea typeface="Roboto Slab"/>
                <a:cs typeface="Roboto Slab"/>
                <a:sym typeface="Roboto Slab"/>
              </a:rPr>
            </a:b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die Abgeordneten</a:t>
            </a:r>
            <a:br>
              <a:rPr b="0" i="0" lang="en-US" sz="1800" u="none">
                <a:solidFill>
                  <a:srgbClr val="114454"/>
                </a:solidFill>
                <a:latin typeface="Roboto Slab"/>
                <a:ea typeface="Roboto Slab"/>
                <a:cs typeface="Roboto Slab"/>
                <a:sym typeface="Roboto Slab"/>
              </a:rPr>
            </a:br>
            <a:br>
              <a:rPr b="0" i="0" lang="en-US" sz="1800" u="none">
                <a:solidFill>
                  <a:srgbClr val="114454"/>
                </a:solidFill>
                <a:latin typeface="Roboto Slab"/>
                <a:ea typeface="Roboto Slab"/>
                <a:cs typeface="Roboto Slab"/>
                <a:sym typeface="Roboto Slab"/>
              </a:rPr>
            </a:br>
            <a:r>
              <a:rPr b="0" i="0" lang="en-US" sz="1800" u="none">
                <a:solidFill>
                  <a:srgbClr val="114454"/>
                </a:solidFill>
                <a:latin typeface="Roboto Slab"/>
                <a:ea typeface="Roboto Slab"/>
                <a:cs typeface="Roboto Slab"/>
                <a:sym typeface="Roboto Slab"/>
              </a:rPr>
              <a:t>die Minister</a:t>
            </a:r>
            <a:br>
              <a:rPr b="0" i="0" lang="en-US" sz="1800" u="none">
                <a:solidFill>
                  <a:srgbClr val="114454"/>
                </a:solidFill>
                <a:latin typeface="Roboto Slab"/>
                <a:ea typeface="Roboto Slab"/>
                <a:cs typeface="Roboto Slab"/>
                <a:sym typeface="Roboto Slab"/>
              </a:rPr>
            </a:br>
            <a:br>
              <a:rPr b="1" i="0" lang="en-US" sz="1800" u="none">
                <a:solidFill>
                  <a:srgbClr val="FF0000"/>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br>
              <a:rPr b="1" i="0" lang="en-US" sz="2000" u="none">
                <a:solidFill>
                  <a:srgbClr val="114454"/>
                </a:solidFill>
                <a:latin typeface="Nixie One"/>
                <a:ea typeface="Nixie One"/>
                <a:cs typeface="Nixie One"/>
                <a:sym typeface="Nixie One"/>
              </a:rPr>
            </a:br>
            <a:br>
              <a:rPr b="1" i="0" lang="en-US" sz="2000" u="none">
                <a:solidFill>
                  <a:srgbClr val="114454"/>
                </a:solidFill>
                <a:latin typeface="Nixie One"/>
                <a:ea typeface="Nixie One"/>
                <a:cs typeface="Nixie One"/>
                <a:sym typeface="Nixie One"/>
              </a:rPr>
            </a:br>
            <a:endParaRPr/>
          </a:p>
        </p:txBody>
      </p:sp>
      <p:sp>
        <p:nvSpPr>
          <p:cNvPr id="178" name="Google Shape;178;p9"/>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79" name="Google Shape;179;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80" name="Google Shape;180;p9"/>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Roboto Slab"/>
              <a:buNone/>
            </a:pPr>
            <a:r>
              <a:rPr b="1" i="0" lang="en-US" sz="9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81" name="Google Shape;181;p9"/>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pic>
        <p:nvPicPr>
          <p:cNvPr id="182" name="Google Shape;182;p9"/>
          <p:cNvPicPr preferRelativeResize="0"/>
          <p:nvPr/>
        </p:nvPicPr>
        <p:blipFill rotWithShape="1">
          <a:blip r:embed="rId4">
            <a:alphaModFix/>
          </a:blip>
          <a:srcRect b="0" l="0" r="0" t="0"/>
          <a:stretch/>
        </p:blipFill>
        <p:spPr>
          <a:xfrm>
            <a:off x="6443662" y="3343275"/>
            <a:ext cx="2212975" cy="1474787"/>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