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0" r:id="rId6"/>
    <p:sldMasterId id="2147483652" r:id="rId7"/>
    <p:sldMasterId id="2147483654" r:id="rId8"/>
    <p:sldMasterId id="2147483656" r:id="rId9"/>
    <p:sldMasterId id="214748365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Lst>
  <p:sldSz cy="5143500" cx="9144000"/>
  <p:notesSz cx="6858000" cy="9144000"/>
  <p:embeddedFontLst>
    <p:embeddedFont>
      <p:font typeface="Roboto Slab"/>
      <p:regular r:id="rId24"/>
      <p:bold r:id="rId25"/>
    </p:embeddedFont>
    <p:embeddedFont>
      <p:font typeface="Nixie One"/>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7" roundtripDataSignature="AMtx7mhJ1BDHirmZ1qaJjqdFww6ITwPP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C35D3A-1AA3-4699-AB27-F92DBC2B7C67}">
  <a:tblStyle styleId="{25C35D3A-1AA3-4699-AB27-F92DBC2B7C6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font" Target="fonts/RobotoSlab-regular.fntdata"/><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font" Target="fonts/NixieOne-regular.fntdata"/><Relationship Id="rId25" Type="http://schemas.openxmlformats.org/officeDocument/2006/relationships/font" Target="fonts/RobotoSlab-bold.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4"/>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4" name="Shape 24"/>
        <p:cNvGrpSpPr/>
        <p:nvPr/>
      </p:nvGrpSpPr>
      <p:grpSpPr>
        <a:xfrm>
          <a:off x="0" y="0"/>
          <a:ext cx="0" cy="0"/>
          <a:chOff x="0" y="0"/>
          <a:chExt cx="0" cy="0"/>
        </a:xfrm>
      </p:grpSpPr>
      <p:sp>
        <p:nvSpPr>
          <p:cNvPr id="25" name="Google Shape;25;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6" name="Shape 46"/>
        <p:cNvGrpSpPr/>
        <p:nvPr/>
      </p:nvGrpSpPr>
      <p:grpSpPr>
        <a:xfrm>
          <a:off x="0" y="0"/>
          <a:ext cx="0" cy="0"/>
          <a:chOff x="0" y="0"/>
          <a:chExt cx="0" cy="0"/>
        </a:xfrm>
      </p:grpSpPr>
      <p:sp>
        <p:nvSpPr>
          <p:cNvPr id="47" name="Google Shape;47;p20"/>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8" name="Google Shape;48;p20"/>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9" name="Google Shape;49;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0" name="Shape 60"/>
        <p:cNvGrpSpPr/>
        <p:nvPr/>
      </p:nvGrpSpPr>
      <p:grpSpPr>
        <a:xfrm>
          <a:off x="0" y="0"/>
          <a:ext cx="0" cy="0"/>
          <a:chOff x="0" y="0"/>
          <a:chExt cx="0" cy="0"/>
        </a:xfrm>
      </p:grpSpPr>
      <p:sp>
        <p:nvSpPr>
          <p:cNvPr id="61" name="Google Shape;61;p22"/>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2" name="Google Shape;62;p22"/>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63" name="Google Shape;63;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3"/>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3"/>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3"/>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3"/>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3"/>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3"/>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5"/>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5"/>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15"/>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5"/>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5"/>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15"/>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15"/>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 name="Shape 26"/>
        <p:cNvGrpSpPr/>
        <p:nvPr/>
      </p:nvGrpSpPr>
      <p:grpSpPr>
        <a:xfrm>
          <a:off x="0" y="0"/>
          <a:ext cx="0" cy="0"/>
          <a:chOff x="0" y="0"/>
          <a:chExt cx="0" cy="0"/>
        </a:xfrm>
      </p:grpSpPr>
      <p:sp>
        <p:nvSpPr>
          <p:cNvPr id="27" name="Google Shape;27;p17"/>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8" name="Google Shape;28;p17"/>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9" name="Google Shape;29;p17"/>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17"/>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17"/>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17"/>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17"/>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19"/>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9" name="Google Shape;39;p19"/>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0" name="Google Shape;40;p19"/>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19"/>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19"/>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19"/>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19"/>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5" name="Google Shape;45;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21"/>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2" name="Google Shape;52;p21"/>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3" name="Google Shape;53;p21"/>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 name="Google Shape;54;p21"/>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 name="Google Shape;55;p21"/>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cxnSp>
        <p:nvCxnSpPr>
          <p:cNvPr id="56" name="Google Shape;56;p21"/>
          <p:cNvCxnSpPr/>
          <p:nvPr/>
        </p:nvCxnSpPr>
        <p:spPr>
          <a:xfrm>
            <a:off x="1038225" y="809625"/>
            <a:ext cx="0" cy="471487"/>
          </a:xfrm>
          <a:prstGeom prst="straightConnector1">
            <a:avLst/>
          </a:prstGeom>
          <a:noFill/>
          <a:ln cap="flat" cmpd="sng" w="9525">
            <a:solidFill>
              <a:srgbClr val="18637B"/>
            </a:solidFill>
            <a:prstDash val="solid"/>
            <a:miter lim="800000"/>
            <a:headEnd len="med" w="med" type="none"/>
            <a:tailEnd len="med" w="med" type="none"/>
          </a:ln>
        </p:spPr>
      </p:cxnSp>
      <p:sp>
        <p:nvSpPr>
          <p:cNvPr id="57" name="Google Shape;57;p21"/>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8" name="Google Shape;58;p21"/>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23"/>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23"/>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ordwall.net/de/resource/19208932/digi-school-2020-1-sk01-ka226-sch-094350-deutsch-wortschatz" TargetMode="External"/><Relationship Id="rId4" Type="http://schemas.openxmlformats.org/officeDocument/2006/relationships/image" Target="../media/image1.jp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ordwall.net/de/resource/19225137/digi-school-2020-1-sk01-ka226-sch-094350-deutsch-europa" TargetMode="External"/><Relationship Id="rId4" Type="http://schemas.openxmlformats.org/officeDocument/2006/relationships/hyperlink" Target="https://wordwall.net/de/resource/19225672/digi-school-2020-1-sk01-ka226-sch-094350-deutsch-l%c3%a4nder-und" TargetMode="External"/><Relationship Id="rId5" Type="http://schemas.openxmlformats.org/officeDocument/2006/relationships/image" Target="../media/image1.jp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wordwall.net/de/resource/18927724/digi-school-2020-1-sk01-ka226-sch-094350-deutsch-pr%c3%a4position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ctrTitle"/>
          </p:nvPr>
        </p:nvSpPr>
        <p:spPr>
          <a:xfrm>
            <a:off x="685800" y="2211387"/>
            <a:ext cx="5810250" cy="1549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Roboto Slab"/>
                <a:ea typeface="Roboto Slab"/>
                <a:cs typeface="Roboto Slab"/>
                <a:sym typeface="Roboto Slab"/>
              </a:rPr>
              <a:t>Digi school Deutsch </a:t>
            </a:r>
            <a:endParaRPr/>
          </a:p>
        </p:txBody>
      </p:sp>
      <p:pic>
        <p:nvPicPr>
          <p:cNvPr descr="Erasmus+ logo EN.jpg" id="73" name="Google Shape;73;p1"/>
          <p:cNvPicPr preferRelativeResize="0"/>
          <p:nvPr/>
        </p:nvPicPr>
        <p:blipFill rotWithShape="1">
          <a:blip r:embed="rId3">
            <a:alphaModFix/>
          </a:blip>
          <a:srcRect b="0" l="0" r="0" t="0"/>
          <a:stretch/>
        </p:blipFill>
        <p:spPr>
          <a:xfrm>
            <a:off x="142875" y="285750"/>
            <a:ext cx="2593975" cy="571500"/>
          </a:xfrm>
          <a:prstGeom prst="rect">
            <a:avLst/>
          </a:prstGeom>
          <a:noFill/>
          <a:ln>
            <a:noFill/>
          </a:ln>
        </p:spPr>
      </p:pic>
      <p:pic>
        <p:nvPicPr>
          <p:cNvPr id="74" name="Google Shape;74;p1"/>
          <p:cNvPicPr preferRelativeResize="0"/>
          <p:nvPr/>
        </p:nvPicPr>
        <p:blipFill rotWithShape="1">
          <a:blip r:embed="rId4">
            <a:alphaModFix/>
          </a:blip>
          <a:srcRect b="0" l="0" r="0" t="0"/>
          <a:stretch/>
        </p:blipFill>
        <p:spPr>
          <a:xfrm>
            <a:off x="2928937" y="285750"/>
            <a:ext cx="1158875" cy="652462"/>
          </a:xfrm>
          <a:prstGeom prst="rect">
            <a:avLst/>
          </a:prstGeom>
          <a:noFill/>
          <a:ln>
            <a:noFill/>
          </a:ln>
        </p:spPr>
      </p:pic>
      <p:sp>
        <p:nvSpPr>
          <p:cNvPr id="75" name="Google Shape;75;p1"/>
          <p:cNvSpPr txBox="1"/>
          <p:nvPr/>
        </p:nvSpPr>
        <p:spPr>
          <a:xfrm>
            <a:off x="428625" y="4643437"/>
            <a:ext cx="414337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2020-1-SK01-KA226-SCH-094350</a:t>
            </a:r>
            <a:r>
              <a:rPr b="1" i="0" lang="en-US" sz="1400" u="none">
                <a:solidFill>
                  <a:schemeClr val="lt1"/>
                </a:solidFill>
                <a:latin typeface="Arial"/>
                <a:ea typeface="Arial"/>
                <a:cs typeface="Arial"/>
                <a:sym typeface="Arial"/>
              </a:rPr>
              <a:t>  </a:t>
            </a:r>
            <a:endParaRPr/>
          </a:p>
        </p:txBody>
      </p:sp>
      <p:pic>
        <p:nvPicPr>
          <p:cNvPr id="76" name="Google Shape;76;p1"/>
          <p:cNvPicPr preferRelativeResize="0"/>
          <p:nvPr/>
        </p:nvPicPr>
        <p:blipFill rotWithShape="1">
          <a:blip r:embed="rId5">
            <a:alphaModFix/>
          </a:blip>
          <a:srcRect b="0" l="0" r="0" t="0"/>
          <a:stretch/>
        </p:blipFill>
        <p:spPr>
          <a:xfrm>
            <a:off x="5508625" y="1511300"/>
            <a:ext cx="2095500" cy="140017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ctrTitle"/>
          </p:nvPr>
        </p:nvSpPr>
        <p:spPr>
          <a:xfrm flipH="1">
            <a:off x="3730625" y="503237"/>
            <a:ext cx="5413375" cy="431641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br>
              <a:rPr b="1" i="0" lang="en-US" sz="2800" u="none">
                <a:solidFill>
                  <a:srgbClr val="114454"/>
                </a:solidFill>
                <a:latin typeface="Roboto Slab"/>
                <a:ea typeface="Roboto Slab"/>
                <a:cs typeface="Roboto Slab"/>
                <a:sym typeface="Roboto Slab"/>
              </a:rPr>
            </a:br>
            <a:r>
              <a:rPr b="1" i="0" lang="en-US" sz="2400" u="none">
                <a:solidFill>
                  <a:srgbClr val="3B8D61"/>
                </a:solidFill>
                <a:latin typeface="Roboto Slab"/>
                <a:ea typeface="Roboto Slab"/>
                <a:cs typeface="Roboto Slab"/>
                <a:sym typeface="Roboto Slab"/>
              </a:rPr>
              <a:t>Das Reisen früher</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 zu Fuß</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 auf dem Pferd</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 in der Kutsche</a:t>
            </a: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1" i="0" lang="en-US" sz="2400" u="none">
                <a:solidFill>
                  <a:srgbClr val="3B8D61"/>
                </a:solidFill>
                <a:latin typeface="Roboto Slab"/>
                <a:ea typeface="Roboto Slab"/>
                <a:cs typeface="Roboto Slab"/>
                <a:sym typeface="Roboto Slab"/>
              </a:rPr>
              <a:t>Das Reisen heute</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 wegen Corona wenige Möglichkeiten</a:t>
            </a:r>
            <a:br>
              <a:rPr b="1" i="0" lang="en-US" sz="2400" u="none">
                <a:solidFill>
                  <a:srgbClr val="114454"/>
                </a:solidFill>
                <a:latin typeface="Roboto Slab"/>
                <a:ea typeface="Roboto Slab"/>
                <a:cs typeface="Roboto Slab"/>
                <a:sym typeface="Roboto Slab"/>
              </a:rPr>
            </a:br>
            <a:br>
              <a:rPr b="1" i="0" lang="en-US" sz="2400" u="none">
                <a:solidFill>
                  <a:srgbClr val="114454"/>
                </a:solidFill>
                <a:latin typeface="Roboto Slab"/>
                <a:ea typeface="Roboto Slab"/>
                <a:cs typeface="Roboto Slab"/>
                <a:sym typeface="Roboto Slab"/>
              </a:rPr>
            </a:br>
            <a:r>
              <a:rPr b="1" i="0" lang="en-US" sz="2400" u="none">
                <a:solidFill>
                  <a:srgbClr val="3B8D61"/>
                </a:solidFill>
                <a:latin typeface="Roboto Slab"/>
                <a:ea typeface="Roboto Slab"/>
                <a:cs typeface="Roboto Slab"/>
                <a:sym typeface="Roboto Slab"/>
              </a:rPr>
              <a:t>Das Reisen in der Zukunft</a:t>
            </a:r>
            <a:br>
              <a:rPr b="1" i="0" lang="en-US" sz="2400" u="none">
                <a:solidFill>
                  <a:srgbClr val="114454"/>
                </a:solidFill>
                <a:latin typeface="Roboto Slab"/>
                <a:ea typeface="Roboto Slab"/>
                <a:cs typeface="Roboto Slab"/>
                <a:sym typeface="Roboto Slab"/>
              </a:rPr>
            </a:br>
            <a:r>
              <a:rPr b="1" i="0" lang="en-US" sz="2400" u="none">
                <a:solidFill>
                  <a:srgbClr val="114454"/>
                </a:solidFill>
                <a:latin typeface="Roboto Slab"/>
                <a:ea typeface="Roboto Slab"/>
                <a:cs typeface="Roboto Slab"/>
                <a:sym typeface="Roboto Slab"/>
              </a:rPr>
              <a:t>- mit dem Raumschiff zu anderen Planeten</a:t>
            </a:r>
            <a:endParaRPr/>
          </a:p>
        </p:txBody>
      </p:sp>
      <p:sp>
        <p:nvSpPr>
          <p:cNvPr id="192" name="Google Shape;192;p10"/>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4</a:t>
            </a:r>
            <a:endParaRPr/>
          </a:p>
        </p:txBody>
      </p:sp>
      <p:sp>
        <p:nvSpPr>
          <p:cNvPr id="193" name="Google Shape;193;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94" name="Google Shape;194;p10"/>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95" name="Google Shape;195;p10"/>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R E S O U R C E S </a:t>
            </a:r>
            <a:endParaRPr/>
          </a:p>
        </p:txBody>
      </p:sp>
      <p:sp>
        <p:nvSpPr>
          <p:cNvPr id="201" name="Google Shape;201;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02" name="Google Shape;202;p11"/>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03" name="Google Shape;203;p11"/>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04" name="Google Shape;204;p11"/>
          <p:cNvSpPr txBox="1"/>
          <p:nvPr/>
        </p:nvSpPr>
        <p:spPr>
          <a:xfrm>
            <a:off x="1042987" y="1635125"/>
            <a:ext cx="73455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a:solidFill>
                  <a:schemeClr val="lt1"/>
                </a:solidFill>
              </a:rPr>
              <a:t>https://wordwall.net/</a:t>
            </a:r>
            <a:endParaRPr>
              <a:solidFill>
                <a:schemeClr val="lt1"/>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EN The European Commission's support 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10" name="Google Shape;210;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11" name="Google Shape;211;p1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212" name="Google Shape;212;p1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13" name="Google Shape;213;p12"/>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en-US" sz="1200" u="non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82" name="Google Shape;82;p2"/>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83" name="Google Shape;83;p2"/>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84" name="Google Shape;84;p2"/>
          <p:cNvSpPr txBox="1"/>
          <p:nvPr/>
        </p:nvSpPr>
        <p:spPr>
          <a:xfrm>
            <a:off x="428625" y="1386162"/>
            <a:ext cx="8143800" cy="3140100"/>
          </a:xfrm>
          <a:prstGeom prst="rect">
            <a:avLst/>
          </a:prstGeom>
          <a:noFill/>
          <a:ln>
            <a:noFill/>
          </a:ln>
        </p:spPr>
        <p:txBody>
          <a:bodyPr anchorCtr="0" anchor="t" bIns="45700" lIns="91425" spcFirstLastPara="1" rIns="91425" wrap="square" tIns="45700">
            <a:spAutoFit/>
          </a:bodyPr>
          <a:lstStyle/>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Unterrichtsfach: Deutsch</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Thema: Reisen und Verkehr</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Sprachniveau: B2</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Altersgruppe: 16-19 </a:t>
            </a:r>
            <a:endParaRPr/>
          </a:p>
          <a:p>
            <a:pPr indent="-114300" lvl="0" marL="0" marR="0" rtl="0" algn="l">
              <a:lnSpc>
                <a:spcPct val="200000"/>
              </a:lnSpc>
              <a:spcBef>
                <a:spcPts val="0"/>
              </a:spcBef>
              <a:spcAft>
                <a:spcPts val="0"/>
              </a:spcAft>
              <a:buClr>
                <a:schemeClr val="lt1"/>
              </a:buClr>
              <a:buSzPts val="1800"/>
              <a:buFont typeface="Noto Sans Symbols"/>
              <a:buChar char="⮚"/>
            </a:pPr>
            <a:r>
              <a:rPr b="0" i="0" lang="en-US" sz="1800" u="none">
                <a:solidFill>
                  <a:schemeClr val="lt1"/>
                </a:solidFill>
                <a:latin typeface="Roboto Slab"/>
                <a:ea typeface="Roboto Slab"/>
                <a:cs typeface="Roboto Slab"/>
                <a:sym typeface="Roboto Slab"/>
              </a:rPr>
              <a:t>1 Stunde : 45 Minuten</a:t>
            </a:r>
            <a:endParaRPr/>
          </a:p>
          <a:p>
            <a:pPr indent="0" lvl="0" marL="0" marR="0" rtl="0" algn="l">
              <a:lnSpc>
                <a:spcPct val="100000"/>
              </a:lnSpc>
              <a:spcBef>
                <a:spcPts val="0"/>
              </a:spcBef>
              <a:spcAft>
                <a:spcPts val="0"/>
              </a:spcAft>
              <a:buNone/>
            </a:pPr>
            <a:r>
              <a:t/>
            </a:r>
            <a:endParaRPr b="0" i="0" sz="1800" u="none">
              <a:solidFill>
                <a:schemeClr val="lt1"/>
              </a:solidFill>
              <a:latin typeface="Roboto Slab"/>
              <a:ea typeface="Roboto Slab"/>
              <a:cs typeface="Roboto Slab"/>
              <a:sym typeface="Roboto Slab"/>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ph idx="4294967295" type="title"/>
          </p:nvPr>
        </p:nvSpPr>
        <p:spPr>
          <a:xfrm>
            <a:off x="500062" y="785812"/>
            <a:ext cx="2071687" cy="50006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24057"/>
                </a:solidFill>
                <a:latin typeface="Roboto Slab"/>
                <a:ea typeface="Roboto Slab"/>
                <a:cs typeface="Roboto Slab"/>
                <a:sym typeface="Roboto Slab"/>
              </a:rPr>
              <a:t>INHALT </a:t>
            </a:r>
            <a:endParaRPr/>
          </a:p>
        </p:txBody>
      </p:sp>
      <p:sp>
        <p:nvSpPr>
          <p:cNvPr id="90" name="Google Shape;90;p3"/>
          <p:cNvSpPr/>
          <p:nvPr/>
        </p:nvSpPr>
        <p:spPr>
          <a:xfrm>
            <a:off x="3759200" y="3738562"/>
            <a:ext cx="2717800" cy="749300"/>
          </a:xfrm>
          <a:prstGeom prst="homePlate">
            <a:avLst>
              <a:gd fmla="val 19489"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1" name="Google Shape;91;p3"/>
          <p:cNvSpPr/>
          <p:nvPr/>
        </p:nvSpPr>
        <p:spPr>
          <a:xfrm>
            <a:off x="3759200" y="3003550"/>
            <a:ext cx="3487737" cy="749300"/>
          </a:xfrm>
          <a:prstGeom prst="homePlate">
            <a:avLst>
              <a:gd fmla="val 19955"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2" name="Google Shape;92;p3"/>
          <p:cNvSpPr/>
          <p:nvPr/>
        </p:nvSpPr>
        <p:spPr>
          <a:xfrm>
            <a:off x="3759200" y="2259012"/>
            <a:ext cx="2227262" cy="749300"/>
          </a:xfrm>
          <a:prstGeom prst="homePlate">
            <a:avLst>
              <a:gd fmla="val 19024"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3" name="Google Shape;93;p3"/>
          <p:cNvSpPr/>
          <p:nvPr/>
        </p:nvSpPr>
        <p:spPr>
          <a:xfrm>
            <a:off x="3759200" y="1508125"/>
            <a:ext cx="2554287" cy="750887"/>
          </a:xfrm>
          <a:prstGeom prst="homePlate">
            <a:avLst>
              <a:gd fmla="val 19354"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4" name="Google Shape;94;p3"/>
          <p:cNvSpPr/>
          <p:nvPr/>
        </p:nvSpPr>
        <p:spPr>
          <a:xfrm>
            <a:off x="2898775" y="1312862"/>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5" name="Google Shape;95;p3"/>
          <p:cNvSpPr/>
          <p:nvPr/>
        </p:nvSpPr>
        <p:spPr>
          <a:xfrm>
            <a:off x="2832100" y="2119312"/>
            <a:ext cx="949325" cy="8921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6" name="Google Shape;96;p3"/>
          <p:cNvSpPr/>
          <p:nvPr/>
        </p:nvSpPr>
        <p:spPr>
          <a:xfrm flipH="1" rot="10800000">
            <a:off x="2892425" y="3008312"/>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7" name="Google Shape;97;p3"/>
          <p:cNvSpPr/>
          <p:nvPr/>
        </p:nvSpPr>
        <p:spPr>
          <a:xfrm flipH="1" rot="10800000">
            <a:off x="2894012" y="3751262"/>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8" name="Google Shape;98;p3"/>
          <p:cNvSpPr/>
          <p:nvPr/>
        </p:nvSpPr>
        <p:spPr>
          <a:xfrm rot="10800000">
            <a:off x="2022475" y="3748087"/>
            <a:ext cx="877887"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9" name="Google Shape;99;p3"/>
          <p:cNvSpPr/>
          <p:nvPr/>
        </p:nvSpPr>
        <p:spPr>
          <a:xfrm flipH="1">
            <a:off x="2017712"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0" name="Google Shape;100;p3"/>
          <p:cNvSpPr/>
          <p:nvPr/>
        </p:nvSpPr>
        <p:spPr>
          <a:xfrm flipH="1">
            <a:off x="2016125" y="1314450"/>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1" name="Google Shape;101;p3"/>
          <p:cNvSpPr/>
          <p:nvPr/>
        </p:nvSpPr>
        <p:spPr>
          <a:xfrm rot="10800000">
            <a:off x="2020887" y="3003550"/>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2" name="Google Shape;102;p3"/>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3" name="Google Shape;103;p3"/>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01</a:t>
            </a:r>
            <a:endParaRPr/>
          </a:p>
        </p:txBody>
      </p:sp>
      <p:cxnSp>
        <p:nvCxnSpPr>
          <p:cNvPr id="104" name="Google Shape;104;p3"/>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5" name="Google Shape;105;p3"/>
          <p:cNvSpPr txBox="1"/>
          <p:nvPr/>
        </p:nvSpPr>
        <p:spPr>
          <a:xfrm>
            <a:off x="4532312" y="1666875"/>
            <a:ext cx="1454150" cy="44608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6" name="Google Shape;106;p3"/>
          <p:cNvSpPr txBox="1"/>
          <p:nvPr/>
        </p:nvSpPr>
        <p:spPr>
          <a:xfrm>
            <a:off x="3878262" y="239236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02</a:t>
            </a:r>
            <a:endParaRPr/>
          </a:p>
        </p:txBody>
      </p:sp>
      <p:cxnSp>
        <p:nvCxnSpPr>
          <p:cNvPr id="107" name="Google Shape;107;p3"/>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8" name="Google Shape;108;p3"/>
          <p:cNvSpPr txBox="1"/>
          <p:nvPr/>
        </p:nvSpPr>
        <p:spPr>
          <a:xfrm>
            <a:off x="4532312"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600"/>
              <a:buFont typeface="Roboto Slab"/>
              <a:buNone/>
            </a:pPr>
            <a:r>
              <a:rPr b="0" i="0" lang="en-US" sz="1600" u="none">
                <a:solidFill>
                  <a:srgbClr val="FFFFFF"/>
                </a:solidFill>
                <a:latin typeface="Roboto Slab"/>
                <a:ea typeface="Roboto Slab"/>
                <a:cs typeface="Roboto Slab"/>
                <a:sym typeface="Roboto Slab"/>
              </a:rPr>
              <a:t> Länder</a:t>
            </a:r>
            <a:endParaRPr/>
          </a:p>
        </p:txBody>
      </p:sp>
      <p:sp>
        <p:nvSpPr>
          <p:cNvPr id="109" name="Google Shape;109;p3"/>
          <p:cNvSpPr txBox="1"/>
          <p:nvPr/>
        </p:nvSpPr>
        <p:spPr>
          <a:xfrm>
            <a:off x="3878262" y="31511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03</a:t>
            </a:r>
            <a:endParaRPr/>
          </a:p>
        </p:txBody>
      </p:sp>
      <p:cxnSp>
        <p:nvCxnSpPr>
          <p:cNvPr id="110" name="Google Shape;110;p3"/>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11" name="Google Shape;111;p3"/>
          <p:cNvSpPr txBox="1"/>
          <p:nvPr/>
        </p:nvSpPr>
        <p:spPr>
          <a:xfrm>
            <a:off x="4532312" y="3094037"/>
            <a:ext cx="2127250"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600"/>
              <a:buFont typeface="Roboto Slab"/>
              <a:buNone/>
            </a:pPr>
            <a:r>
              <a:rPr b="0" i="0" lang="en-US" sz="1600" u="none">
                <a:solidFill>
                  <a:srgbClr val="FFFFFF"/>
                </a:solidFill>
                <a:latin typeface="Roboto Slab"/>
                <a:ea typeface="Roboto Slab"/>
                <a:cs typeface="Roboto Slab"/>
                <a:sym typeface="Roboto Slab"/>
              </a:rPr>
              <a:t>Verkehrsmittel </a:t>
            </a:r>
            <a:endParaRPr/>
          </a:p>
        </p:txBody>
      </p:sp>
      <p:sp>
        <p:nvSpPr>
          <p:cNvPr id="112" name="Google Shape;112;p3"/>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04</a:t>
            </a:r>
            <a:endParaRPr/>
          </a:p>
        </p:txBody>
      </p:sp>
      <p:cxnSp>
        <p:nvCxnSpPr>
          <p:cNvPr id="113" name="Google Shape;113;p3"/>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14" name="Google Shape;114;p3"/>
          <p:cNvSpPr txBox="1"/>
          <p:nvPr/>
        </p:nvSpPr>
        <p:spPr>
          <a:xfrm>
            <a:off x="4532312" y="3825875"/>
            <a:ext cx="1781175"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600"/>
              <a:buFont typeface="Roboto Slab"/>
              <a:buNone/>
            </a:pPr>
            <a:r>
              <a:rPr b="0" i="0" lang="en-US" sz="1600" u="none">
                <a:solidFill>
                  <a:srgbClr val="FFFFFF"/>
                </a:solidFill>
                <a:latin typeface="Roboto Slab"/>
                <a:ea typeface="Roboto Slab"/>
                <a:cs typeface="Roboto Slab"/>
                <a:sym typeface="Roboto Slab"/>
              </a:rPr>
              <a:t>Reisen früher und in der Zukunft</a:t>
            </a:r>
            <a:endParaRPr/>
          </a:p>
        </p:txBody>
      </p:sp>
      <p:sp>
        <p:nvSpPr>
          <p:cNvPr id="115" name="Google Shape;115;p3"/>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6" name="Google Shape;116;p3"/>
          <p:cNvSpPr txBox="1"/>
          <p:nvPr/>
        </p:nvSpPr>
        <p:spPr>
          <a:xfrm>
            <a:off x="5362575" y="4487862"/>
            <a:ext cx="3711575" cy="5175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7" name="Google Shape;117;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18" name="Google Shape;118;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sp>
        <p:nvSpPr>
          <p:cNvPr id="119" name="Google Shape;119;p3"/>
          <p:cNvSpPr txBox="1"/>
          <p:nvPr/>
        </p:nvSpPr>
        <p:spPr>
          <a:xfrm>
            <a:off x="4500562" y="1643062"/>
            <a:ext cx="1384300"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600"/>
              <a:buFont typeface="Roboto Slab"/>
              <a:buNone/>
            </a:pPr>
            <a:r>
              <a:rPr b="0" i="0" lang="en-US" sz="1600" u="none">
                <a:solidFill>
                  <a:srgbClr val="FFFFFF"/>
                </a:solidFill>
                <a:latin typeface="Roboto Slab"/>
                <a:ea typeface="Roboto Slab"/>
                <a:cs typeface="Roboto Slab"/>
                <a:sym typeface="Roboto Slab"/>
              </a:rPr>
              <a:t>Reisen</a:t>
            </a:r>
            <a:endParaRPr/>
          </a:p>
        </p:txBody>
      </p:sp>
      <p:pic>
        <p:nvPicPr>
          <p:cNvPr descr="Erasmus+ logo EN.jpg" id="120" name="Google Shape;120;p3"/>
          <p:cNvPicPr preferRelativeResize="0"/>
          <p:nvPr/>
        </p:nvPicPr>
        <p:blipFill rotWithShape="1">
          <a:blip r:embed="rId3">
            <a:alphaModFix/>
          </a:blip>
          <a:srcRect b="0" l="0" r="0" t="0"/>
          <a:stretch/>
        </p:blipFill>
        <p:spPr>
          <a:xfrm>
            <a:off x="285750" y="142875"/>
            <a:ext cx="2593975" cy="5715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26" name="Google Shape;126;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27" name="Google Shape;127;p4"/>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28" name="Google Shape;128;p4"/>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29" name="Google Shape;129;p4"/>
          <p:cNvSpPr txBox="1"/>
          <p:nvPr/>
        </p:nvSpPr>
        <p:spPr>
          <a:xfrm>
            <a:off x="7100887" y="347662"/>
            <a:ext cx="1295400" cy="7207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0" name="Google Shape;130;p4"/>
          <p:cNvSpPr txBox="1"/>
          <p:nvPr/>
        </p:nvSpPr>
        <p:spPr>
          <a:xfrm>
            <a:off x="3924300" y="1182687"/>
            <a:ext cx="5040312" cy="6778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sp>
        <p:nvSpPr>
          <p:cNvPr id="131" name="Google Shape;131;p4"/>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3B8D61"/>
                </a:solidFill>
                <a:latin typeface="Arial"/>
                <a:ea typeface="Arial"/>
                <a:cs typeface="Arial"/>
                <a:sym typeface="Arial"/>
              </a:rPr>
              <a:t>Reisen</a:t>
            </a:r>
            <a:br>
              <a:rPr b="0" i="0" lang="en-US" sz="4800" u="none">
                <a:solidFill>
                  <a:srgbClr val="114454"/>
                </a:solidFill>
                <a:latin typeface="Arial"/>
                <a:ea typeface="Arial"/>
                <a:cs typeface="Arial"/>
                <a:sym typeface="Arial"/>
              </a:rPr>
            </a:br>
            <a:br>
              <a:rPr b="0" i="0" lang="en-US" sz="4800" u="none">
                <a:solidFill>
                  <a:srgbClr val="114454"/>
                </a:solidFill>
                <a:latin typeface="Arial"/>
                <a:ea typeface="Arial"/>
                <a:cs typeface="Arial"/>
                <a:sym typeface="Arial"/>
              </a:rPr>
            </a:br>
            <a:br>
              <a:rPr b="0" i="0" lang="en-US" sz="4800" u="none">
                <a:solidFill>
                  <a:srgbClr val="114454"/>
                </a:solidFill>
                <a:latin typeface="Arial"/>
                <a:ea typeface="Arial"/>
                <a:cs typeface="Arial"/>
                <a:sym typeface="Arial"/>
              </a:rPr>
            </a:br>
            <a:endParaRPr/>
          </a:p>
        </p:txBody>
      </p:sp>
      <p:sp>
        <p:nvSpPr>
          <p:cNvPr id="132" name="Google Shape;132;p4"/>
          <p:cNvSpPr txBox="1"/>
          <p:nvPr/>
        </p:nvSpPr>
        <p:spPr>
          <a:xfrm>
            <a:off x="3635375" y="2211387"/>
            <a:ext cx="5616575" cy="2862262"/>
          </a:xfrm>
          <a:prstGeom prst="rect">
            <a:avLst/>
          </a:prstGeom>
          <a:noFill/>
          <a:ln>
            <a:noFill/>
          </a:ln>
        </p:spPr>
        <p:txBody>
          <a:bodyPr anchorCtr="0" anchor="t" bIns="45700" lIns="91425" spcFirstLastPara="1" rIns="91425" wrap="square" tIns="45700">
            <a:spAutoFit/>
          </a:bodyPr>
          <a:lstStyle/>
          <a:p>
            <a:pPr indent="0" lvl="0" marL="5080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Reiseanlässe </a:t>
            </a:r>
            <a:r>
              <a:rPr b="0" i="0" lang="en-US" sz="2000" u="none">
                <a:solidFill>
                  <a:srgbClr val="3B8D61"/>
                </a:solidFill>
                <a:latin typeface="Roboto Slab"/>
                <a:ea typeface="Roboto Slab"/>
                <a:cs typeface="Roboto Slab"/>
                <a:sym typeface="Roboto Slab"/>
              </a:rPr>
              <a:t>– das Studium </a:t>
            </a:r>
            <a:endParaRPr/>
          </a:p>
          <a:p>
            <a:pPr indent="0" lvl="0" marL="50800" marR="0" rtl="0" algn="l">
              <a:lnSpc>
                <a:spcPct val="100000"/>
              </a:lnSpc>
              <a:spcBef>
                <a:spcPts val="0"/>
              </a:spcBef>
              <a:spcAft>
                <a:spcPts val="0"/>
              </a:spcAft>
              <a:buClr>
                <a:srgbClr val="3B8D61"/>
              </a:buClr>
              <a:buSzPts val="2000"/>
              <a:buFont typeface="Roboto Slab"/>
              <a:buNone/>
            </a:pPr>
            <a:r>
              <a:rPr b="0" i="0" lang="en-US" sz="2000" u="none">
                <a:solidFill>
                  <a:srgbClr val="3B8D61"/>
                </a:solidFill>
                <a:latin typeface="Roboto Slab"/>
                <a:ea typeface="Roboto Slab"/>
                <a:cs typeface="Roboto Slab"/>
                <a:sym typeface="Roboto Slab"/>
              </a:rPr>
              <a:t>		die Arbeit </a:t>
            </a:r>
            <a:endParaRPr/>
          </a:p>
          <a:p>
            <a:pPr indent="0" lvl="0" marL="50800" marR="0" rtl="0" algn="l">
              <a:lnSpc>
                <a:spcPct val="100000"/>
              </a:lnSpc>
              <a:spcBef>
                <a:spcPts val="0"/>
              </a:spcBef>
              <a:spcAft>
                <a:spcPts val="0"/>
              </a:spcAft>
              <a:buClr>
                <a:srgbClr val="3B8D61"/>
              </a:buClr>
              <a:buSzPts val="2000"/>
              <a:buFont typeface="Roboto Slab"/>
              <a:buNone/>
            </a:pPr>
            <a:r>
              <a:rPr b="0" i="0" lang="en-US" sz="2000" u="none">
                <a:solidFill>
                  <a:srgbClr val="3B8D61"/>
                </a:solidFill>
                <a:latin typeface="Roboto Slab"/>
                <a:ea typeface="Roboto Slab"/>
                <a:cs typeface="Roboto Slab"/>
                <a:sym typeface="Roboto Slab"/>
              </a:rPr>
              <a:t>		der Urlaub</a:t>
            </a:r>
            <a:endParaRPr/>
          </a:p>
          <a:p>
            <a:pPr indent="0" lvl="0" marL="50800" marR="0" rtl="0" algn="l">
              <a:lnSpc>
                <a:spcPct val="100000"/>
              </a:lnSpc>
              <a:spcBef>
                <a:spcPts val="0"/>
              </a:spcBef>
              <a:spcAft>
                <a:spcPts val="0"/>
              </a:spcAft>
              <a:buClr>
                <a:srgbClr val="000000"/>
              </a:buClr>
              <a:buSzPts val="2000"/>
              <a:buFont typeface="Arial"/>
              <a:buNone/>
            </a:pPr>
            <a:r>
              <a:t/>
            </a:r>
            <a:endParaRPr b="0" i="0" sz="2000" u="none">
              <a:solidFill>
                <a:srgbClr val="3B8D61"/>
              </a:solidFill>
              <a:latin typeface="Roboto Slab"/>
              <a:ea typeface="Roboto Slab"/>
              <a:cs typeface="Roboto Slab"/>
              <a:sym typeface="Roboto Slab"/>
            </a:endParaRPr>
          </a:p>
          <a:p>
            <a:pPr indent="0" lvl="0" marL="5080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Bedeutung des Reisens </a:t>
            </a:r>
            <a:endParaRPr b="0" i="0" sz="2000" u="none">
              <a:solidFill>
                <a:srgbClr val="3B8D61"/>
              </a:solidFill>
              <a:latin typeface="Roboto Slab"/>
              <a:ea typeface="Roboto Slab"/>
              <a:cs typeface="Roboto Slab"/>
              <a:sym typeface="Roboto Slab"/>
            </a:endParaRPr>
          </a:p>
          <a:p>
            <a:pPr indent="-127000" lvl="0" marL="50800" marR="0" rtl="0" algn="l">
              <a:lnSpc>
                <a:spcPct val="100000"/>
              </a:lnSpc>
              <a:spcBef>
                <a:spcPts val="0"/>
              </a:spcBef>
              <a:spcAft>
                <a:spcPts val="0"/>
              </a:spcAft>
              <a:buClr>
                <a:srgbClr val="114454"/>
              </a:buClr>
              <a:buSzPts val="2000"/>
              <a:buFont typeface="Roboto Slab"/>
              <a:buChar char="-"/>
            </a:pPr>
            <a:r>
              <a:rPr b="0" i="0" lang="en-US" sz="2000" u="none">
                <a:solidFill>
                  <a:srgbClr val="3B8D61"/>
                </a:solidFill>
                <a:latin typeface="Roboto Slab"/>
                <a:ea typeface="Roboto Slab"/>
                <a:cs typeface="Roboto Slab"/>
                <a:sym typeface="Roboto Slab"/>
              </a:rPr>
              <a:t>neue Länder, Kultur, Leute kennen lernen</a:t>
            </a:r>
            <a:endParaRPr/>
          </a:p>
          <a:p>
            <a:pPr indent="-127000" lvl="0" marL="50800" marR="0" rtl="0" algn="l">
              <a:lnSpc>
                <a:spcPct val="100000"/>
              </a:lnSpc>
              <a:spcBef>
                <a:spcPts val="0"/>
              </a:spcBef>
              <a:spcAft>
                <a:spcPts val="0"/>
              </a:spcAft>
              <a:buClr>
                <a:srgbClr val="114454"/>
              </a:buClr>
              <a:buSzPts val="2000"/>
              <a:buFont typeface="Roboto Slab"/>
              <a:buChar char="-"/>
            </a:pPr>
            <a:r>
              <a:rPr b="0" i="0" lang="en-US" sz="2000" u="none">
                <a:solidFill>
                  <a:srgbClr val="3B8D61"/>
                </a:solidFill>
                <a:latin typeface="Roboto Slab"/>
                <a:ea typeface="Roboto Slab"/>
                <a:cs typeface="Roboto Slab"/>
                <a:sym typeface="Roboto Slab"/>
              </a:rPr>
              <a:t>Sprachkenntnisse verbessern </a:t>
            </a:r>
            <a:endParaRPr/>
          </a:p>
          <a:p>
            <a:pPr indent="-127000" lvl="0" marL="50800" marR="0" rtl="0" algn="l">
              <a:lnSpc>
                <a:spcPct val="100000"/>
              </a:lnSpc>
              <a:spcBef>
                <a:spcPts val="0"/>
              </a:spcBef>
              <a:spcAft>
                <a:spcPts val="0"/>
              </a:spcAft>
              <a:buClr>
                <a:srgbClr val="114454"/>
              </a:buClr>
              <a:buSzPts val="2000"/>
              <a:buFont typeface="Roboto Slab"/>
              <a:buChar char="-"/>
            </a:pPr>
            <a:r>
              <a:rPr b="0" i="0" lang="en-US" sz="2000" u="none">
                <a:solidFill>
                  <a:srgbClr val="3B8D61"/>
                </a:solidFill>
                <a:latin typeface="Roboto Slab"/>
                <a:ea typeface="Roboto Slab"/>
                <a:cs typeface="Roboto Slab"/>
                <a:sym typeface="Roboto Slab"/>
              </a:rPr>
              <a:t>sich entspannen </a:t>
            </a:r>
            <a:endParaRPr/>
          </a:p>
          <a:p>
            <a:pPr indent="-127000" lvl="0" marL="50800" marR="0" rtl="0" algn="l">
              <a:lnSpc>
                <a:spcPct val="100000"/>
              </a:lnSpc>
              <a:spcBef>
                <a:spcPts val="0"/>
              </a:spcBef>
              <a:spcAft>
                <a:spcPts val="0"/>
              </a:spcAft>
              <a:buClr>
                <a:srgbClr val="114454"/>
              </a:buClr>
              <a:buSzPts val="2000"/>
              <a:buFont typeface="Roboto Slab"/>
              <a:buChar char="-"/>
            </a:pPr>
            <a:r>
              <a:rPr b="0" i="0" lang="en-US" sz="2000" u="none">
                <a:solidFill>
                  <a:srgbClr val="3B8D61"/>
                </a:solidFill>
                <a:latin typeface="Roboto Slab"/>
                <a:ea typeface="Roboto Slab"/>
                <a:cs typeface="Roboto Slab"/>
                <a:sym typeface="Roboto Slab"/>
              </a:rPr>
              <a:t>Abenteuer und Nervenkitzel erleben</a:t>
            </a:r>
            <a:endParaRPr/>
          </a:p>
        </p:txBody>
      </p:sp>
      <p:pic>
        <p:nvPicPr>
          <p:cNvPr id="133" name="Google Shape;133;p4"/>
          <p:cNvPicPr preferRelativeResize="0"/>
          <p:nvPr/>
        </p:nvPicPr>
        <p:blipFill rotWithShape="1">
          <a:blip r:embed="rId4">
            <a:alphaModFix/>
          </a:blip>
          <a:srcRect b="0" l="0" r="0" t="0"/>
          <a:stretch/>
        </p:blipFill>
        <p:spPr>
          <a:xfrm>
            <a:off x="6494462" y="455612"/>
            <a:ext cx="2390775" cy="1260475"/>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idx="1" type="body"/>
          </p:nvPr>
        </p:nvSpPr>
        <p:spPr>
          <a:xfrm>
            <a:off x="179387" y="1563687"/>
            <a:ext cx="9505950" cy="3362325"/>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600"/>
              </a:spcBef>
              <a:spcAft>
                <a:spcPts val="0"/>
              </a:spcAft>
              <a:buSzPts val="2800"/>
              <a:buNone/>
            </a:pPr>
            <a:r>
              <a:rPr b="0" i="0" lang="en-US" sz="2000" u="none">
                <a:solidFill>
                  <a:srgbClr val="FF0000"/>
                </a:solidFill>
                <a:latin typeface="Roboto Slab"/>
                <a:ea typeface="Roboto Slab"/>
                <a:cs typeface="Roboto Slab"/>
                <a:sym typeface="Roboto Slab"/>
              </a:rPr>
              <a:t>Reisevorbereitungen</a:t>
            </a:r>
            <a:r>
              <a:rPr b="0" i="0" lang="en-US" sz="2000" u="none">
                <a:solidFill>
                  <a:srgbClr val="3B8D61"/>
                </a:solidFill>
                <a:latin typeface="Roboto Slab"/>
                <a:ea typeface="Roboto Slab"/>
                <a:cs typeface="Roboto Slab"/>
                <a:sym typeface="Roboto Slab"/>
              </a:rPr>
              <a:t> – r Ort / r Termin / s Verkehrsmittel / </a:t>
            </a:r>
            <a:endParaRPr/>
          </a:p>
          <a:p>
            <a:pPr indent="0" lvl="0" marL="50800" rtl="0" algn="l">
              <a:lnSpc>
                <a:spcPct val="100000"/>
              </a:lnSpc>
              <a:spcBef>
                <a:spcPts val="600"/>
              </a:spcBef>
              <a:spcAft>
                <a:spcPts val="0"/>
              </a:spcAft>
              <a:buSzPts val="2800"/>
              <a:buNone/>
            </a:pPr>
            <a:r>
              <a:rPr b="0" i="0" lang="en-US" sz="2000" u="none">
                <a:solidFill>
                  <a:srgbClr val="3B8D61"/>
                </a:solidFill>
                <a:latin typeface="Roboto Slab"/>
                <a:ea typeface="Roboto Slab"/>
                <a:cs typeface="Roboto Slab"/>
                <a:sym typeface="Roboto Slab"/>
              </a:rPr>
              <a:t>e Unterkunft / e Verpflegung</a:t>
            </a:r>
            <a:endParaRPr/>
          </a:p>
          <a:p>
            <a:pPr indent="0" lvl="0" marL="50800" rtl="0" algn="l">
              <a:lnSpc>
                <a:spcPct val="100000"/>
              </a:lnSpc>
              <a:spcBef>
                <a:spcPts val="600"/>
              </a:spcBef>
              <a:spcAft>
                <a:spcPts val="0"/>
              </a:spcAft>
              <a:buSzPts val="2800"/>
              <a:buNone/>
            </a:pPr>
            <a:r>
              <a:t/>
            </a:r>
            <a:endParaRPr b="0" i="0" sz="2000" u="none">
              <a:solidFill>
                <a:srgbClr val="FF0000"/>
              </a:solidFill>
              <a:latin typeface="Roboto Slab"/>
              <a:ea typeface="Roboto Slab"/>
              <a:cs typeface="Roboto Slab"/>
              <a:sym typeface="Roboto Slab"/>
            </a:endParaRPr>
          </a:p>
          <a:p>
            <a:pPr indent="0" lvl="0" marL="50800" rtl="0" algn="l">
              <a:lnSpc>
                <a:spcPct val="100000"/>
              </a:lnSpc>
              <a:spcBef>
                <a:spcPts val="600"/>
              </a:spcBef>
              <a:spcAft>
                <a:spcPts val="0"/>
              </a:spcAft>
              <a:buSzPts val="2800"/>
              <a:buNone/>
            </a:pPr>
            <a:r>
              <a:rPr b="0" i="0" lang="en-US" sz="2000" u="none">
                <a:solidFill>
                  <a:srgbClr val="FF0000"/>
                </a:solidFill>
                <a:latin typeface="Roboto Slab"/>
                <a:ea typeface="Roboto Slab"/>
                <a:cs typeface="Roboto Slab"/>
                <a:sym typeface="Roboto Slab"/>
              </a:rPr>
              <a:t>Reiseziele</a:t>
            </a:r>
            <a:r>
              <a:rPr b="0" i="0" lang="en-US" sz="2000" u="none">
                <a:solidFill>
                  <a:srgbClr val="3B8D61"/>
                </a:solidFill>
                <a:latin typeface="Roboto Slab"/>
                <a:ea typeface="Roboto Slab"/>
                <a:cs typeface="Roboto Slab"/>
                <a:sym typeface="Roboto Slab"/>
              </a:rPr>
              <a:t> – e Heimat / s Ausland / s Meer / Berge / </a:t>
            </a:r>
            <a:endParaRPr/>
          </a:p>
          <a:p>
            <a:pPr indent="0" lvl="0" marL="50800" rtl="0" algn="l">
              <a:lnSpc>
                <a:spcPct val="100000"/>
              </a:lnSpc>
              <a:spcBef>
                <a:spcPts val="600"/>
              </a:spcBef>
              <a:spcAft>
                <a:spcPts val="0"/>
              </a:spcAft>
              <a:buSzPts val="2800"/>
              <a:buNone/>
            </a:pPr>
            <a:r>
              <a:rPr b="0" i="0" lang="en-US" sz="2000" u="none">
                <a:solidFill>
                  <a:srgbClr val="3B8D61"/>
                </a:solidFill>
                <a:latin typeface="Roboto Slab"/>
                <a:ea typeface="Roboto Slab"/>
                <a:cs typeface="Roboto Slab"/>
                <a:sym typeface="Roboto Slab"/>
              </a:rPr>
              <a:t>Sehenswürdigkeiten</a:t>
            </a:r>
            <a:endParaRPr/>
          </a:p>
          <a:p>
            <a:pPr indent="0" lvl="0" marL="50800" rtl="0" algn="l">
              <a:lnSpc>
                <a:spcPct val="100000"/>
              </a:lnSpc>
              <a:spcBef>
                <a:spcPts val="600"/>
              </a:spcBef>
              <a:spcAft>
                <a:spcPts val="0"/>
              </a:spcAft>
              <a:buSzPts val="2800"/>
              <a:buNone/>
            </a:pPr>
            <a:r>
              <a:rPr b="0" i="0" lang="en-US" sz="2000" u="none">
                <a:solidFill>
                  <a:srgbClr val="114454"/>
                </a:solidFill>
                <a:latin typeface="Roboto Slab"/>
                <a:ea typeface="Roboto Slab"/>
                <a:cs typeface="Roboto Slab"/>
                <a:sym typeface="Roboto Slab"/>
              </a:rPr>
              <a:t>						</a:t>
            </a:r>
            <a:r>
              <a:rPr b="1" i="0" lang="en-US" sz="2400" u="sng">
                <a:solidFill>
                  <a:srgbClr val="114454"/>
                </a:solidFill>
                <a:hlinkClick r:id="rId3">
                  <a:extLst>
                    <a:ext uri="{A12FA001-AC4F-418D-AE19-62706E023703}">
                      <ahyp:hlinkClr val="tx"/>
                    </a:ext>
                  </a:extLst>
                </a:hlinkClick>
              </a:rPr>
              <a:t>Der Wortschatz</a:t>
            </a:r>
            <a:endParaRPr/>
          </a:p>
          <a:p>
            <a:pPr indent="0" lvl="0" marL="50800" rtl="0" algn="l">
              <a:lnSpc>
                <a:spcPct val="100000"/>
              </a:lnSpc>
              <a:spcBef>
                <a:spcPts val="600"/>
              </a:spcBef>
              <a:spcAft>
                <a:spcPts val="0"/>
              </a:spcAft>
              <a:buSzPts val="2800"/>
              <a:buNone/>
            </a:pPr>
            <a:r>
              <a:t/>
            </a:r>
            <a:endParaRPr b="0" i="0" sz="2000" u="none">
              <a:solidFill>
                <a:srgbClr val="114454"/>
              </a:solidFill>
              <a:latin typeface="Roboto Slab"/>
              <a:ea typeface="Roboto Slab"/>
              <a:cs typeface="Roboto Slab"/>
              <a:sym typeface="Roboto Slab"/>
            </a:endParaRPr>
          </a:p>
          <a:p>
            <a:pPr indent="0" lvl="0" marL="50800" rtl="0" algn="l">
              <a:lnSpc>
                <a:spcPct val="100000"/>
              </a:lnSpc>
              <a:spcBef>
                <a:spcPts val="600"/>
              </a:spcBef>
              <a:spcAft>
                <a:spcPts val="0"/>
              </a:spcAft>
              <a:buSzPts val="2800"/>
              <a:buNone/>
            </a:pPr>
            <a:r>
              <a:t/>
            </a:r>
            <a:endParaRPr b="0" i="0" sz="2000" u="none">
              <a:solidFill>
                <a:srgbClr val="114454"/>
              </a:solidFill>
              <a:latin typeface="Roboto Slab"/>
              <a:ea typeface="Roboto Slab"/>
              <a:cs typeface="Roboto Slab"/>
              <a:sym typeface="Roboto Slab"/>
            </a:endParaRPr>
          </a:p>
          <a:p>
            <a:pPr indent="-228600" lvl="0" marL="457200" rtl="0" algn="l">
              <a:spcBef>
                <a:spcPts val="600"/>
              </a:spcBef>
              <a:spcAft>
                <a:spcPts val="0"/>
              </a:spcAft>
              <a:buSzPts val="2800"/>
              <a:buNone/>
            </a:pPr>
            <a:r>
              <a:t/>
            </a:r>
            <a:endParaRPr b="0" i="0" sz="2000" u="none">
              <a:solidFill>
                <a:srgbClr val="114454"/>
              </a:solidFill>
              <a:latin typeface="Roboto Slab"/>
              <a:ea typeface="Roboto Slab"/>
              <a:cs typeface="Roboto Slab"/>
              <a:sym typeface="Roboto Slab"/>
            </a:endParaRPr>
          </a:p>
        </p:txBody>
      </p:sp>
      <p:sp>
        <p:nvSpPr>
          <p:cNvPr id="139" name="Google Shape;139;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40" name="Google Shape;140;p5"/>
          <p:cNvSpPr txBox="1"/>
          <p:nvPr>
            <p:ph type="title"/>
          </p:nvPr>
        </p:nvSpPr>
        <p:spPr>
          <a:xfrm>
            <a:off x="1692275" y="555625"/>
            <a:ext cx="2879725" cy="106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SzPts val="1800"/>
              <a:buNone/>
            </a:pPr>
            <a:r>
              <a:t/>
            </a:r>
            <a:endParaRPr/>
          </a:p>
        </p:txBody>
      </p:sp>
      <p:pic>
        <p:nvPicPr>
          <p:cNvPr descr="Erasmus+ logo EN.jpg" id="141" name="Google Shape;141;p5"/>
          <p:cNvPicPr preferRelativeResize="0"/>
          <p:nvPr/>
        </p:nvPicPr>
        <p:blipFill rotWithShape="1">
          <a:blip r:embed="rId4">
            <a:alphaModFix/>
          </a:blip>
          <a:srcRect b="0" l="0" r="0" t="0"/>
          <a:stretch/>
        </p:blipFill>
        <p:spPr>
          <a:xfrm>
            <a:off x="149225" y="833437"/>
            <a:ext cx="2593975" cy="571500"/>
          </a:xfrm>
          <a:prstGeom prst="rect">
            <a:avLst/>
          </a:prstGeom>
          <a:noFill/>
          <a:ln>
            <a:noFill/>
          </a:ln>
        </p:spPr>
      </p:pic>
      <p:sp>
        <p:nvSpPr>
          <p:cNvPr id="142" name="Google Shape;142;p5"/>
          <p:cNvSpPr txBox="1"/>
          <p:nvPr/>
        </p:nvSpPr>
        <p:spPr>
          <a:xfrm>
            <a:off x="749300" y="4543425"/>
            <a:ext cx="3217862" cy="23177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p:txBody>
      </p:sp>
      <p:pic>
        <p:nvPicPr>
          <p:cNvPr id="143" name="Google Shape;143;p5"/>
          <p:cNvPicPr preferRelativeResize="0"/>
          <p:nvPr/>
        </p:nvPicPr>
        <p:blipFill rotWithShape="1">
          <a:blip r:embed="rId5">
            <a:alphaModFix/>
          </a:blip>
          <a:srcRect b="0" l="0" r="0" t="0"/>
          <a:stretch/>
        </p:blipFill>
        <p:spPr>
          <a:xfrm>
            <a:off x="6227762" y="209550"/>
            <a:ext cx="2447925" cy="137477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ctrTitle"/>
          </p:nvPr>
        </p:nvSpPr>
        <p:spPr>
          <a:xfrm>
            <a:off x="3635375" y="1347787"/>
            <a:ext cx="5400675" cy="4103687"/>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000" u="none">
                <a:solidFill>
                  <a:srgbClr val="3B8D61"/>
                </a:solidFill>
                <a:latin typeface="Roboto Slab"/>
                <a:ea typeface="Roboto Slab"/>
                <a:cs typeface="Roboto Slab"/>
                <a:sym typeface="Roboto Slab"/>
              </a:rPr>
              <a:t>Länder</a:t>
            </a:r>
            <a:br>
              <a:rPr b="1" i="0" lang="en-US" sz="4000" u="none">
                <a:solidFill>
                  <a:srgbClr val="3B8D61"/>
                </a:solidFill>
                <a:latin typeface="Roboto Slab"/>
                <a:ea typeface="Roboto Slab"/>
                <a:cs typeface="Roboto Slab"/>
                <a:sym typeface="Roboto Slab"/>
              </a:rPr>
            </a:br>
            <a:br>
              <a:rPr b="1" i="0" lang="en-US" sz="4000" u="none">
                <a:solidFill>
                  <a:srgbClr val="3B8D61"/>
                </a:solidFill>
                <a:latin typeface="Roboto Slab"/>
                <a:ea typeface="Roboto Slab"/>
                <a:cs typeface="Roboto Slab"/>
                <a:sym typeface="Roboto Slab"/>
              </a:rPr>
            </a:br>
            <a:br>
              <a:rPr b="1" i="0" lang="en-US" sz="4000" u="none">
                <a:solidFill>
                  <a:srgbClr val="3B8D61"/>
                </a:solidFill>
                <a:latin typeface="Roboto Slab"/>
                <a:ea typeface="Roboto Slab"/>
                <a:cs typeface="Roboto Slab"/>
                <a:sym typeface="Roboto Slab"/>
              </a:rPr>
            </a:br>
            <a:r>
              <a:rPr b="1" i="0" lang="en-US" sz="2400" u="sng">
                <a:solidFill>
                  <a:srgbClr val="3B8D61"/>
                </a:solidFill>
                <a:hlinkClick r:id="rId3">
                  <a:extLst>
                    <a:ext uri="{A12FA001-AC4F-418D-AE19-62706E023703}">
                      <ahyp:hlinkClr val="tx"/>
                    </a:ext>
                  </a:extLst>
                </a:hlinkClick>
              </a:rPr>
              <a:t>Europakarte</a:t>
            </a:r>
            <a:br>
              <a:rPr b="1" i="0" lang="en-US" sz="4000" u="none">
                <a:solidFill>
                  <a:srgbClr val="3B8D61"/>
                </a:solidFill>
                <a:latin typeface="Roboto Slab"/>
                <a:ea typeface="Roboto Slab"/>
                <a:cs typeface="Roboto Slab"/>
                <a:sym typeface="Roboto Slab"/>
              </a:rPr>
            </a:br>
            <a:br>
              <a:rPr b="1" i="0" lang="en-US" sz="4000" u="none">
                <a:solidFill>
                  <a:srgbClr val="3B8D61"/>
                </a:solidFill>
                <a:latin typeface="Roboto Slab"/>
                <a:ea typeface="Roboto Slab"/>
                <a:cs typeface="Roboto Slab"/>
                <a:sym typeface="Roboto Slab"/>
              </a:rPr>
            </a:br>
            <a:br>
              <a:rPr b="1" i="0" lang="en-US" sz="2400" u="none">
                <a:solidFill>
                  <a:srgbClr val="3B8D61"/>
                </a:solidFill>
                <a:latin typeface="Roboto Slab"/>
                <a:ea typeface="Roboto Slab"/>
                <a:cs typeface="Roboto Slab"/>
                <a:sym typeface="Roboto Slab"/>
              </a:rPr>
            </a:br>
            <a:br>
              <a:rPr b="1" i="0" lang="en-US" sz="4000" u="none">
                <a:solidFill>
                  <a:srgbClr val="3B8D61"/>
                </a:solidFill>
                <a:latin typeface="Roboto Slab"/>
                <a:ea typeface="Roboto Slab"/>
                <a:cs typeface="Roboto Slab"/>
                <a:sym typeface="Roboto Slab"/>
              </a:rPr>
            </a:br>
            <a:r>
              <a:rPr b="1" i="0" lang="en-US" sz="2400" u="sng">
                <a:solidFill>
                  <a:srgbClr val="3B8D61"/>
                </a:solidFill>
                <a:hlinkClick r:id="rId4">
                  <a:extLst>
                    <a:ext uri="{A12FA001-AC4F-418D-AE19-62706E023703}">
                      <ahyp:hlinkClr val="tx"/>
                    </a:ext>
                  </a:extLst>
                </a:hlinkClick>
              </a:rPr>
              <a:t>Länder und Hauptstädte</a:t>
            </a:r>
            <a:br>
              <a:rPr b="1" i="0" lang="en-US" sz="4000" u="none">
                <a:solidFill>
                  <a:srgbClr val="3B8D61"/>
                </a:solidFill>
                <a:latin typeface="Roboto Slab"/>
                <a:ea typeface="Roboto Slab"/>
                <a:cs typeface="Roboto Slab"/>
                <a:sym typeface="Roboto Slab"/>
              </a:rPr>
            </a:br>
            <a:endParaRPr/>
          </a:p>
        </p:txBody>
      </p:sp>
      <p:sp>
        <p:nvSpPr>
          <p:cNvPr id="149" name="Google Shape;149;p6"/>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50" name="Google Shape;150;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51" name="Google Shape;151;p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52" name="Google Shape;152;p6"/>
          <p:cNvPicPr preferRelativeResize="0"/>
          <p:nvPr/>
        </p:nvPicPr>
        <p:blipFill rotWithShape="1">
          <a:blip r:embed="rId5">
            <a:alphaModFix/>
          </a:blip>
          <a:srcRect b="0" l="0" r="0" t="0"/>
          <a:stretch/>
        </p:blipFill>
        <p:spPr>
          <a:xfrm>
            <a:off x="214312" y="142875"/>
            <a:ext cx="2593975" cy="571500"/>
          </a:xfrm>
          <a:prstGeom prst="rect">
            <a:avLst/>
          </a:prstGeom>
          <a:noFill/>
          <a:ln>
            <a:noFill/>
          </a:ln>
        </p:spPr>
      </p:pic>
      <p:sp>
        <p:nvSpPr>
          <p:cNvPr id="153" name="Google Shape;153;p6"/>
          <p:cNvSpPr txBox="1"/>
          <p:nvPr/>
        </p:nvSpPr>
        <p:spPr>
          <a:xfrm>
            <a:off x="7100887" y="347662"/>
            <a:ext cx="1295400" cy="7207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54" name="Google Shape;154;p6"/>
          <p:cNvSpPr txBox="1"/>
          <p:nvPr/>
        </p:nvSpPr>
        <p:spPr>
          <a:xfrm>
            <a:off x="3924300" y="1182687"/>
            <a:ext cx="5040312" cy="6778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rgbClr val="000000"/>
              </a:solidFill>
              <a:latin typeface="Arial"/>
              <a:ea typeface="Arial"/>
              <a:cs typeface="Arial"/>
              <a:sym typeface="Arial"/>
            </a:endParaRPr>
          </a:p>
        </p:txBody>
      </p:sp>
      <p:pic>
        <p:nvPicPr>
          <p:cNvPr id="155" name="Google Shape;155;p6"/>
          <p:cNvPicPr preferRelativeResize="0"/>
          <p:nvPr/>
        </p:nvPicPr>
        <p:blipFill rotWithShape="1">
          <a:blip r:embed="rId6">
            <a:alphaModFix/>
          </a:blip>
          <a:srcRect b="0" l="0" r="0" t="0"/>
          <a:stretch/>
        </p:blipFill>
        <p:spPr>
          <a:xfrm>
            <a:off x="5629275" y="423862"/>
            <a:ext cx="3470275" cy="353695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61" name="Google Shape;161;p7"/>
          <p:cNvSpPr txBox="1"/>
          <p:nvPr/>
        </p:nvSpPr>
        <p:spPr>
          <a:xfrm>
            <a:off x="1403350" y="4371975"/>
            <a:ext cx="6192837" cy="774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t/>
            </a:r>
            <a:endParaRPr b="0" i="0" sz="1800" u="non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p:txBody>
      </p:sp>
      <p:sp>
        <p:nvSpPr>
          <p:cNvPr id="162" name="Google Shape;162;p7"/>
          <p:cNvSpPr txBox="1"/>
          <p:nvPr/>
        </p:nvSpPr>
        <p:spPr>
          <a:xfrm>
            <a:off x="5292725" y="420687"/>
            <a:ext cx="3095625" cy="574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63" name="Google Shape;163;p7"/>
          <p:cNvPicPr preferRelativeResize="0"/>
          <p:nvPr/>
        </p:nvPicPr>
        <p:blipFill rotWithShape="1">
          <a:blip r:embed="rId3">
            <a:alphaModFix/>
          </a:blip>
          <a:srcRect b="0" l="0" r="0" t="0"/>
          <a:stretch/>
        </p:blipFill>
        <p:spPr>
          <a:xfrm>
            <a:off x="250825" y="79375"/>
            <a:ext cx="3384550" cy="800100"/>
          </a:xfrm>
          <a:prstGeom prst="rect">
            <a:avLst/>
          </a:prstGeom>
          <a:noFill/>
          <a:ln>
            <a:noFill/>
          </a:ln>
        </p:spPr>
      </p:pic>
      <p:sp>
        <p:nvSpPr>
          <p:cNvPr id="164" name="Google Shape;164;p7"/>
          <p:cNvSpPr txBox="1"/>
          <p:nvPr/>
        </p:nvSpPr>
        <p:spPr>
          <a:xfrm>
            <a:off x="1987550" y="4762500"/>
            <a:ext cx="5759450" cy="30797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2020-1-SK01-KA226-SCH-094350</a:t>
            </a:r>
            <a:endParaRPr/>
          </a:p>
        </p:txBody>
      </p:sp>
      <p:sp>
        <p:nvSpPr>
          <p:cNvPr id="165" name="Google Shape;165;p7"/>
          <p:cNvSpPr txBox="1"/>
          <p:nvPr/>
        </p:nvSpPr>
        <p:spPr>
          <a:xfrm>
            <a:off x="488950" y="995362"/>
            <a:ext cx="8115300" cy="38465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Ich war… 		</a:t>
            </a:r>
            <a:r>
              <a:rPr b="0" i="0" lang="en-US" sz="2000" u="none">
                <a:solidFill>
                  <a:srgbClr val="000000"/>
                </a:solidFill>
                <a:latin typeface="Roboto Slab"/>
                <a:ea typeface="Roboto Slab"/>
                <a:cs typeface="Roboto Slab"/>
                <a:sym typeface="Roboto Slab"/>
              </a:rPr>
              <a:t>Ich fahre…		</a:t>
            </a:r>
            <a:r>
              <a:rPr b="1" i="0" lang="en-US" sz="2400" u="sng">
                <a:solidFill>
                  <a:srgbClr val="3B8D61"/>
                </a:solidFill>
                <a:latin typeface="Arial"/>
                <a:ea typeface="Arial"/>
                <a:cs typeface="Arial"/>
                <a:sym typeface="Arial"/>
                <a:hlinkClick r:id="rId4">
                  <a:extLst>
                    <a:ext uri="{A12FA001-AC4F-418D-AE19-62706E023703}">
                      <ahyp:hlinkClr val="tx"/>
                    </a:ext>
                  </a:extLst>
                </a:hlinkClick>
              </a:rPr>
              <a:t>Präpositionen</a:t>
            </a:r>
            <a:r>
              <a:rPr b="0" i="0" lang="en-US" sz="2000" u="none">
                <a:solidFill>
                  <a:srgbClr val="000000"/>
                </a:solidFill>
                <a:latin typeface="Roboto Slab"/>
                <a:ea typeface="Roboto Slab"/>
                <a:cs typeface="Roboto Slab"/>
                <a:sym typeface="Roboto Slab"/>
              </a:rPr>
              <a:t>	</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im Ausland</a:t>
            </a:r>
            <a:r>
              <a:rPr b="0" i="0" lang="en-US" sz="2000" u="none">
                <a:solidFill>
                  <a:srgbClr val="000000"/>
                </a:solidFill>
                <a:latin typeface="Roboto Slab"/>
                <a:ea typeface="Roboto Slab"/>
                <a:cs typeface="Roboto Slab"/>
                <a:sym typeface="Roboto Slab"/>
              </a:rPr>
              <a:t>		ins Ausland</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am Meer</a:t>
            </a:r>
            <a:r>
              <a:rPr b="0" i="0" lang="en-US" sz="2000" u="none">
                <a:solidFill>
                  <a:srgbClr val="000000"/>
                </a:solidFill>
                <a:latin typeface="Roboto Slab"/>
                <a:ea typeface="Roboto Slab"/>
                <a:cs typeface="Roboto Slab"/>
                <a:sym typeface="Roboto Slab"/>
              </a:rPr>
              <a:t> 		ans Meer</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im Gebirge		</a:t>
            </a:r>
            <a:r>
              <a:rPr b="0" i="0" lang="en-US" sz="2000" u="none">
                <a:solidFill>
                  <a:srgbClr val="000000"/>
                </a:solidFill>
                <a:latin typeface="Roboto Slab"/>
                <a:ea typeface="Roboto Slab"/>
                <a:cs typeface="Roboto Slab"/>
                <a:sym typeface="Roboto Slab"/>
              </a:rPr>
              <a:t>ins Gebirge</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in Australien</a:t>
            </a:r>
            <a:r>
              <a:rPr b="0" i="0" lang="en-US" sz="2000" u="none">
                <a:solidFill>
                  <a:srgbClr val="000000"/>
                </a:solidFill>
                <a:latin typeface="Roboto Slab"/>
                <a:ea typeface="Roboto Slab"/>
                <a:cs typeface="Roboto Slab"/>
                <a:sym typeface="Roboto Slab"/>
              </a:rPr>
              <a:t> 		nach Australien</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in den USA 		</a:t>
            </a:r>
            <a:r>
              <a:rPr b="0" i="0" lang="en-US" sz="2000" u="none">
                <a:solidFill>
                  <a:srgbClr val="000000"/>
                </a:solidFill>
                <a:latin typeface="Roboto Slab"/>
                <a:ea typeface="Roboto Slab"/>
                <a:cs typeface="Roboto Slab"/>
                <a:sym typeface="Roboto Slab"/>
              </a:rPr>
              <a:t>in die USA</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an der Adria 		</a:t>
            </a:r>
            <a:r>
              <a:rPr b="0" i="0" lang="en-US" sz="2000" u="none">
                <a:solidFill>
                  <a:srgbClr val="000000"/>
                </a:solidFill>
                <a:latin typeface="Roboto Slab"/>
                <a:ea typeface="Roboto Slab"/>
                <a:cs typeface="Roboto Slab"/>
                <a:sym typeface="Roboto Slab"/>
              </a:rPr>
              <a:t>an die Adria</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in der Hohen Tatra 	</a:t>
            </a:r>
            <a:r>
              <a:rPr b="0" i="0" lang="en-US" sz="2000" u="none">
                <a:solidFill>
                  <a:srgbClr val="000000"/>
                </a:solidFill>
                <a:latin typeface="Roboto Slab"/>
                <a:ea typeface="Roboto Slab"/>
                <a:cs typeface="Roboto Slab"/>
                <a:sym typeface="Roboto Slab"/>
              </a:rPr>
              <a:t>in die Hohe Tatra</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in Italien</a:t>
            </a:r>
            <a:r>
              <a:rPr b="0" i="0" lang="en-US" sz="2000" u="none">
                <a:solidFill>
                  <a:srgbClr val="000000"/>
                </a:solidFill>
                <a:latin typeface="Roboto Slab"/>
                <a:ea typeface="Roboto Slab"/>
                <a:cs typeface="Roboto Slab"/>
                <a:sym typeface="Roboto Slab"/>
              </a:rPr>
              <a:t> 		nach Italien</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auf Mallorca		</a:t>
            </a:r>
            <a:r>
              <a:rPr b="0" i="0" lang="en-US" sz="2000" u="none">
                <a:solidFill>
                  <a:srgbClr val="000000"/>
                </a:solidFill>
                <a:latin typeface="Roboto Slab"/>
                <a:ea typeface="Roboto Slab"/>
                <a:cs typeface="Roboto Slab"/>
                <a:sym typeface="Roboto Slab"/>
              </a:rPr>
              <a:t>nach Mallorca</a:t>
            </a:r>
            <a:endParaRPr/>
          </a:p>
          <a:p>
            <a:pPr indent="0" lvl="0" marL="0" marR="0" rtl="0" algn="l">
              <a:lnSpc>
                <a:spcPct val="100000"/>
              </a:lnSpc>
              <a:spcBef>
                <a:spcPts val="0"/>
              </a:spcBef>
              <a:spcAft>
                <a:spcPts val="0"/>
              </a:spcAft>
              <a:buClr>
                <a:srgbClr val="FF0000"/>
              </a:buClr>
              <a:buSzPts val="2000"/>
              <a:buFont typeface="Roboto Slab"/>
              <a:buNone/>
            </a:pPr>
            <a:r>
              <a:rPr b="0" i="0" lang="en-US" sz="2000" u="none">
                <a:solidFill>
                  <a:srgbClr val="FF0000"/>
                </a:solidFill>
                <a:latin typeface="Roboto Slab"/>
                <a:ea typeface="Roboto Slab"/>
                <a:cs typeface="Roboto Slab"/>
                <a:sym typeface="Roboto Slab"/>
              </a:rPr>
              <a:t>in der Türkei 		</a:t>
            </a:r>
            <a:r>
              <a:rPr b="0" i="0" lang="en-US" sz="2000" u="none">
                <a:solidFill>
                  <a:srgbClr val="000000"/>
                </a:solidFill>
                <a:latin typeface="Roboto Slab"/>
                <a:ea typeface="Roboto Slab"/>
                <a:cs typeface="Roboto Slab"/>
                <a:sym typeface="Roboto Slab"/>
              </a:rPr>
              <a:t>in die Türkei</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type="ctrTitle"/>
          </p:nvPr>
        </p:nvSpPr>
        <p:spPr>
          <a:xfrm flipH="1">
            <a:off x="3419475" y="-660400"/>
            <a:ext cx="5494337" cy="431165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114454"/>
              </a:buClr>
              <a:buSzPts val="4800"/>
              <a:buNone/>
            </a:pPr>
            <a:r>
              <a:t/>
            </a:r>
            <a:endParaRPr sz="4800">
              <a:solidFill>
                <a:srgbClr val="114454"/>
              </a:solidFill>
            </a:endParaRPr>
          </a:p>
        </p:txBody>
      </p:sp>
      <p:sp>
        <p:nvSpPr>
          <p:cNvPr id="171" name="Google Shape;171;p8"/>
          <p:cNvSpPr txBox="1"/>
          <p:nvPr/>
        </p:nvSpPr>
        <p:spPr>
          <a:xfrm>
            <a:off x="0" y="503237"/>
            <a:ext cx="3500437"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172" name="Google Shape;172;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73" name="Google Shape;173;p8"/>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74" name="Google Shape;174;p8"/>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
        <p:nvSpPr>
          <p:cNvPr id="175" name="Google Shape;175;p8"/>
          <p:cNvSpPr txBox="1"/>
          <p:nvPr>
            <p:ph idx="1" type="subTitle"/>
          </p:nvPr>
        </p:nvSpPr>
        <p:spPr>
          <a:xfrm>
            <a:off x="4113212" y="1203325"/>
            <a:ext cx="4505325" cy="208915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pic>
        <p:nvPicPr>
          <p:cNvPr id="176" name="Google Shape;176;p8"/>
          <p:cNvPicPr preferRelativeResize="0"/>
          <p:nvPr/>
        </p:nvPicPr>
        <p:blipFill rotWithShape="1">
          <a:blip r:embed="rId4">
            <a:alphaModFix/>
          </a:blip>
          <a:srcRect b="0" l="0" r="0" t="0"/>
          <a:stretch/>
        </p:blipFill>
        <p:spPr>
          <a:xfrm>
            <a:off x="4276725" y="-236537"/>
            <a:ext cx="4073525" cy="5761037"/>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graphicFrame>
        <p:nvGraphicFramePr>
          <p:cNvPr id="182" name="Google Shape;182;p9"/>
          <p:cNvGraphicFramePr/>
          <p:nvPr/>
        </p:nvGraphicFramePr>
        <p:xfrm>
          <a:off x="468312" y="1076325"/>
          <a:ext cx="3000000" cy="3000000"/>
        </p:xfrm>
        <a:graphic>
          <a:graphicData uri="http://schemas.openxmlformats.org/drawingml/2006/table">
            <a:tbl>
              <a:tblPr>
                <a:noFill/>
                <a:tableStyleId>{25C35D3A-1AA3-4699-AB27-F92DBC2B7C67}</a:tableStyleId>
              </a:tblPr>
              <a:tblGrid>
                <a:gridCol w="1584325"/>
                <a:gridCol w="3167050"/>
                <a:gridCol w="3455975"/>
              </a:tblGrid>
              <a:tr h="4159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Verkehrsmittel</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Vorteile</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0000"/>
                          </a:solidFill>
                          <a:latin typeface="Roboto Slab"/>
                          <a:ea typeface="Roboto Slab"/>
                          <a:cs typeface="Roboto Slab"/>
                          <a:sym typeface="Roboto Slab"/>
                        </a:rPr>
                        <a:t>Nachteile</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18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Roboto Slab"/>
                          <a:ea typeface="Roboto Slab"/>
                          <a:cs typeface="Roboto Slab"/>
                          <a:sym typeface="Roboto Slab"/>
                        </a:rPr>
                        <a:t>s Auto</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B8D61"/>
                          </a:solidFill>
                          <a:latin typeface="Roboto Slab"/>
                          <a:ea typeface="Roboto Slab"/>
                          <a:cs typeface="Roboto Slab"/>
                          <a:sym typeface="Roboto Slab"/>
                        </a:rPr>
                        <a:t>bequem, unterwegs anhalten und rasten, ideal für kurze Strecken</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3B8D61"/>
                          </a:solidFill>
                          <a:latin typeface="Roboto Slab"/>
                          <a:ea typeface="Roboto Slab"/>
                          <a:cs typeface="Roboto Slab"/>
                          <a:sym typeface="Roboto Slab"/>
                        </a:rPr>
                        <a:t>teuer, teures Benzin und Diesel, Autobahnvignette, Parkprobleme, Unfälle, im Stau stecken</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2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Roboto Slab"/>
                          <a:ea typeface="Roboto Slab"/>
                          <a:cs typeface="Roboto Slab"/>
                          <a:sym typeface="Roboto Slab"/>
                        </a:rPr>
                        <a:t>r Bus</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Roboto Slab"/>
                          <a:ea typeface="Roboto Slab"/>
                          <a:cs typeface="Roboto Slab"/>
                          <a:sym typeface="Roboto Slab"/>
                        </a:rPr>
                        <a:t>billiger als Auto, ideal für kurze Strecken</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Roboto Slab"/>
                          <a:ea typeface="Roboto Slab"/>
                          <a:cs typeface="Roboto Slab"/>
                          <a:sym typeface="Roboto Slab"/>
                        </a:rPr>
                        <a:t>unbequem, unterwegs nicht anhalten und rasten, nur sitzen oder stehen, langsam, Luftverschmutzung,</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9215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31618"/>
                          </a:solidFill>
                          <a:latin typeface="Roboto Slab"/>
                          <a:ea typeface="Roboto Slab"/>
                          <a:cs typeface="Roboto Slab"/>
                          <a:sym typeface="Roboto Slab"/>
                        </a:rPr>
                        <a:t>s Flugzeug</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schnell, ideal für lange Strecken </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zwei Stunden vor dem Abflug am Flughafen, Sicherheitskontrollen, Flugangst, zum Flughafen kommen</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18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31618"/>
                          </a:solidFill>
                          <a:latin typeface="Roboto Slab"/>
                          <a:ea typeface="Roboto Slab"/>
                          <a:cs typeface="Roboto Slab"/>
                          <a:sym typeface="Roboto Slab"/>
                        </a:rPr>
                        <a:t>r Zug</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billig, bequem, essen, schlafen, lesen, spazieren, ideal für längere Strecken, umweltfreundlich</a:t>
                      </a:r>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Roboto Slab"/>
                          <a:ea typeface="Roboto Slab"/>
                          <a:cs typeface="Roboto Slab"/>
                          <a:sym typeface="Roboto Slab"/>
                        </a:rPr>
                        <a:t>Verspätung, zum Bahnhof kommen</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B0F0"/>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b="0" i="0" sz="1400" u="none" cap="none" strike="noStrike">
                        <a:solidFill>
                          <a:srgbClr val="00B0F0"/>
                        </a:solidFill>
                        <a:latin typeface="Roboto Slab"/>
                        <a:ea typeface="Roboto Slab"/>
                        <a:cs typeface="Roboto Slab"/>
                        <a:sym typeface="Roboto Slab"/>
                      </a:endParaRPr>
                    </a:p>
                  </a:txBody>
                  <a:tcPr marT="45700" marB="45700" marR="91400" marL="914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83" name="Google Shape;183;p9"/>
          <p:cNvSpPr txBox="1"/>
          <p:nvPr/>
        </p:nvSpPr>
        <p:spPr>
          <a:xfrm>
            <a:off x="1403350" y="4371975"/>
            <a:ext cx="6192837" cy="7747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t/>
            </a:r>
            <a:endParaRPr b="0" i="0" sz="1800" u="none">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 </a:t>
            </a:r>
            <a:endParaRPr/>
          </a:p>
        </p:txBody>
      </p:sp>
      <p:sp>
        <p:nvSpPr>
          <p:cNvPr id="184" name="Google Shape;184;p9"/>
          <p:cNvSpPr txBox="1"/>
          <p:nvPr/>
        </p:nvSpPr>
        <p:spPr>
          <a:xfrm>
            <a:off x="979487" y="420687"/>
            <a:ext cx="4032250" cy="574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85" name="Google Shape;185;p9"/>
          <p:cNvPicPr preferRelativeResize="0"/>
          <p:nvPr/>
        </p:nvPicPr>
        <p:blipFill rotWithShape="1">
          <a:blip r:embed="rId3">
            <a:alphaModFix/>
          </a:blip>
          <a:srcRect b="0" l="0" r="0" t="0"/>
          <a:stretch/>
        </p:blipFill>
        <p:spPr>
          <a:xfrm>
            <a:off x="250825" y="79375"/>
            <a:ext cx="3384550" cy="800100"/>
          </a:xfrm>
          <a:prstGeom prst="rect">
            <a:avLst/>
          </a:prstGeom>
          <a:noFill/>
          <a:ln>
            <a:noFill/>
          </a:ln>
        </p:spPr>
      </p:pic>
      <p:sp>
        <p:nvSpPr>
          <p:cNvPr id="186" name="Google Shape;186;p9"/>
          <p:cNvSpPr txBox="1"/>
          <p:nvPr/>
        </p:nvSpPr>
        <p:spPr>
          <a:xfrm>
            <a:off x="1692275" y="4516437"/>
            <a:ext cx="5759450" cy="307975"/>
          </a:xfrm>
          <a:prstGeom prst="rect">
            <a:avLst/>
          </a:prstGeom>
          <a:solidFill>
            <a:srgbClr val="6E9D4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2020-1-SK01-KA226-SCH-094350</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