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Lst>
  <p:sldSz cy="5143500" cx="9144000"/>
  <p:notesSz cx="6858000" cy="9144000"/>
  <p:embeddedFontLst>
    <p:embeddedFont>
      <p:font typeface="Roboto Slab"/>
      <p:regular r:id="rId22"/>
      <p:bold r:id="rId23"/>
    </p:embeddedFont>
    <p:embeddedFont>
      <p:font typeface="Nixie One"/>
      <p:regular r:id="rId2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25" roundtripDataSignature="AMtx7mgbmEn1QvSWKw+lmOjS3BQd8p3af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1.xml"/><Relationship Id="rId22" Type="http://schemas.openxmlformats.org/officeDocument/2006/relationships/font" Target="fonts/RobotoSlab-regular.fntdata"/><Relationship Id="rId21" Type="http://schemas.openxmlformats.org/officeDocument/2006/relationships/slide" Target="slides/slide12.xml"/><Relationship Id="rId24" Type="http://schemas.openxmlformats.org/officeDocument/2006/relationships/font" Target="fonts/NixieOne-regular.fntdata"/><Relationship Id="rId23" Type="http://schemas.openxmlformats.org/officeDocument/2006/relationships/font" Target="fonts/RobotoSlab-bold.fntdata"/><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25" Type="http://customschemas.google.com/relationships/presentationmetadata" Target="metadata"/><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Master" Target="slideMasters/slideMaster4.xml"/><Relationship Id="rId8" Type="http://schemas.openxmlformats.org/officeDocument/2006/relationships/slideMaster" Target="slideMasters/slideMaster5.xml"/><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19" Type="http://schemas.openxmlformats.org/officeDocument/2006/relationships/slide" Target="slides/slide10.xml"/><Relationship Id="rId18"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6" name="Google Shape;186;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95" name="Google Shape;195;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4" name="Google Shape;20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5" name="Google Shape;65;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3" name="Google Shape;73;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9" name="Google Shape;10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1" name="Google Shape;12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2" name="Google Shape;132;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8" name="Google Shape;148;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5" name="Google Shape;16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7" name="Google Shape;17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1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3.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4.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6.xml"/></Relationships>
</file>

<file path=ppt/slideMasters/_rels/slideMaster5.xml.rels><?xml version="1.0" encoding="UTF-8" standalone="yes"?><Relationships xmlns="http://schemas.openxmlformats.org/package/2006/relationships"><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1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1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1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1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1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1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1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1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1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1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1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1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1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1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1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1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1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1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1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1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1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1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1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1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1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1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1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1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2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2" name="Google Shape;52;p2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3" name="Google Shape;53;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 Id="rId4" Type="http://schemas.openxmlformats.org/officeDocument/2006/relationships/image" Target="../media/image3.jp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image" Target="../media/image3.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hyperlink" Target="https://jamboard.google.com/d/19pYRef7yMt10rqwHMzxGI7TrePB923qrYVRaG1SQxbg/viewer?f=0" TargetMode="External"/><Relationship Id="rId5" Type="http://schemas.openxmlformats.org/officeDocument/2006/relationships/image" Target="../media/image2.png"/><Relationship Id="rId6"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hyperlink" Target="https://wordwall.net/de/resource/19382003/digi-school-2020-1-sk01-ka226-sch-094350-deutsch" TargetMode="External"/><Relationship Id="rId5"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wordwall.net/de/resource/19382790/digi-school-2020-1-sk01-ka226-sch-094350-deutsch-vorteile-der" TargetMode="Externa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Roboto Slab"/>
                <a:ea typeface="Roboto Slab"/>
                <a:cs typeface="Roboto Slab"/>
                <a:sym typeface="Roboto Slab"/>
              </a:rPr>
              <a:t>Digi school Deutsch</a:t>
            </a:r>
            <a:endParaRPr/>
          </a:p>
        </p:txBody>
      </p:sp>
      <p:pic>
        <p:nvPicPr>
          <p:cNvPr id="59" name="Google Shape;59;p1"/>
          <p:cNvPicPr preferRelativeResize="0"/>
          <p:nvPr/>
        </p:nvPicPr>
        <p:blipFill rotWithShape="1">
          <a:blip r:embed="rId3">
            <a:alphaModFix/>
          </a:blip>
          <a:srcRect b="0" l="0" r="0" t="0"/>
          <a:stretch/>
        </p:blipFill>
        <p:spPr>
          <a:xfrm>
            <a:off x="2857500" y="785812"/>
            <a:ext cx="1158875" cy="652462"/>
          </a:xfrm>
          <a:prstGeom prst="rect">
            <a:avLst/>
          </a:prstGeom>
          <a:noFill/>
          <a:ln>
            <a:noFill/>
          </a:ln>
        </p:spPr>
      </p:pic>
      <p:sp>
        <p:nvSpPr>
          <p:cNvPr id="60" name="Google Shape;60;p1"/>
          <p:cNvSpPr txBox="1"/>
          <p:nvPr/>
        </p:nvSpPr>
        <p:spPr>
          <a:xfrm>
            <a:off x="212725" y="4638675"/>
            <a:ext cx="4535487" cy="504825"/>
          </a:xfrm>
          <a:prstGeom prst="rect">
            <a:avLst/>
          </a:prstGeom>
          <a:solidFill>
            <a:srgbClr val="94BF6E"/>
          </a:solidFill>
          <a:ln cap="flat" cmpd="sng" w="25400">
            <a:solidFill>
              <a:srgbClr val="6B8C4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000"/>
              <a:buFont typeface="Arial"/>
              <a:buNone/>
            </a:pPr>
            <a:r>
              <a:rPr b="1" i="0" lang="en-US" sz="2000" u="none">
                <a:solidFill>
                  <a:srgbClr val="FFFFFF"/>
                </a:solidFill>
                <a:latin typeface="Arial"/>
                <a:ea typeface="Arial"/>
                <a:cs typeface="Arial"/>
                <a:sym typeface="Arial"/>
              </a:rPr>
              <a:t>2020-1-SK01-KA226-SCH-094350</a:t>
            </a:r>
            <a:endParaRPr/>
          </a:p>
        </p:txBody>
      </p:sp>
      <p:pic>
        <p:nvPicPr>
          <p:cNvPr descr="Erasmus+ logo EN.jpg" id="61" name="Google Shape;61;p1"/>
          <p:cNvPicPr preferRelativeResize="0"/>
          <p:nvPr/>
        </p:nvPicPr>
        <p:blipFill rotWithShape="1">
          <a:blip r:embed="rId4">
            <a:alphaModFix/>
          </a:blip>
          <a:srcRect b="0" l="0" r="0" t="0"/>
          <a:stretch/>
        </p:blipFill>
        <p:spPr>
          <a:xfrm>
            <a:off x="142875" y="785812"/>
            <a:ext cx="2593975" cy="571500"/>
          </a:xfrm>
          <a:prstGeom prst="rect">
            <a:avLst/>
          </a:prstGeom>
          <a:noFill/>
          <a:ln>
            <a:noFill/>
          </a:ln>
        </p:spPr>
      </p:pic>
      <p:pic>
        <p:nvPicPr>
          <p:cNvPr id="62" name="Google Shape;62;p1"/>
          <p:cNvPicPr preferRelativeResize="0"/>
          <p:nvPr/>
        </p:nvPicPr>
        <p:blipFill rotWithShape="1">
          <a:blip r:embed="rId5">
            <a:alphaModFix/>
          </a:blip>
          <a:srcRect b="0" l="0" r="0" t="0"/>
          <a:stretch/>
        </p:blipFill>
        <p:spPr>
          <a:xfrm>
            <a:off x="5724525" y="1563687"/>
            <a:ext cx="2095500" cy="1400175"/>
          </a:xfrm>
          <a:prstGeom prst="rect">
            <a:avLst/>
          </a:prstGeom>
          <a:noFill/>
          <a:ln>
            <a:noFill/>
          </a:ln>
        </p:spPr>
      </p:pic>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10"/>
          <p:cNvSpPr txBox="1"/>
          <p:nvPr>
            <p:ph type="ctrTitle"/>
          </p:nvPr>
        </p:nvSpPr>
        <p:spPr>
          <a:xfrm>
            <a:off x="3851275" y="1492250"/>
            <a:ext cx="4505325" cy="33829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r>
              <a:rPr b="1" i="0" lang="en-US" sz="3200" u="none">
                <a:solidFill>
                  <a:srgbClr val="0070C0"/>
                </a:solidFill>
                <a:latin typeface="Roboto Slab"/>
                <a:ea typeface="Roboto Slab"/>
                <a:cs typeface="Roboto Slab"/>
                <a:sym typeface="Roboto Slab"/>
              </a:rPr>
              <a:t>Nachteile des Fortschritts</a:t>
            </a: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Arbeitslosigkeit</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Stress</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Krankheiten</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Depression</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Umweltverschmutzung</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Gewalt</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Sucht</a:t>
            </a:r>
            <a:br>
              <a:rPr b="1" i="0" lang="en-US" sz="3200" u="none">
                <a:solidFill>
                  <a:srgbClr val="0070C0"/>
                </a:solidFill>
                <a:latin typeface="Roboto Slab"/>
                <a:ea typeface="Roboto Slab"/>
                <a:cs typeface="Roboto Slab"/>
                <a:sym typeface="Roboto Slab"/>
              </a:rPr>
            </a:br>
            <a:endParaRPr/>
          </a:p>
        </p:txBody>
      </p:sp>
      <p:sp>
        <p:nvSpPr>
          <p:cNvPr id="189" name="Google Shape;189;p10"/>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4</a:t>
            </a:r>
            <a:endParaRPr/>
          </a:p>
        </p:txBody>
      </p:sp>
      <p:sp>
        <p:nvSpPr>
          <p:cNvPr id="190" name="Google Shape;190;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1" name="Google Shape;191;p1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2" name="Google Shape;192;p10"/>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11"/>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FFFFFF"/>
                </a:solidFill>
                <a:latin typeface="Nixie One"/>
                <a:ea typeface="Nixie One"/>
                <a:cs typeface="Nixie One"/>
                <a:sym typeface="Nixie One"/>
              </a:rPr>
              <a:t>R E S O U R C E S </a:t>
            </a:r>
            <a:endParaRPr/>
          </a:p>
        </p:txBody>
      </p:sp>
      <p:sp>
        <p:nvSpPr>
          <p:cNvPr id="198" name="Google Shape;198;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9" name="Google Shape;199;p1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00" name="Google Shape;200;p11"/>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01" name="Google Shape;201;p11"/>
          <p:cNvSpPr txBox="1"/>
          <p:nvPr/>
        </p:nvSpPr>
        <p:spPr>
          <a:xfrm>
            <a:off x="428625" y="1500187"/>
            <a:ext cx="8143800" cy="136980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400"/>
              <a:buFont typeface="Nixie One"/>
              <a:buNone/>
            </a:pPr>
            <a:r>
              <a:rPr lang="en-US">
                <a:solidFill>
                  <a:schemeClr val="lt1"/>
                </a:solidFill>
                <a:latin typeface="Nixie One"/>
                <a:ea typeface="Nixie One"/>
                <a:cs typeface="Nixie One"/>
                <a:sym typeface="Nixie One"/>
              </a:rPr>
              <a:t>https://wordwall.net</a:t>
            </a:r>
            <a:endParaRPr/>
          </a:p>
          <a:p>
            <a:pPr indent="0" lvl="0" marL="0" marR="0" rtl="0" algn="l">
              <a:lnSpc>
                <a:spcPct val="150000"/>
              </a:lnSpc>
              <a:spcBef>
                <a:spcPts val="0"/>
              </a:spcBef>
              <a:spcAft>
                <a:spcPts val="0"/>
              </a:spcAft>
              <a:buClr>
                <a:srgbClr val="000000"/>
              </a:buClr>
              <a:buSzPts val="1800"/>
              <a:buFont typeface="Arial"/>
              <a:buNone/>
            </a:pPr>
            <a:r>
              <a:t/>
            </a:r>
            <a:endParaRPr b="0" i="0" sz="1800" u="none">
              <a:solidFill>
                <a:srgbClr val="000000"/>
              </a:solidFill>
              <a:latin typeface="Calibri"/>
              <a:ea typeface="Calibri"/>
              <a:cs typeface="Calibri"/>
              <a:sym typeface="Calibri"/>
            </a:endParaRPr>
          </a:p>
          <a:p>
            <a:pPr indent="0" lvl="0" marL="0" marR="0" rtl="0" algn="l">
              <a:lnSpc>
                <a:spcPct val="150000"/>
              </a:lnSpc>
              <a:spcBef>
                <a:spcPts val="0"/>
              </a:spcBef>
              <a:spcAft>
                <a:spcPts val="0"/>
              </a:spcAft>
              <a:buClr>
                <a:srgbClr val="000000"/>
              </a:buClr>
              <a:buSzPts val="1400"/>
              <a:buFont typeface="Arial"/>
              <a:buNone/>
            </a:pPr>
            <a:r>
              <a:t/>
            </a:r>
            <a:endParaRPr b="0" i="0" sz="1400" u="none">
              <a:solidFill>
                <a:schemeClr val="lt1"/>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0" i="0" sz="1400" u="none">
              <a:solidFill>
                <a:schemeClr val="lt1"/>
              </a:solidFill>
              <a:latin typeface="Nixie One"/>
              <a:ea typeface="Nixie One"/>
              <a:cs typeface="Nixie One"/>
              <a:sym typeface="Nixie One"/>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12"/>
          <p:cNvSpPr txBox="1"/>
          <p:nvPr>
            <p:ph idx="4294967295" type="ctrTitle"/>
          </p:nvPr>
        </p:nvSpPr>
        <p:spPr>
          <a:xfrm>
            <a:off x="3000375" y="571500"/>
            <a:ext cx="4279900" cy="687387"/>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
        <p:nvSpPr>
          <p:cNvPr id="207" name="Google Shape;207;p12"/>
          <p:cNvSpPr txBox="1"/>
          <p:nvPr>
            <p:ph idx="4294967295" type="subTitle"/>
          </p:nvPr>
        </p:nvSpPr>
        <p:spPr>
          <a:xfrm>
            <a:off x="214312"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a:p>
        </p:txBody>
      </p:sp>
      <p:sp>
        <p:nvSpPr>
          <p:cNvPr id="208" name="Google Shape;208;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09" name="Google Shape;209;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0" name="Google Shape;210;p1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11" name="Google Shape;211;p12"/>
          <p:cNvSpPr txBox="1"/>
          <p:nvPr/>
        </p:nvSpPr>
        <p:spPr>
          <a:xfrm>
            <a:off x="214312" y="2643187"/>
            <a:ext cx="5143500" cy="83026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8" name="Google Shape;68;p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69" name="Google Shape;69;p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70" name="Google Shape;70;p2"/>
          <p:cNvSpPr txBox="1"/>
          <p:nvPr/>
        </p:nvSpPr>
        <p:spPr>
          <a:xfrm>
            <a:off x="415950" y="1386162"/>
            <a:ext cx="8143800" cy="3140100"/>
          </a:xfrm>
          <a:prstGeom prst="rect">
            <a:avLst/>
          </a:prstGeom>
          <a:noFill/>
          <a:ln>
            <a:noFill/>
          </a:ln>
        </p:spPr>
        <p:txBody>
          <a:bodyPr anchorCtr="0" anchor="t" bIns="45700" lIns="91425" spcFirstLastPara="1" rIns="91425" wrap="square" tIns="45700">
            <a:spAutoFit/>
          </a:bodyPr>
          <a:lstStyle/>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Unterrichtsfach: Deutsch</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Thema: Wissenschaft und Technik</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Sprachniveau: B2</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Altersgruppe: 16-19 </a:t>
            </a:r>
            <a:endParaRPr/>
          </a:p>
          <a:p>
            <a:pPr indent="-114300" lvl="0" marL="0" marR="0" rtl="0" algn="l">
              <a:lnSpc>
                <a:spcPct val="200000"/>
              </a:lnSpc>
              <a:spcBef>
                <a:spcPts val="0"/>
              </a:spcBef>
              <a:spcAft>
                <a:spcPts val="0"/>
              </a:spcAft>
              <a:buClr>
                <a:schemeClr val="lt1"/>
              </a:buClr>
              <a:buSzPts val="1800"/>
              <a:buFont typeface="Noto Sans Symbols"/>
              <a:buChar char="⮚"/>
            </a:pPr>
            <a:r>
              <a:rPr b="0" i="0" lang="en-US" sz="1800" u="none">
                <a:solidFill>
                  <a:schemeClr val="lt1"/>
                </a:solidFill>
                <a:latin typeface="Roboto Slab"/>
                <a:ea typeface="Roboto Slab"/>
                <a:cs typeface="Roboto Slab"/>
                <a:sym typeface="Roboto Slab"/>
              </a:rPr>
              <a:t>1 Stunde : 45 Minuten</a:t>
            </a:r>
            <a:endParaRPr/>
          </a:p>
          <a:p>
            <a:pPr indent="0" lvl="0" marL="0" marR="0" rtl="0" algn="l">
              <a:lnSpc>
                <a:spcPct val="100000"/>
              </a:lnSpc>
              <a:spcBef>
                <a:spcPts val="0"/>
              </a:spcBef>
              <a:spcAft>
                <a:spcPts val="0"/>
              </a:spcAft>
              <a:buNone/>
            </a:pPr>
            <a:r>
              <a:t/>
            </a:r>
            <a:endParaRPr b="0" i="0" sz="1800" u="none">
              <a:solidFill>
                <a:schemeClr val="lt1"/>
              </a:solidFill>
              <a:latin typeface="Roboto Slab"/>
              <a:ea typeface="Roboto Slab"/>
              <a:cs typeface="Roboto Slab"/>
              <a:sym typeface="Roboto Slab"/>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INHALT </a:t>
            </a:r>
            <a:endParaRPr/>
          </a:p>
        </p:txBody>
      </p:sp>
      <p:sp>
        <p:nvSpPr>
          <p:cNvPr id="76" name="Google Shape;76;p3"/>
          <p:cNvSpPr/>
          <p:nvPr/>
        </p:nvSpPr>
        <p:spPr>
          <a:xfrm>
            <a:off x="3759200" y="373856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7" name="Google Shape;77;p3"/>
          <p:cNvSpPr/>
          <p:nvPr/>
        </p:nvSpPr>
        <p:spPr>
          <a:xfrm>
            <a:off x="3759200" y="300355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8" name="Google Shape;78;p3"/>
          <p:cNvSpPr/>
          <p:nvPr/>
        </p:nvSpPr>
        <p:spPr>
          <a:xfrm>
            <a:off x="3759200" y="225901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9" name="Google Shape;79;p3"/>
          <p:cNvSpPr/>
          <p:nvPr/>
        </p:nvSpPr>
        <p:spPr>
          <a:xfrm>
            <a:off x="3759200" y="150812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0" name="Google Shape;80;p3"/>
          <p:cNvSpPr/>
          <p:nvPr/>
        </p:nvSpPr>
        <p:spPr>
          <a:xfrm>
            <a:off x="2898775" y="131286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1" name="Google Shape;81;p3"/>
          <p:cNvSpPr/>
          <p:nvPr/>
        </p:nvSpPr>
        <p:spPr>
          <a:xfrm>
            <a:off x="2832100" y="2119312"/>
            <a:ext cx="949325" cy="8921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3"/>
          <p:cNvSpPr/>
          <p:nvPr/>
        </p:nvSpPr>
        <p:spPr>
          <a:xfrm flipH="1" rot="10800000">
            <a:off x="2892425" y="300831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3"/>
          <p:cNvSpPr/>
          <p:nvPr/>
        </p:nvSpPr>
        <p:spPr>
          <a:xfrm flipH="1" rot="10800000">
            <a:off x="2894012" y="375126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3"/>
          <p:cNvSpPr/>
          <p:nvPr/>
        </p:nvSpPr>
        <p:spPr>
          <a:xfrm rot="10800000">
            <a:off x="2022475" y="374808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3"/>
          <p:cNvSpPr/>
          <p:nvPr/>
        </p:nvSpPr>
        <p:spPr>
          <a:xfrm flipH="1">
            <a:off x="2017712"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3"/>
          <p:cNvSpPr/>
          <p:nvPr/>
        </p:nvSpPr>
        <p:spPr>
          <a:xfrm flipH="1">
            <a:off x="2016125" y="131445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3"/>
          <p:cNvSpPr/>
          <p:nvPr/>
        </p:nvSpPr>
        <p:spPr>
          <a:xfrm rot="10800000">
            <a:off x="2020887" y="300355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8" name="Google Shape;88;p3"/>
          <p:cNvSpPr/>
          <p:nvPr/>
        </p:nvSpPr>
        <p:spPr>
          <a:xfrm>
            <a:off x="1985962" y="1412875"/>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9" name="Google Shape;89;p3"/>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0" i="0" lang="en-US" sz="2400" u="none">
                <a:solidFill>
                  <a:srgbClr val="FFFFFF"/>
                </a:solidFill>
                <a:latin typeface="Roboto Slab"/>
                <a:ea typeface="Roboto Slab"/>
                <a:cs typeface="Roboto Slab"/>
                <a:sym typeface="Roboto Slab"/>
              </a:rPr>
              <a:t>01</a:t>
            </a:r>
            <a:endParaRPr/>
          </a:p>
        </p:txBody>
      </p:sp>
      <p:cxnSp>
        <p:nvCxnSpPr>
          <p:cNvPr id="90" name="Google Shape;90;p3"/>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1" name="Google Shape;91;p3"/>
          <p:cNvSpPr txBox="1"/>
          <p:nvPr/>
        </p:nvSpPr>
        <p:spPr>
          <a:xfrm>
            <a:off x="4532312" y="166687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2" name="Google Shape;92;p3"/>
          <p:cNvSpPr txBox="1"/>
          <p:nvPr/>
        </p:nvSpPr>
        <p:spPr>
          <a:xfrm>
            <a:off x="3878262" y="239236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0" i="0" lang="en-US" sz="2400" u="none">
                <a:solidFill>
                  <a:srgbClr val="FFFFFF"/>
                </a:solidFill>
                <a:latin typeface="Roboto Slab"/>
                <a:ea typeface="Roboto Slab"/>
                <a:cs typeface="Roboto Slab"/>
                <a:sym typeface="Roboto Slab"/>
              </a:rPr>
              <a:t>02</a:t>
            </a:r>
            <a:endParaRPr/>
          </a:p>
        </p:txBody>
      </p:sp>
      <p:cxnSp>
        <p:nvCxnSpPr>
          <p:cNvPr id="93" name="Google Shape;93;p3"/>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4" name="Google Shape;94;p3"/>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600"/>
              <a:buFont typeface="Roboto Slab"/>
              <a:buNone/>
            </a:pPr>
            <a:r>
              <a:rPr b="0" i="0" lang="en-US" sz="1600" u="none">
                <a:solidFill>
                  <a:srgbClr val="FFFFFF"/>
                </a:solidFill>
                <a:latin typeface="Roboto Slab"/>
                <a:ea typeface="Roboto Slab"/>
                <a:cs typeface="Roboto Slab"/>
                <a:sym typeface="Roboto Slab"/>
              </a:rPr>
              <a:t>Das Leben heute</a:t>
            </a:r>
            <a:endParaRPr/>
          </a:p>
        </p:txBody>
      </p:sp>
      <p:sp>
        <p:nvSpPr>
          <p:cNvPr id="95" name="Google Shape;95;p3"/>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0" i="0" lang="en-US" sz="2400" u="none">
                <a:solidFill>
                  <a:srgbClr val="FFFFFF"/>
                </a:solidFill>
                <a:latin typeface="Roboto Slab"/>
                <a:ea typeface="Roboto Slab"/>
                <a:cs typeface="Roboto Slab"/>
                <a:sym typeface="Roboto Slab"/>
              </a:rPr>
              <a:t>03</a:t>
            </a:r>
            <a:endParaRPr/>
          </a:p>
        </p:txBody>
      </p:sp>
      <p:cxnSp>
        <p:nvCxnSpPr>
          <p:cNvPr id="96" name="Google Shape;96;p3"/>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97" name="Google Shape;97;p3"/>
          <p:cNvSpPr txBox="1"/>
          <p:nvPr/>
        </p:nvSpPr>
        <p:spPr>
          <a:xfrm>
            <a:off x="4565650" y="3094037"/>
            <a:ext cx="3030537"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600"/>
              <a:buFont typeface="Roboto Slab"/>
              <a:buNone/>
            </a:pPr>
            <a:r>
              <a:rPr b="0" i="0" lang="en-US" sz="1600" u="none">
                <a:solidFill>
                  <a:srgbClr val="FFFFFF"/>
                </a:solidFill>
                <a:latin typeface="Roboto Slab"/>
                <a:ea typeface="Roboto Slab"/>
                <a:cs typeface="Roboto Slab"/>
                <a:sym typeface="Roboto Slab"/>
              </a:rPr>
              <a:t>Vorteile des Fortschritts</a:t>
            </a:r>
            <a:endParaRPr/>
          </a:p>
        </p:txBody>
      </p:sp>
      <p:sp>
        <p:nvSpPr>
          <p:cNvPr id="98" name="Google Shape;98;p3"/>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Roboto Slab"/>
              <a:buNone/>
            </a:pPr>
            <a:r>
              <a:rPr b="0" i="0" lang="en-US" sz="2400" u="none">
                <a:solidFill>
                  <a:srgbClr val="FFFFFF"/>
                </a:solidFill>
                <a:latin typeface="Roboto Slab"/>
                <a:ea typeface="Roboto Slab"/>
                <a:cs typeface="Roboto Slab"/>
                <a:sym typeface="Roboto Slab"/>
              </a:rPr>
              <a:t>04</a:t>
            </a:r>
            <a:endParaRPr/>
          </a:p>
        </p:txBody>
      </p:sp>
      <p:cxnSp>
        <p:nvCxnSpPr>
          <p:cNvPr id="99" name="Google Shape;99;p3"/>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00" name="Google Shape;100;p3"/>
          <p:cNvSpPr txBox="1"/>
          <p:nvPr/>
        </p:nvSpPr>
        <p:spPr>
          <a:xfrm>
            <a:off x="4532312" y="3825875"/>
            <a:ext cx="169545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600"/>
              <a:buFont typeface="Roboto Slab"/>
              <a:buNone/>
            </a:pPr>
            <a:r>
              <a:rPr b="0" i="0" lang="en-US" sz="1600" u="none">
                <a:solidFill>
                  <a:srgbClr val="FFFFFF"/>
                </a:solidFill>
                <a:latin typeface="Roboto Slab"/>
                <a:ea typeface="Roboto Slab"/>
                <a:cs typeface="Roboto Slab"/>
                <a:sym typeface="Roboto Slab"/>
              </a:rPr>
              <a:t>Nachteile des Fortschritts</a:t>
            </a:r>
            <a:endParaRPr/>
          </a:p>
        </p:txBody>
      </p:sp>
      <p:sp>
        <p:nvSpPr>
          <p:cNvPr id="101" name="Google Shape;101;p3"/>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2" name="Google Shape;102;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3" name="Google Shape;103;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04" name="Google Shape;104;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05" name="Google Shape;105;p3"/>
          <p:cNvSpPr txBox="1"/>
          <p:nvPr/>
        </p:nvSpPr>
        <p:spPr>
          <a:xfrm>
            <a:off x="4500562" y="1643062"/>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600"/>
              <a:buFont typeface="Roboto Slab"/>
              <a:buNone/>
            </a:pPr>
            <a:r>
              <a:rPr b="0" i="0" lang="en-US" sz="1600" u="none">
                <a:solidFill>
                  <a:srgbClr val="FFFFFF"/>
                </a:solidFill>
                <a:latin typeface="Roboto Slab"/>
                <a:ea typeface="Roboto Slab"/>
                <a:cs typeface="Roboto Slab"/>
                <a:sym typeface="Roboto Slab"/>
              </a:rPr>
              <a:t>Das Leben früher</a:t>
            </a:r>
            <a:endParaRPr/>
          </a:p>
        </p:txBody>
      </p:sp>
      <p:pic>
        <p:nvPicPr>
          <p:cNvPr descr="Erasmus+ logo EN.jpg" id="106" name="Google Shape;106;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4"/>
          <p:cNvSpPr txBox="1"/>
          <p:nvPr>
            <p:ph type="ctrTitle"/>
          </p:nvPr>
        </p:nvSpPr>
        <p:spPr>
          <a:xfrm>
            <a:off x="3779837" y="4876800"/>
            <a:ext cx="4576762" cy="10795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3200" u="none">
                <a:solidFill>
                  <a:srgbClr val="0070C0"/>
                </a:solidFill>
                <a:latin typeface="Roboto Slab"/>
                <a:ea typeface="Roboto Slab"/>
                <a:cs typeface="Roboto Slab"/>
                <a:sym typeface="Roboto Slab"/>
              </a:rPr>
              <a:t>Das Leben früher / </a:t>
            </a:r>
            <a:br>
              <a:rPr b="1" i="0" lang="en-US" sz="3200" u="none">
                <a:solidFill>
                  <a:srgbClr val="0070C0"/>
                </a:solidFill>
                <a:latin typeface="Roboto Slab"/>
                <a:ea typeface="Roboto Slab"/>
                <a:cs typeface="Roboto Slab"/>
                <a:sym typeface="Roboto Slab"/>
              </a:rPr>
            </a:br>
            <a:r>
              <a:rPr b="1" i="0" lang="en-US" sz="3200" u="none">
                <a:solidFill>
                  <a:srgbClr val="0070C0"/>
                </a:solidFill>
                <a:latin typeface="Roboto Slab"/>
                <a:ea typeface="Roboto Slab"/>
                <a:cs typeface="Roboto Slab"/>
                <a:sym typeface="Roboto Slab"/>
              </a:rPr>
              <a:t>in der Vergangenheit</a:t>
            </a:r>
            <a:br>
              <a:rPr b="1" i="0" lang="en-US" sz="3200" u="none">
                <a:solidFill>
                  <a:srgbClr val="0070C0"/>
                </a:solidFill>
                <a:latin typeface="Roboto Slab"/>
                <a:ea typeface="Roboto Slab"/>
                <a:cs typeface="Roboto Slab"/>
                <a:sym typeface="Roboto Slab"/>
              </a:rPr>
            </a:br>
            <a:r>
              <a:rPr b="1" i="0" lang="en-US" sz="3200" u="none">
                <a:solidFill>
                  <a:srgbClr val="0070C0"/>
                </a:solidFill>
                <a:latin typeface="Roboto Slab"/>
                <a:ea typeface="Roboto Slab"/>
                <a:cs typeface="Roboto Slab"/>
                <a:sym typeface="Roboto Slab"/>
              </a:rPr>
              <a:t> </a:t>
            </a: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endParaRPr/>
          </a:p>
        </p:txBody>
      </p:sp>
      <p:sp>
        <p:nvSpPr>
          <p:cNvPr id="112" name="Google Shape;112;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13" name="Google Shape;113;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14" name="Google Shape;114;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15" name="Google Shape;115;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16" name="Google Shape;116;p4"/>
          <p:cNvSpPr txBox="1"/>
          <p:nvPr/>
        </p:nvSpPr>
        <p:spPr>
          <a:xfrm>
            <a:off x="3779837" y="1419225"/>
            <a:ext cx="4824412" cy="53244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Häuser</a:t>
            </a:r>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Kleidung</a:t>
            </a:r>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Essen</a:t>
            </a:r>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Reisen</a:t>
            </a:r>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Arbeit</a:t>
            </a:r>
            <a:endParaRPr/>
          </a:p>
          <a:p>
            <a:pPr indent="0" lvl="0" marL="0" marR="0" rtl="0" algn="l">
              <a:lnSpc>
                <a:spcPct val="100000"/>
              </a:lnSpc>
              <a:spcBef>
                <a:spcPts val="0"/>
              </a:spcBef>
              <a:spcAft>
                <a:spcPts val="0"/>
              </a:spcAft>
              <a:buClr>
                <a:srgbClr val="000000"/>
              </a:buClr>
              <a:buSzPts val="2400"/>
              <a:buFont typeface="Roboto Slab"/>
              <a:buNone/>
            </a:pPr>
            <a:r>
              <a:rPr b="0" i="0" lang="en-US" sz="2400" u="none">
                <a:solidFill>
                  <a:srgbClr val="000000"/>
                </a:solidFill>
                <a:latin typeface="Roboto Slab"/>
                <a:ea typeface="Roboto Slab"/>
                <a:cs typeface="Roboto Slab"/>
                <a:sym typeface="Roboto Slab"/>
              </a:rPr>
              <a:t>Familie</a:t>
            </a:r>
            <a:endParaRPr/>
          </a:p>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FF0000"/>
              </a:buClr>
              <a:buSzPts val="2400"/>
              <a:buFont typeface="Arial"/>
              <a:buNone/>
            </a:pPr>
            <a:r>
              <a:rPr b="1" i="0" lang="en-US" sz="2400" u="sng">
                <a:solidFill>
                  <a:srgbClr val="FF0000"/>
                </a:solidFill>
                <a:latin typeface="Arial"/>
                <a:ea typeface="Arial"/>
                <a:cs typeface="Arial"/>
                <a:sym typeface="Arial"/>
                <a:hlinkClick r:id="rId4">
                  <a:extLst>
                    <a:ext uri="{A12FA001-AC4F-418D-AE19-62706E023703}">
                      <ahyp:hlinkClr val="tx"/>
                    </a:ext>
                  </a:extLst>
                </a:hlinkClick>
              </a:rPr>
              <a:t>Fragen</a:t>
            </a:r>
            <a:endParaRPr/>
          </a:p>
          <a:p>
            <a:pPr indent="0" lvl="0" marL="0" marR="0" rtl="0" algn="l">
              <a:lnSpc>
                <a:spcPct val="100000"/>
              </a:lnSpc>
              <a:spcBef>
                <a:spcPts val="0"/>
              </a:spcBef>
              <a:spcAft>
                <a:spcPts val="0"/>
              </a:spcAft>
              <a:buClr>
                <a:srgbClr val="000000"/>
              </a:buClr>
              <a:buSzPts val="2400"/>
              <a:buFont typeface="Arial"/>
              <a:buNone/>
            </a:pPr>
            <a:r>
              <a:t/>
            </a:r>
            <a:endParaRPr b="1" i="0" sz="2400" u="none">
              <a:solidFill>
                <a:srgbClr val="FF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000"/>
              <a:buFont typeface="Arial"/>
              <a:buNone/>
            </a:pPr>
            <a:r>
              <a:t/>
            </a:r>
            <a:endParaRPr b="0" i="0" sz="20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000"/>
              <a:buFont typeface="Arial"/>
              <a:buNone/>
            </a:pPr>
            <a:r>
              <a:t/>
            </a:r>
            <a:endParaRPr b="0" i="0" sz="20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000"/>
              <a:buFont typeface="Arial"/>
              <a:buNone/>
            </a:pPr>
            <a:r>
              <a:t/>
            </a:r>
            <a:endParaRPr b="0" i="0" sz="20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000000"/>
              </a:buClr>
              <a:buSzPts val="2000"/>
              <a:buFont typeface="Arial"/>
              <a:buNone/>
            </a:pPr>
            <a:r>
              <a:t/>
            </a:r>
            <a:endParaRPr b="0" i="0" sz="20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None/>
            </a:pPr>
            <a:r>
              <a:t/>
            </a:r>
            <a:endParaRPr b="0" i="0" sz="2000" u="none">
              <a:solidFill>
                <a:srgbClr val="000000"/>
              </a:solidFill>
              <a:latin typeface="Roboto Slab"/>
              <a:ea typeface="Roboto Slab"/>
              <a:cs typeface="Roboto Slab"/>
              <a:sym typeface="Roboto Slab"/>
            </a:endParaRPr>
          </a:p>
        </p:txBody>
      </p:sp>
      <p:pic>
        <p:nvPicPr>
          <p:cNvPr id="117" name="Google Shape;117;p4"/>
          <p:cNvPicPr preferRelativeResize="0"/>
          <p:nvPr/>
        </p:nvPicPr>
        <p:blipFill rotWithShape="1">
          <a:blip r:embed="rId5">
            <a:alphaModFix/>
          </a:blip>
          <a:srcRect b="0" l="0" r="0" t="0"/>
          <a:stretch/>
        </p:blipFill>
        <p:spPr>
          <a:xfrm>
            <a:off x="6443662" y="1708150"/>
            <a:ext cx="2057400" cy="1423987"/>
          </a:xfrm>
          <a:prstGeom prst="rect">
            <a:avLst/>
          </a:prstGeom>
          <a:noFill/>
          <a:ln>
            <a:noFill/>
          </a:ln>
        </p:spPr>
      </p:pic>
      <p:pic>
        <p:nvPicPr>
          <p:cNvPr id="118" name="Google Shape;118;p4"/>
          <p:cNvPicPr preferRelativeResize="0"/>
          <p:nvPr/>
        </p:nvPicPr>
        <p:blipFill rotWithShape="1">
          <a:blip r:embed="rId6">
            <a:alphaModFix/>
          </a:blip>
          <a:srcRect b="0" l="0" r="0" t="0"/>
          <a:stretch/>
        </p:blipFill>
        <p:spPr>
          <a:xfrm>
            <a:off x="5608637" y="3289300"/>
            <a:ext cx="2168525" cy="1457325"/>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5"/>
          <p:cNvSpPr txBox="1"/>
          <p:nvPr>
            <p:ph type="ctrTitle"/>
          </p:nvPr>
        </p:nvSpPr>
        <p:spPr>
          <a:xfrm>
            <a:off x="3563937" y="503237"/>
            <a:ext cx="5545137" cy="700087"/>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br>
              <a:rPr b="1" i="0" lang="en-US" sz="2000" u="none">
                <a:solidFill>
                  <a:srgbClr val="114454"/>
                </a:solidFill>
                <a:latin typeface="Nixie One"/>
                <a:ea typeface="Nixie One"/>
                <a:cs typeface="Nixie One"/>
                <a:sym typeface="Nixie One"/>
              </a:rPr>
            </a:br>
            <a:br>
              <a:rPr b="1" i="0" lang="en-US" sz="2000" u="none">
                <a:solidFill>
                  <a:srgbClr val="114454"/>
                </a:solidFill>
                <a:latin typeface="Nixie One"/>
                <a:ea typeface="Nixie One"/>
                <a:cs typeface="Nixie One"/>
                <a:sym typeface="Nixie One"/>
              </a:rPr>
            </a:br>
            <a:br>
              <a:rPr b="1" i="0" lang="en-US" sz="2000" u="none">
                <a:solidFill>
                  <a:srgbClr val="114454"/>
                </a:solidFill>
                <a:latin typeface="Nixie One"/>
                <a:ea typeface="Nixie One"/>
                <a:cs typeface="Nixie One"/>
                <a:sym typeface="Nixie One"/>
              </a:rPr>
            </a:br>
            <a:br>
              <a:rPr b="1" i="0" lang="en-US" sz="2000" u="none">
                <a:solidFill>
                  <a:srgbClr val="114454"/>
                </a:solidFill>
                <a:latin typeface="Nixie One"/>
                <a:ea typeface="Nixie One"/>
                <a:cs typeface="Nixie One"/>
                <a:sym typeface="Nixie One"/>
              </a:rPr>
            </a:br>
            <a:br>
              <a:rPr b="1" i="0" lang="en-US" sz="2000" u="none">
                <a:solidFill>
                  <a:srgbClr val="114454"/>
                </a:solidFill>
                <a:latin typeface="Nixie One"/>
                <a:ea typeface="Nixie One"/>
                <a:cs typeface="Nixie One"/>
                <a:sym typeface="Nixie One"/>
              </a:rPr>
            </a:br>
            <a:r>
              <a:rPr b="1" i="0" lang="en-US" sz="3200" u="none">
                <a:solidFill>
                  <a:srgbClr val="0070C0"/>
                </a:solidFill>
                <a:latin typeface="Roboto Slab"/>
                <a:ea typeface="Roboto Slab"/>
                <a:cs typeface="Roboto Slab"/>
                <a:sym typeface="Roboto Slab"/>
              </a:rPr>
              <a:t>Das Leben heute </a:t>
            </a:r>
            <a:endParaRPr/>
          </a:p>
        </p:txBody>
      </p:sp>
      <p:sp>
        <p:nvSpPr>
          <p:cNvPr id="124" name="Google Shape;124;p5"/>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125" name="Google Shape;125;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26" name="Google Shape;126;p5"/>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27" name="Google Shape;127;p5"/>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
        <p:nvSpPr>
          <p:cNvPr id="128" name="Google Shape;128;p5"/>
          <p:cNvSpPr txBox="1"/>
          <p:nvPr/>
        </p:nvSpPr>
        <p:spPr>
          <a:xfrm>
            <a:off x="3563937" y="1470025"/>
            <a:ext cx="5113337" cy="317023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Was hilft uns</a:t>
            </a:r>
            <a:endParaRPr/>
          </a:p>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	- in der Küche</a:t>
            </a:r>
            <a:endParaRPr/>
          </a:p>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	- im Badezimmer</a:t>
            </a:r>
            <a:endParaRPr/>
          </a:p>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	- im Wohnzimmer</a:t>
            </a:r>
            <a:endParaRPr/>
          </a:p>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	- im Haushalt</a:t>
            </a:r>
            <a:endParaRPr/>
          </a:p>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	- im Garten</a:t>
            </a:r>
            <a:endParaRPr/>
          </a:p>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	- im Büro?</a:t>
            </a:r>
            <a:endParaRPr/>
          </a:p>
          <a:p>
            <a:pPr indent="0" lvl="0" marL="0" marR="0" rtl="0" algn="l">
              <a:lnSpc>
                <a:spcPct val="100000"/>
              </a:lnSpc>
              <a:spcBef>
                <a:spcPts val="0"/>
              </a:spcBef>
              <a:spcAft>
                <a:spcPts val="0"/>
              </a:spcAft>
              <a:buClr>
                <a:srgbClr val="000000"/>
              </a:buClr>
              <a:buSzPts val="2000"/>
              <a:buFont typeface="Arial"/>
              <a:buNone/>
            </a:pPr>
            <a:r>
              <a:t/>
            </a:r>
            <a:endParaRPr b="0" i="0" sz="2000" u="none">
              <a:solidFill>
                <a:srgbClr val="000000"/>
              </a:solidFill>
              <a:latin typeface="Roboto Slab"/>
              <a:ea typeface="Roboto Slab"/>
              <a:cs typeface="Roboto Slab"/>
              <a:sym typeface="Roboto Slab"/>
            </a:endParaRPr>
          </a:p>
          <a:p>
            <a:pPr indent="0" lvl="0" marL="0" marR="0" rtl="0" algn="l">
              <a:lnSpc>
                <a:spcPct val="100000"/>
              </a:lnSpc>
              <a:spcBef>
                <a:spcPts val="0"/>
              </a:spcBef>
              <a:spcAft>
                <a:spcPts val="0"/>
              </a:spcAft>
              <a:buClr>
                <a:srgbClr val="FF0000"/>
              </a:buClr>
              <a:buSzPts val="2000"/>
              <a:buFont typeface="Arial"/>
              <a:buNone/>
            </a:pPr>
            <a:r>
              <a:rPr b="1" i="0" lang="en-US" sz="2000" u="sng">
                <a:solidFill>
                  <a:srgbClr val="FF0000"/>
                </a:solidFill>
                <a:latin typeface="Arial"/>
                <a:ea typeface="Arial"/>
                <a:cs typeface="Arial"/>
                <a:sym typeface="Arial"/>
                <a:hlinkClick r:id="rId4">
                  <a:extLst>
                    <a:ext uri="{A12FA001-AC4F-418D-AE19-62706E023703}">
                      <ahyp:hlinkClr val="tx"/>
                    </a:ext>
                  </a:extLst>
                </a:hlinkClick>
              </a:rPr>
              <a:t>Haushaltsgeräte</a:t>
            </a:r>
            <a:endParaRPr/>
          </a:p>
          <a:p>
            <a:pPr indent="0" lvl="0" marL="0" marR="0" rtl="0" algn="l">
              <a:lnSpc>
                <a:spcPct val="100000"/>
              </a:lnSpc>
              <a:spcBef>
                <a:spcPts val="0"/>
              </a:spcBef>
              <a:spcAft>
                <a:spcPts val="0"/>
              </a:spcAft>
              <a:buClr>
                <a:srgbClr val="000000"/>
              </a:buClr>
              <a:buSzPts val="2000"/>
              <a:buFont typeface="Roboto Slab"/>
              <a:buNone/>
            </a:pPr>
            <a:r>
              <a:rPr b="0" i="0" lang="en-US" sz="2000" u="none">
                <a:solidFill>
                  <a:srgbClr val="000000"/>
                </a:solidFill>
                <a:latin typeface="Roboto Slab"/>
                <a:ea typeface="Roboto Slab"/>
                <a:cs typeface="Roboto Slab"/>
                <a:sym typeface="Roboto Slab"/>
              </a:rPr>
              <a:t>	  </a:t>
            </a:r>
            <a:endParaRPr/>
          </a:p>
        </p:txBody>
      </p:sp>
      <p:pic>
        <p:nvPicPr>
          <p:cNvPr id="129" name="Google Shape;129;p5"/>
          <p:cNvPicPr preferRelativeResize="0"/>
          <p:nvPr/>
        </p:nvPicPr>
        <p:blipFill rotWithShape="1">
          <a:blip r:embed="rId5">
            <a:alphaModFix/>
          </a:blip>
          <a:srcRect b="0" l="0" r="0" t="0"/>
          <a:stretch/>
        </p:blipFill>
        <p:spPr>
          <a:xfrm>
            <a:off x="6205537" y="3184525"/>
            <a:ext cx="2408237" cy="1601787"/>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6"/>
          <p:cNvSpPr txBox="1"/>
          <p:nvPr>
            <p:ph idx="4294967295" type="title"/>
          </p:nvPr>
        </p:nvSpPr>
        <p:spPr>
          <a:xfrm>
            <a:off x="500062" y="915987"/>
            <a:ext cx="8320087" cy="39036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2289A9"/>
                </a:solidFill>
                <a:latin typeface="Roboto Slab"/>
                <a:ea typeface="Roboto Slab"/>
                <a:cs typeface="Roboto Slab"/>
                <a:sym typeface="Roboto Slab"/>
              </a:rPr>
              <a:t>- die Wissenschaft, der Wissenschaftler</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die Forschung, der Forscher, forschen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die Untersuchung, untersuchen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erfinden, der Erfinder, die Erfindung</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entdecken, der Entdecker, die Entdeckung</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entwickeln, die Entwicklung</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produzieren / herstellen / erzeugen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der Einfluss, beeinflussen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das Ergebnis / die Ergebnisse analysieren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die Beschäftigung, sich beschäftigen / sich befassen mit etwas</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benutzen / verwenden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den Apparat / die Maschine / das Gerät einschalten / ausschalten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der Fortschritt</a:t>
            </a:r>
            <a:br>
              <a:rPr b="0" i="0" lang="en-US" sz="1800" u="none" cap="none" strike="noStrike">
                <a:solidFill>
                  <a:srgbClr val="2289A9"/>
                </a:solidFill>
                <a:latin typeface="Roboto Slab"/>
                <a:ea typeface="Roboto Slab"/>
                <a:cs typeface="Roboto Slab"/>
                <a:sym typeface="Roboto Slab"/>
              </a:rPr>
            </a:br>
            <a:br>
              <a:rPr b="0" i="0" lang="en-US" sz="1800" u="none" cap="none" strike="noStrike">
                <a:solidFill>
                  <a:srgbClr val="2289A9"/>
                </a:solidFill>
                <a:latin typeface="Roboto Slab"/>
                <a:ea typeface="Roboto Slab"/>
                <a:cs typeface="Roboto Slab"/>
                <a:sym typeface="Roboto Slab"/>
              </a:rPr>
            </a:br>
            <a:endParaRPr/>
          </a:p>
        </p:txBody>
      </p:sp>
      <p:sp>
        <p:nvSpPr>
          <p:cNvPr id="135" name="Google Shape;135;p6"/>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136" name="Google Shape;136;p6"/>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cxnSp>
        <p:nvCxnSpPr>
          <p:cNvPr id="137" name="Google Shape;137;p6"/>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38" name="Google Shape;138;p6"/>
          <p:cNvSpPr txBox="1"/>
          <p:nvPr/>
        </p:nvSpPr>
        <p:spPr>
          <a:xfrm>
            <a:off x="4532312"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 Leseverstehen Alfred Nobel</a:t>
            </a:r>
            <a:endParaRPr/>
          </a:p>
        </p:txBody>
      </p:sp>
      <p:cxnSp>
        <p:nvCxnSpPr>
          <p:cNvPr id="139" name="Google Shape;139;p6"/>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cxnSp>
        <p:nvCxnSpPr>
          <p:cNvPr id="140" name="Google Shape;140;p6"/>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41" name="Google Shape;141;p6"/>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2" name="Google Shape;142;p6"/>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44" name="Google Shape;144;p6"/>
          <p:cNvSpPr txBox="1"/>
          <p:nvPr/>
        </p:nvSpPr>
        <p:spPr>
          <a:xfrm>
            <a:off x="5932487" y="4654550"/>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45" name="Google Shape;145;p6"/>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7"/>
          <p:cNvSpPr txBox="1"/>
          <p:nvPr>
            <p:ph idx="4294967295" type="title"/>
          </p:nvPr>
        </p:nvSpPr>
        <p:spPr>
          <a:xfrm>
            <a:off x="500062" y="915987"/>
            <a:ext cx="8320087" cy="39036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cap="none" strike="noStrike">
                <a:solidFill>
                  <a:srgbClr val="2289A9"/>
                </a:solidFill>
                <a:latin typeface="Roboto Slab"/>
                <a:ea typeface="Roboto Slab"/>
                <a:cs typeface="Roboto Slab"/>
                <a:sym typeface="Roboto Slab"/>
              </a:rPr>
              <a:t>- die menschliche Arbeit ersetzen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die Vergangenheit, die Gegenwart, die Zukunft</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die Wirtschaft, die Industrie, die Landwirtschaft, die industrielle Revolution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neue Geräte im Maschinenbau / Bauwesen / in der Medizin / Industrie / Landwirtschaft benutzen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neue Medikamente und Impfungen entwickeln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auf dem Feld arbeiten, Obst / Gemüse / Blumen / Getreide anbauen, Tiere züchten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(sich) das Leben erleichtern / leichter machen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neue Verkehrsmittel erfinden (Auto, Bahn / Zug,  Motorrad, Fahrrad, Bus, Flugzeug, Schiff, Raumschiff)</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in den Weltraum / ins Universum fliegen</a:t>
            </a:r>
            <a:br>
              <a:rPr b="0" i="0" lang="en-US" sz="1800" u="none" cap="none" strike="noStrike">
                <a:solidFill>
                  <a:srgbClr val="2289A9"/>
                </a:solidFill>
                <a:latin typeface="Arial"/>
                <a:ea typeface="Arial"/>
                <a:cs typeface="Arial"/>
                <a:sym typeface="Arial"/>
              </a:rPr>
            </a:br>
            <a:endParaRPr/>
          </a:p>
        </p:txBody>
      </p:sp>
      <p:sp>
        <p:nvSpPr>
          <p:cNvPr id="151" name="Google Shape;151;p7"/>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152" name="Google Shape;152;p7"/>
          <p:cNvCxnSpPr/>
          <p:nvPr/>
        </p:nvCxnSpPr>
        <p:spPr>
          <a:xfrm>
            <a:off x="4476750" y="1682750"/>
            <a:ext cx="0" cy="392112"/>
          </a:xfrm>
          <a:prstGeom prst="straightConnector1">
            <a:avLst/>
          </a:prstGeom>
          <a:noFill/>
          <a:ln cap="rnd" cmpd="sng" w="9525">
            <a:solidFill>
              <a:srgbClr val="FFFFFF"/>
            </a:solidFill>
            <a:prstDash val="solid"/>
            <a:miter lim="800000"/>
            <a:headEnd len="med" w="med" type="none"/>
            <a:tailEnd len="med" w="med" type="none"/>
          </a:ln>
        </p:spPr>
      </p:cxnSp>
      <p:cxnSp>
        <p:nvCxnSpPr>
          <p:cNvPr id="153" name="Google Shape;153;p7"/>
          <p:cNvCxnSpPr/>
          <p:nvPr/>
        </p:nvCxnSpPr>
        <p:spPr>
          <a:xfrm>
            <a:off x="4476750" y="242093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54" name="Google Shape;154;p7"/>
          <p:cNvSpPr txBox="1"/>
          <p:nvPr/>
        </p:nvSpPr>
        <p:spPr>
          <a:xfrm>
            <a:off x="3878262" y="31511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55" name="Google Shape;155;p7"/>
          <p:cNvCxnSpPr/>
          <p:nvPr/>
        </p:nvCxnSpPr>
        <p:spPr>
          <a:xfrm>
            <a:off x="4476750" y="317976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56" name="Google Shape;156;p7"/>
          <p:cNvSpPr txBox="1"/>
          <p:nvPr/>
        </p:nvSpPr>
        <p:spPr>
          <a:xfrm>
            <a:off x="3878262" y="38814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57" name="Google Shape;157;p7"/>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58" name="Google Shape;158;p7"/>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9" name="Google Shape;159;p7"/>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60" name="Google Shape;160;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1" name="Google Shape;161;p7"/>
          <p:cNvSpPr txBox="1"/>
          <p:nvPr/>
        </p:nvSpPr>
        <p:spPr>
          <a:xfrm>
            <a:off x="5932487" y="4583112"/>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2" name="Google Shape;162;p7"/>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8"/>
          <p:cNvSpPr txBox="1"/>
          <p:nvPr>
            <p:ph idx="4294967295" type="title"/>
          </p:nvPr>
        </p:nvSpPr>
        <p:spPr>
          <a:xfrm>
            <a:off x="500062" y="915987"/>
            <a:ext cx="8320087" cy="39036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das Licht mit Kerzen machen / keine Elektrizität / keinen Strom haben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einen Ofen zum Kochen und Heizen benutzen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das Karaftwerk/ Atomkraftwerk / Kohlekraftwerk / Wasserkraftwerk / Windkraftwerk</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die Natur / die Umwelt verschmutzen / zerstören </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Abgase / Schadstoffe / Müll / Waffen produzieren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Umweltverschmutzung / Gewalt / Kriege / Terrorismus bringen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von der neuesten Technik abhängig sein / süchtig werden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viel Zeit am Bildschirm verbringen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an verschiedenen Krankheiten leiden</a:t>
            </a:r>
            <a:br>
              <a:rPr b="0" i="0" lang="en-US" sz="1800" u="none" cap="none" strike="noStrike">
                <a:solidFill>
                  <a:srgbClr val="2289A9"/>
                </a:solidFill>
                <a:latin typeface="Roboto Slab"/>
                <a:ea typeface="Roboto Slab"/>
                <a:cs typeface="Roboto Slab"/>
                <a:sym typeface="Roboto Slab"/>
              </a:rPr>
            </a:br>
            <a:r>
              <a:rPr b="0" i="0" lang="en-US" sz="1800" u="none" cap="none" strike="noStrike">
                <a:solidFill>
                  <a:srgbClr val="2289A9"/>
                </a:solidFill>
                <a:latin typeface="Roboto Slab"/>
                <a:ea typeface="Roboto Slab"/>
                <a:cs typeface="Roboto Slab"/>
                <a:sym typeface="Roboto Slab"/>
              </a:rPr>
              <a:t>- die Technik missbrauchen /der Missbrauch</a:t>
            </a:r>
            <a:br>
              <a:rPr b="0" i="0" lang="en-US" sz="1800" u="none" cap="none" strike="noStrike">
                <a:solidFill>
                  <a:srgbClr val="2289A9"/>
                </a:solidFill>
                <a:latin typeface="Roboto Slab"/>
                <a:ea typeface="Roboto Slab"/>
                <a:cs typeface="Roboto Slab"/>
                <a:sym typeface="Roboto Slab"/>
              </a:rPr>
            </a:br>
            <a:endParaRPr/>
          </a:p>
        </p:txBody>
      </p:sp>
      <p:sp>
        <p:nvSpPr>
          <p:cNvPr id="168" name="Google Shape;168;p8"/>
          <p:cNvSpPr txBox="1"/>
          <p:nvPr/>
        </p:nvSpPr>
        <p:spPr>
          <a:xfrm>
            <a:off x="3878262" y="1654175"/>
            <a:ext cx="596900" cy="449262"/>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169" name="Google Shape;169;p8"/>
          <p:cNvCxnSpPr/>
          <p:nvPr/>
        </p:nvCxnSpPr>
        <p:spPr>
          <a:xfrm>
            <a:off x="4476750" y="391001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70" name="Google Shape;170;p8"/>
          <p:cNvSpPr/>
          <p:nvPr/>
        </p:nvSpPr>
        <p:spPr>
          <a:xfrm flipH="1">
            <a:off x="3787775" y="150971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1" name="Google Shape;171;p8"/>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2" name="Google Shape;172;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73" name="Google Shape;173;p8"/>
          <p:cNvSpPr txBox="1"/>
          <p:nvPr/>
        </p:nvSpPr>
        <p:spPr>
          <a:xfrm>
            <a:off x="6230937" y="447198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74" name="Google Shape;174;p8"/>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9"/>
          <p:cNvSpPr txBox="1"/>
          <p:nvPr>
            <p:ph type="ctrTitle"/>
          </p:nvPr>
        </p:nvSpPr>
        <p:spPr>
          <a:xfrm>
            <a:off x="3851275" y="1492250"/>
            <a:ext cx="4505325" cy="33829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r>
              <a:rPr b="1" i="0" lang="en-US" sz="3200" u="none">
                <a:solidFill>
                  <a:srgbClr val="0070C0"/>
                </a:solidFill>
                <a:latin typeface="Roboto Slab"/>
                <a:ea typeface="Roboto Slab"/>
                <a:cs typeface="Roboto Slab"/>
                <a:sym typeface="Roboto Slab"/>
              </a:rPr>
              <a:t>Vorteile des Fortschritts</a:t>
            </a:r>
            <a:br>
              <a:rPr b="1" i="0" lang="en-US" sz="3200" u="none">
                <a:solidFill>
                  <a:srgbClr val="0070C0"/>
                </a:solidFill>
                <a:latin typeface="Roboto Slab"/>
                <a:ea typeface="Roboto Slab"/>
                <a:cs typeface="Roboto Slab"/>
                <a:sym typeface="Roboto Slab"/>
              </a:rPr>
            </a:br>
            <a:br>
              <a:rPr b="1" i="0" lang="en-US" sz="3200" u="none">
                <a:solidFill>
                  <a:srgbClr val="0070C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Erleichterung der Arbeit</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Mobilität</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hoher Lebensstandard</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hohe Qualität</a:t>
            </a:r>
            <a:br>
              <a:rPr b="0" i="0" lang="en-US" sz="2400" u="none">
                <a:solidFill>
                  <a:srgbClr val="002060"/>
                </a:solidFill>
                <a:latin typeface="Roboto Slab"/>
                <a:ea typeface="Roboto Slab"/>
                <a:cs typeface="Roboto Slab"/>
                <a:sym typeface="Roboto Slab"/>
              </a:rPr>
            </a:br>
            <a:r>
              <a:rPr b="0" i="0" lang="en-US" sz="2400" u="none">
                <a:solidFill>
                  <a:srgbClr val="002060"/>
                </a:solidFill>
                <a:latin typeface="Roboto Slab"/>
                <a:ea typeface="Roboto Slab"/>
                <a:cs typeface="Roboto Slab"/>
                <a:sym typeface="Roboto Slab"/>
              </a:rPr>
              <a:t>Unterhaltung</a:t>
            </a:r>
            <a:br>
              <a:rPr b="0" i="0" lang="en-US" sz="2400" u="none">
                <a:solidFill>
                  <a:srgbClr val="002060"/>
                </a:solidFill>
                <a:latin typeface="Roboto Slab"/>
                <a:ea typeface="Roboto Slab"/>
                <a:cs typeface="Roboto Slab"/>
                <a:sym typeface="Roboto Slab"/>
              </a:rPr>
            </a:br>
            <a:br>
              <a:rPr b="0" i="0" lang="en-US" sz="2400" u="none">
                <a:solidFill>
                  <a:srgbClr val="002060"/>
                </a:solidFill>
                <a:latin typeface="Roboto Slab"/>
                <a:ea typeface="Roboto Slab"/>
                <a:cs typeface="Roboto Slab"/>
                <a:sym typeface="Roboto Slab"/>
              </a:rPr>
            </a:br>
            <a:r>
              <a:rPr b="1" i="0" lang="en-US" sz="2400" u="sng">
                <a:solidFill>
                  <a:srgbClr val="FF0000"/>
                </a:solidFill>
                <a:hlinkClick r:id="rId3">
                  <a:extLst>
                    <a:ext uri="{A12FA001-AC4F-418D-AE19-62706E023703}">
                      <ahyp:hlinkClr val="tx"/>
                    </a:ext>
                  </a:extLst>
                </a:hlinkClick>
              </a:rPr>
              <a:t>Text</a:t>
            </a:r>
            <a:br>
              <a:rPr b="1" i="0" lang="en-US" sz="3200" u="none">
                <a:solidFill>
                  <a:srgbClr val="0070C0"/>
                </a:solidFill>
                <a:latin typeface="Roboto Slab"/>
                <a:ea typeface="Roboto Slab"/>
                <a:cs typeface="Roboto Slab"/>
                <a:sym typeface="Roboto Slab"/>
              </a:rPr>
            </a:br>
            <a:endParaRPr/>
          </a:p>
        </p:txBody>
      </p:sp>
      <p:sp>
        <p:nvSpPr>
          <p:cNvPr id="180" name="Google Shape;180;p9"/>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181" name="Google Shape;181;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2" name="Google Shape;182;p9"/>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3" name="Google Shape;183;p9"/>
          <p:cNvPicPr preferRelativeResize="0"/>
          <p:nvPr/>
        </p:nvPicPr>
        <p:blipFill rotWithShape="1">
          <a:blip r:embed="rId4">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