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4" roundtripDataSignature="AMtx7mgNol9DywId2eR9czbquhF09Hk2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Slab-bold.fntdata"/><Relationship Id="rId10" Type="http://schemas.openxmlformats.org/officeDocument/2006/relationships/slide" Target="slides/slide5.xml"/><Relationship Id="rId21" Type="http://schemas.openxmlformats.org/officeDocument/2006/relationships/font" Target="fonts/RobotoSlab-regular.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NixieOne-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8" name="Google Shape;22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0" name="Google Shape;24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4" name="Google Shape;254;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3" name="Google Shape;263;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0" name="Google Shape;290;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9" name="Google Shape;7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5" name="Google Shape;18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2" name="Google Shape;20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2" name="Google Shape;21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7"/>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7"/>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7"/>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7"/>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7"/>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7"/>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8"/>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8"/>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18"/>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8"/>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8"/>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9"/>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19"/>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9"/>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9"/>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9"/>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20"/>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20"/>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33" name="Google Shape;33;p20"/>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0"/>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0"/>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39" name="Shape 39"/>
        <p:cNvGrpSpPr/>
        <p:nvPr/>
      </p:nvGrpSpPr>
      <p:grpSpPr>
        <a:xfrm>
          <a:off x="0" y="0"/>
          <a:ext cx="0" cy="0"/>
          <a:chOff x="0" y="0"/>
          <a:chExt cx="0" cy="0"/>
        </a:xfrm>
      </p:grpSpPr>
      <p:sp>
        <p:nvSpPr>
          <p:cNvPr id="40" name="Google Shape;40;p21"/>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1"/>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42" name="Google Shape;42;p21"/>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43" name="Google Shape;43;p21"/>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1"/>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1"/>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1"/>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47" name="Google Shape;47;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8" name="Shape 48"/>
        <p:cNvGrpSpPr/>
        <p:nvPr/>
      </p:nvGrpSpPr>
      <p:grpSpPr>
        <a:xfrm>
          <a:off x="0" y="0"/>
          <a:ext cx="0" cy="0"/>
          <a:chOff x="0" y="0"/>
          <a:chExt cx="0" cy="0"/>
        </a:xfrm>
      </p:grpSpPr>
      <p:sp>
        <p:nvSpPr>
          <p:cNvPr id="49" name="Google Shape;49;p22"/>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50" name="Google Shape;50;p22"/>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22"/>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2"/>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2"/>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4" name="Google Shape;54;p22"/>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55" name="Google Shape;55;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6" name="Google Shape;56;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57" name="Google Shape;57;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58" name="Shape 58"/>
        <p:cNvGrpSpPr/>
        <p:nvPr/>
      </p:nvGrpSpPr>
      <p:grpSpPr>
        <a:xfrm>
          <a:off x="0" y="0"/>
          <a:ext cx="0" cy="0"/>
          <a:chOff x="0" y="0"/>
          <a:chExt cx="0" cy="0"/>
        </a:xfrm>
      </p:grpSpPr>
      <p:sp>
        <p:nvSpPr>
          <p:cNvPr id="59" name="Google Shape;59;p23"/>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60" name="Google Shape;60;p23"/>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23"/>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23"/>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23"/>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4" name="Google Shape;64;p23"/>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65" name="Google Shape;65;p23"/>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6" name="Google Shape;66;p23"/>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7" name="Google Shape;67;p23"/>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8" name="Google Shape;68;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6"/>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sk.wikipedia.org/wiki/Hagia_Sofia" TargetMode="External"/><Relationship Id="rId4" Type="http://schemas.openxmlformats.org/officeDocument/2006/relationships/image" Target="../media/image1.jpg"/><Relationship Id="rId5"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wordwall.net/resource/25609205" TargetMode="External"/><Relationship Id="rId4" Type="http://schemas.openxmlformats.org/officeDocument/2006/relationships/hyperlink" Target="https://docs.google.com/document/d/1tK5saPTk2b3zjG3tnbk2JSHlk0IUCqF0/edit" TargetMode="External"/><Relationship Id="rId5"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learningapps.org/watch?v=p050qcpd521"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hyperlink" Target="https://wordwall.net/resource/25607187" TargetMode="Externa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5800" y="2601913"/>
            <a:ext cx="7774632"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None/>
            </a:pPr>
            <a:r>
              <a:rPr b="1" lang="sk-SK">
                <a:solidFill>
                  <a:srgbClr val="FFFFFF"/>
                </a:solidFill>
                <a:latin typeface="Nixie One"/>
                <a:ea typeface="Nixie One"/>
                <a:cs typeface="Nixie One"/>
                <a:sym typeface="Nixie One"/>
              </a:rPr>
              <a:t>Digi School HISTORY</a:t>
            </a:r>
            <a:br>
              <a:rPr b="1" lang="sk-SK">
                <a:solidFill>
                  <a:srgbClr val="FFFFFF"/>
                </a:solidFill>
                <a:latin typeface="Nixie One"/>
                <a:ea typeface="Nixie One"/>
                <a:cs typeface="Nixie One"/>
                <a:sym typeface="Nixie One"/>
              </a:rPr>
            </a:br>
            <a:endParaRPr b="1">
              <a:solidFill>
                <a:srgbClr val="FFFFFF"/>
              </a:solidFill>
              <a:latin typeface="Nixie One"/>
              <a:ea typeface="Nixie One"/>
              <a:cs typeface="Nixie One"/>
              <a:sym typeface="Nixie One"/>
            </a:endParaRPr>
          </a:p>
        </p:txBody>
      </p:sp>
      <p:pic>
        <p:nvPicPr>
          <p:cNvPr descr="Erasmus+ logo EN.jpg" id="74" name="Google Shape;74;p1"/>
          <p:cNvPicPr preferRelativeResize="0"/>
          <p:nvPr/>
        </p:nvPicPr>
        <p:blipFill rotWithShape="1">
          <a:blip r:embed="rId3">
            <a:alphaModFix/>
          </a:blip>
          <a:srcRect b="0" l="0" r="0" t="0"/>
          <a:stretch/>
        </p:blipFill>
        <p:spPr>
          <a:xfrm>
            <a:off x="142875" y="785813"/>
            <a:ext cx="2593975" cy="571500"/>
          </a:xfrm>
          <a:prstGeom prst="rect">
            <a:avLst/>
          </a:prstGeom>
          <a:noFill/>
          <a:ln>
            <a:noFill/>
          </a:ln>
        </p:spPr>
      </p:pic>
      <p:pic>
        <p:nvPicPr>
          <p:cNvPr id="75" name="Google Shape;75;p1"/>
          <p:cNvPicPr preferRelativeResize="0"/>
          <p:nvPr/>
        </p:nvPicPr>
        <p:blipFill rotWithShape="1">
          <a:blip r:embed="rId4">
            <a:alphaModFix/>
          </a:blip>
          <a:srcRect b="0" l="0" r="0" t="0"/>
          <a:stretch/>
        </p:blipFill>
        <p:spPr>
          <a:xfrm>
            <a:off x="2857500" y="785813"/>
            <a:ext cx="1158875" cy="652462"/>
          </a:xfrm>
          <a:prstGeom prst="rect">
            <a:avLst/>
          </a:prstGeom>
          <a:noFill/>
          <a:ln>
            <a:noFill/>
          </a:ln>
        </p:spPr>
      </p:pic>
      <p:sp>
        <p:nvSpPr>
          <p:cNvPr id="76" name="Google Shape;76;p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0"/>
          <p:cNvSpPr txBox="1"/>
          <p:nvPr>
            <p:ph idx="4294967295" type="body"/>
          </p:nvPr>
        </p:nvSpPr>
        <p:spPr>
          <a:xfrm>
            <a:off x="1052513" y="490538"/>
            <a:ext cx="7911975" cy="4164012"/>
          </a:xfrm>
          <a:prstGeom prst="rect">
            <a:avLst/>
          </a:prstGeom>
          <a:noFill/>
          <a:ln>
            <a:noFill/>
          </a:ln>
        </p:spPr>
        <p:txBody>
          <a:bodyPr anchorCtr="0" anchor="ctr" bIns="91425" lIns="91425" spcFirstLastPara="1" rIns="91425" wrap="square" tIns="91425">
            <a:noAutofit/>
          </a:bodyPr>
          <a:lstStyle/>
          <a:p>
            <a:pPr indent="-190500" lvl="0" marL="0" rtl="0" algn="just">
              <a:spcBef>
                <a:spcPts val="0"/>
              </a:spcBef>
              <a:spcAft>
                <a:spcPts val="0"/>
              </a:spcAft>
              <a:buClr>
                <a:srgbClr val="114454"/>
              </a:buClr>
              <a:buSzPts val="3000"/>
              <a:buFont typeface="Noto Sans Symbols"/>
              <a:buChar char="⮚"/>
            </a:pPr>
            <a:r>
              <a:rPr lang="sk-SK" sz="2400">
                <a:solidFill>
                  <a:srgbClr val="114454"/>
                </a:solidFill>
                <a:latin typeface="Arial"/>
                <a:ea typeface="Arial"/>
                <a:cs typeface="Arial"/>
                <a:sym typeface="Arial"/>
              </a:rPr>
              <a:t> </a:t>
            </a:r>
            <a:r>
              <a:rPr lang="sk-SK" sz="2000">
                <a:solidFill>
                  <a:srgbClr val="114454"/>
                </a:solidFill>
                <a:latin typeface="Arial"/>
                <a:ea typeface="Arial"/>
                <a:cs typeface="Arial"/>
                <a:sym typeface="Arial"/>
              </a:rPr>
              <a:t>dangerous Bulgarians            Basil II the Bulgar Slayer</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loss of territories </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Turks / Arabs</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1453 – conquest of Constantinople          Istanbul</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Hagia Sofia- mosque</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end of the Middle Ages</a:t>
            </a:r>
            <a:endParaRPr sz="800">
              <a:solidFill>
                <a:srgbClr val="114454"/>
              </a:solidFill>
              <a:latin typeface="Arial"/>
              <a:ea typeface="Arial"/>
              <a:cs typeface="Arial"/>
              <a:sym typeface="Arial"/>
            </a:endParaRPr>
          </a:p>
          <a:p>
            <a:pPr indent="0" lvl="0" marL="0" rtl="0" algn="just">
              <a:spcBef>
                <a:spcPts val="600"/>
              </a:spcBef>
              <a:spcAft>
                <a:spcPts val="0"/>
              </a:spcAft>
              <a:buClr>
                <a:srgbClr val="114454"/>
              </a:buClr>
              <a:buSzPts val="3000"/>
              <a:buNone/>
            </a:pPr>
            <a:r>
              <a:rPr lang="sk-SK" sz="800" u="sng">
                <a:solidFill>
                  <a:srgbClr val="114454"/>
                </a:solidFill>
                <a:latin typeface="Arial"/>
                <a:ea typeface="Arial"/>
                <a:cs typeface="Arial"/>
                <a:sym typeface="Arial"/>
                <a:hlinkClick r:id="rId3">
                  <a:extLst>
                    <a:ext uri="{A12FA001-AC4F-418D-AE19-62706E023703}">
                      <ahyp:hlinkClr val="tx"/>
                    </a:ext>
                  </a:extLst>
                </a:hlinkClick>
              </a:rPr>
              <a:t> https://sk.wikipedia.org/wiki/Hagia_Sofia</a:t>
            </a:r>
            <a:endParaRPr sz="800">
              <a:solidFill>
                <a:srgbClr val="114454"/>
              </a:solidFill>
              <a:latin typeface="Arial"/>
              <a:ea typeface="Arial"/>
              <a:cs typeface="Arial"/>
              <a:sym typeface="Arial"/>
            </a:endParaRPr>
          </a:p>
        </p:txBody>
      </p:sp>
      <p:sp>
        <p:nvSpPr>
          <p:cNvPr id="231" name="Google Shape;231;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32" name="Google Shape;232;p10"/>
          <p:cNvPicPr preferRelativeResize="0"/>
          <p:nvPr/>
        </p:nvPicPr>
        <p:blipFill rotWithShape="1">
          <a:blip r:embed="rId4">
            <a:alphaModFix/>
          </a:blip>
          <a:srcRect b="0" l="0" r="0" t="0"/>
          <a:stretch/>
        </p:blipFill>
        <p:spPr>
          <a:xfrm>
            <a:off x="284709" y="123478"/>
            <a:ext cx="2593975" cy="571500"/>
          </a:xfrm>
          <a:prstGeom prst="rect">
            <a:avLst/>
          </a:prstGeom>
          <a:noFill/>
          <a:ln>
            <a:noFill/>
          </a:ln>
        </p:spPr>
      </p:pic>
      <p:sp>
        <p:nvSpPr>
          <p:cNvPr id="233" name="Google Shape;233;p10"/>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cxnSp>
        <p:nvCxnSpPr>
          <p:cNvPr id="234" name="Google Shape;234;p10"/>
          <p:cNvCxnSpPr/>
          <p:nvPr/>
        </p:nvCxnSpPr>
        <p:spPr>
          <a:xfrm>
            <a:off x="3839974" y="1210038"/>
            <a:ext cx="576000" cy="0"/>
          </a:xfrm>
          <a:prstGeom prst="straightConnector1">
            <a:avLst/>
          </a:prstGeom>
          <a:noFill/>
          <a:ln cap="flat" cmpd="sng" w="9525">
            <a:solidFill>
              <a:srgbClr val="0E4253"/>
            </a:solidFill>
            <a:prstDash val="solid"/>
            <a:round/>
            <a:headEnd len="sm" w="sm" type="none"/>
            <a:tailEnd len="med" w="med" type="stealth"/>
          </a:ln>
        </p:spPr>
      </p:cxnSp>
      <p:cxnSp>
        <p:nvCxnSpPr>
          <p:cNvPr id="235" name="Google Shape;235;p10"/>
          <p:cNvCxnSpPr/>
          <p:nvPr/>
        </p:nvCxnSpPr>
        <p:spPr>
          <a:xfrm>
            <a:off x="5220079" y="2801491"/>
            <a:ext cx="576000" cy="0"/>
          </a:xfrm>
          <a:prstGeom prst="straightConnector1">
            <a:avLst/>
          </a:prstGeom>
          <a:noFill/>
          <a:ln cap="flat" cmpd="sng" w="9525">
            <a:solidFill>
              <a:srgbClr val="0E4253"/>
            </a:solidFill>
            <a:prstDash val="solid"/>
            <a:round/>
            <a:headEnd len="sm" w="sm" type="none"/>
            <a:tailEnd len="med" w="med" type="stealth"/>
          </a:ln>
        </p:spPr>
      </p:cxnSp>
      <p:pic>
        <p:nvPicPr>
          <p:cNvPr descr="C:\Users\admin\Desktop\DIGI ŠKOLA\Hagia_Sophia_Mars_2013.jpg" id="236" name="Google Shape;236;p10"/>
          <p:cNvPicPr preferRelativeResize="0"/>
          <p:nvPr/>
        </p:nvPicPr>
        <p:blipFill rotWithShape="1">
          <a:blip r:embed="rId5">
            <a:alphaModFix/>
          </a:blip>
          <a:srcRect b="0" l="0" r="0" t="0"/>
          <a:stretch/>
        </p:blipFill>
        <p:spPr>
          <a:xfrm>
            <a:off x="5220072" y="3147814"/>
            <a:ext cx="3240360" cy="1800200"/>
          </a:xfrm>
          <a:prstGeom prst="rect">
            <a:avLst/>
          </a:prstGeom>
          <a:noFill/>
          <a:ln>
            <a:noFill/>
          </a:ln>
        </p:spPr>
      </p:pic>
      <p:sp>
        <p:nvSpPr>
          <p:cNvPr id="237" name="Google Shape;237;p10"/>
          <p:cNvSpPr/>
          <p:nvPr/>
        </p:nvSpPr>
        <p:spPr>
          <a:xfrm>
            <a:off x="4479634" y="2417862"/>
            <a:ext cx="184731" cy="60016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Clr>
                <a:srgbClr val="114454"/>
              </a:buClr>
              <a:buSzPts val="3000"/>
              <a:buFont typeface="Arial"/>
              <a:buNone/>
            </a:pPr>
            <a:r>
              <a:t/>
            </a:r>
            <a:endParaRPr b="0" i="0" sz="1400" u="none" cap="none" strike="noStrike">
              <a:solidFill>
                <a:srgbClr val="114454"/>
              </a:solidFill>
              <a:latin typeface="Arial"/>
              <a:ea typeface="Arial"/>
              <a:cs typeface="Arial"/>
              <a:sym typeface="Arial"/>
            </a:endParaRPr>
          </a:p>
          <a:p>
            <a:pPr indent="0" lvl="0" marL="0" marR="0" rtl="0" algn="just">
              <a:spcBef>
                <a:spcPts val="600"/>
              </a:spcBef>
              <a:spcAft>
                <a:spcPts val="0"/>
              </a:spcAft>
              <a:buClr>
                <a:srgbClr val="114454"/>
              </a:buClr>
              <a:buSzPts val="3000"/>
              <a:buFont typeface="Arial"/>
              <a:buNone/>
            </a:pPr>
            <a:r>
              <a:t/>
            </a:r>
            <a:endParaRPr b="0" i="0" sz="1400" u="none" cap="none" strike="noStrike">
              <a:solidFill>
                <a:srgbClr val="114454"/>
              </a:solidFill>
              <a:latin typeface="Arial"/>
              <a:ea typeface="Arial"/>
              <a:cs typeface="Arial"/>
              <a:sym typeface="Arial"/>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1"/>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CHRISTIANITY IN THE BYZANTINE EMPIRE</a:t>
            </a:r>
            <a:endParaRPr/>
          </a:p>
        </p:txBody>
      </p:sp>
      <p:sp>
        <p:nvSpPr>
          <p:cNvPr id="243" name="Google Shape;243;p11"/>
          <p:cNvSpPr txBox="1"/>
          <p:nvPr>
            <p:ph idx="1" type="body"/>
          </p:nvPr>
        </p:nvSpPr>
        <p:spPr>
          <a:xfrm>
            <a:off x="1146175" y="1766888"/>
            <a:ext cx="7540625" cy="2605061"/>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2000">
                <a:solidFill>
                  <a:srgbClr val="114454"/>
                </a:solidFill>
                <a:latin typeface="Arial"/>
                <a:ea typeface="Arial"/>
                <a:cs typeface="Arial"/>
                <a:sym typeface="Arial"/>
              </a:rPr>
              <a:t>state religion</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Monophysitism</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iconocla</a:t>
            </a:r>
            <a:r>
              <a:rPr lang="sk-SK" sz="2000">
                <a:solidFill>
                  <a:srgbClr val="114454"/>
                </a:solidFill>
              </a:rPr>
              <a:t>s</a:t>
            </a:r>
            <a:r>
              <a:rPr lang="sk-SK" sz="2000">
                <a:solidFill>
                  <a:srgbClr val="114454"/>
                </a:solidFill>
                <a:latin typeface="Arial"/>
                <a:ea typeface="Arial"/>
                <a:cs typeface="Arial"/>
                <a:sym typeface="Arial"/>
              </a:rPr>
              <a:t>m</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Church schism</a:t>
            </a:r>
            <a:endParaRPr sz="1200">
              <a:solidFill>
                <a:srgbClr val="114454"/>
              </a:solidFill>
              <a:latin typeface="Arial"/>
              <a:ea typeface="Arial"/>
              <a:cs typeface="Arial"/>
              <a:sym typeface="Arial"/>
            </a:endParaRPr>
          </a:p>
        </p:txBody>
      </p:sp>
      <p:sp>
        <p:nvSpPr>
          <p:cNvPr id="244" name="Google Shape;244;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45" name="Google Shape;245;p11"/>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46" name="Google Shape;246;p1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247" name="Google Shape;247;p11"/>
          <p:cNvGrpSpPr/>
          <p:nvPr/>
        </p:nvGrpSpPr>
        <p:grpSpPr>
          <a:xfrm>
            <a:off x="539552" y="915566"/>
            <a:ext cx="296862" cy="252412"/>
            <a:chOff x="1934025" y="1001650"/>
            <a:chExt cx="415300" cy="355600"/>
          </a:xfrm>
        </p:grpSpPr>
        <p:sp>
          <p:nvSpPr>
            <p:cNvPr id="248" name="Google Shape;248;p11"/>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11"/>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11"/>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11"/>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2"/>
          <p:cNvSpPr txBox="1"/>
          <p:nvPr>
            <p:ph type="ctrTitle"/>
          </p:nvPr>
        </p:nvSpPr>
        <p:spPr>
          <a:xfrm>
            <a:off x="3923928" y="2931790"/>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Teaching Materials</a:t>
            </a:r>
            <a:endParaRPr/>
          </a:p>
        </p:txBody>
      </p:sp>
      <p:sp>
        <p:nvSpPr>
          <p:cNvPr id="257" name="Google Shape;257;p12"/>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4</a:t>
            </a:r>
            <a:endParaRPr/>
          </a:p>
        </p:txBody>
      </p:sp>
      <p:sp>
        <p:nvSpPr>
          <p:cNvPr id="258" name="Google Shape;25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59" name="Google Shape;259;p12"/>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60" name="Google Shape;260;p1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3"/>
          <p:cNvSpPr txBox="1"/>
          <p:nvPr>
            <p:ph idx="1" type="body"/>
          </p:nvPr>
        </p:nvSpPr>
        <p:spPr>
          <a:xfrm>
            <a:off x="114617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3">
                  <a:extLst>
                    <a:ext uri="{A12FA001-AC4F-418D-AE19-62706E023703}">
                      <ahyp:hlinkClr val="tx"/>
                    </a:ext>
                  </a:extLst>
                </a:hlinkClick>
              </a:rPr>
              <a:t>Notions of Byzantine Empire wordwall.ch</a:t>
            </a:r>
            <a:endParaRPr>
              <a:solidFill>
                <a:srgbClr val="114454"/>
              </a:solidFill>
              <a:latin typeface="Arial"/>
              <a:ea typeface="Arial"/>
              <a:cs typeface="Arial"/>
              <a:sym typeface="Arial"/>
            </a:endParaRPr>
          </a:p>
        </p:txBody>
      </p:sp>
      <p:sp>
        <p:nvSpPr>
          <p:cNvPr id="266" name="Google Shape;266;p13"/>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TEACHING MATERIALS</a:t>
            </a:r>
            <a:endParaRPr/>
          </a:p>
        </p:txBody>
      </p:sp>
      <p:sp>
        <p:nvSpPr>
          <p:cNvPr id="267" name="Google Shape;267;p13"/>
          <p:cNvSpPr txBox="1"/>
          <p:nvPr>
            <p:ph idx="2" type="body"/>
          </p:nvPr>
        </p:nvSpPr>
        <p:spPr>
          <a:xfrm>
            <a:off x="502602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4">
                  <a:extLst>
                    <a:ext uri="{A12FA001-AC4F-418D-AE19-62706E023703}">
                      <ahyp:hlinkClr val="tx"/>
                    </a:ext>
                  </a:extLst>
                </a:hlinkClick>
              </a:rPr>
              <a:t>Byzantine Empire</a:t>
            </a:r>
            <a:endParaRPr>
              <a:solidFill>
                <a:srgbClr val="114454"/>
              </a:solidFill>
              <a:latin typeface="Arial"/>
              <a:ea typeface="Arial"/>
              <a:cs typeface="Arial"/>
              <a:sym typeface="Arial"/>
            </a:endParaRPr>
          </a:p>
        </p:txBody>
      </p:sp>
      <p:sp>
        <p:nvSpPr>
          <p:cNvPr id="268" name="Google Shape;268;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269" name="Google Shape;269;p13"/>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270" name="Google Shape;270;p13"/>
          <p:cNvPicPr preferRelativeResize="0"/>
          <p:nvPr/>
        </p:nvPicPr>
        <p:blipFill rotWithShape="1">
          <a:blip r:embed="rId5">
            <a:alphaModFix/>
          </a:blip>
          <a:srcRect b="0" l="0" r="0" t="0"/>
          <a:stretch/>
        </p:blipFill>
        <p:spPr>
          <a:xfrm>
            <a:off x="214313" y="142875"/>
            <a:ext cx="2593975" cy="571500"/>
          </a:xfrm>
          <a:prstGeom prst="rect">
            <a:avLst/>
          </a:prstGeom>
          <a:noFill/>
          <a:ln>
            <a:noFill/>
          </a:ln>
        </p:spPr>
      </p:pic>
      <p:grpSp>
        <p:nvGrpSpPr>
          <p:cNvPr id="271" name="Google Shape;271;p13"/>
          <p:cNvGrpSpPr/>
          <p:nvPr/>
        </p:nvGrpSpPr>
        <p:grpSpPr>
          <a:xfrm>
            <a:off x="539552" y="843558"/>
            <a:ext cx="290513" cy="355600"/>
            <a:chOff x="596350" y="929175"/>
            <a:chExt cx="407950" cy="497475"/>
          </a:xfrm>
        </p:grpSpPr>
        <p:sp>
          <p:nvSpPr>
            <p:cNvPr id="272" name="Google Shape;272;p1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1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1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1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7" name="Google Shape;277;p1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1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79" name="Google Shape;279;p13"/>
          <p:cNvSpPr txBox="1"/>
          <p:nvPr/>
        </p:nvSpPr>
        <p:spPr>
          <a:xfrm>
            <a:off x="1763688" y="2427734"/>
            <a:ext cx="18473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14"/>
          <p:cNvSpPr txBox="1"/>
          <p:nvPr>
            <p:ph idx="1" type="body"/>
          </p:nvPr>
        </p:nvSpPr>
        <p:spPr>
          <a:xfrm>
            <a:off x="323528" y="2300275"/>
            <a:ext cx="7264447" cy="605100"/>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SzPts val="2000"/>
              <a:buNone/>
            </a:pPr>
            <a:r>
              <a:rPr b="1" lang="sk-SK">
                <a:latin typeface="Nixie One"/>
                <a:ea typeface="Nixie One"/>
                <a:cs typeface="Nixie One"/>
                <a:sym typeface="Nixie One"/>
              </a:rPr>
              <a:t>SOURCES:</a:t>
            </a:r>
            <a:endParaRPr/>
          </a:p>
          <a:p>
            <a:pPr indent="-342900" lvl="1" marL="800100" rtl="0" algn="just">
              <a:spcBef>
                <a:spcPts val="0"/>
              </a:spcBef>
              <a:spcAft>
                <a:spcPts val="0"/>
              </a:spcAft>
              <a:buSzPts val="2000"/>
              <a:buNone/>
            </a:pPr>
            <a:r>
              <a:rPr lang="sk-SK">
                <a:latin typeface="Arial"/>
                <a:ea typeface="Arial"/>
                <a:cs typeface="Arial"/>
                <a:sym typeface="Arial"/>
              </a:rPr>
              <a:t>Damankoš, Marián. 2008. Svetové dejiny I. Bratislava, Prešov: Eurolitera, 2008. 322 s. ISBN: 978-80-968520-9-3.</a:t>
            </a:r>
            <a:endParaRPr/>
          </a:p>
          <a:p>
            <a:pPr indent="-342900" lvl="1" marL="800100" rtl="0" algn="just">
              <a:spcBef>
                <a:spcPts val="0"/>
              </a:spcBef>
              <a:spcAft>
                <a:spcPts val="0"/>
              </a:spcAft>
              <a:buSzPts val="2000"/>
              <a:buNone/>
            </a:pPr>
            <a:r>
              <a:rPr lang="sk-SK">
                <a:latin typeface="Arial"/>
                <a:ea typeface="Arial"/>
                <a:cs typeface="Arial"/>
                <a:sym typeface="Arial"/>
              </a:rPr>
              <a:t>Kurcinová, Ľudmila- Sobek, Ľubomír. 2019. Úspešná maturita: Dejepis. Košice: TAKTIK, 2019. 338 s. ISBN 978- 80-8180-131-0.</a:t>
            </a:r>
            <a:endParaRPr/>
          </a:p>
          <a:p>
            <a:pPr indent="-342900" lvl="1" marL="800100" rtl="0" algn="just">
              <a:spcBef>
                <a:spcPts val="0"/>
              </a:spcBef>
              <a:spcAft>
                <a:spcPts val="0"/>
              </a:spcAft>
              <a:buSzPts val="2000"/>
              <a:buNone/>
            </a:pPr>
            <a:r>
              <a:rPr lang="sk-SK">
                <a:latin typeface="Arial"/>
                <a:ea typeface="Arial"/>
                <a:cs typeface="Arial"/>
                <a:sym typeface="Arial"/>
              </a:rPr>
              <a:t>Sochrová, Mária- Virdzeková, Alica. 2009. Dejepis I. Bratislava: Fragment, 2009. 144 s. ISBN 978-80-8089-296-8.</a:t>
            </a:r>
            <a:endParaRPr/>
          </a:p>
          <a:p>
            <a:pPr indent="-228600" lvl="0" marL="457200" rtl="0" algn="ctr">
              <a:spcBef>
                <a:spcPts val="600"/>
              </a:spcBef>
              <a:spcAft>
                <a:spcPts val="0"/>
              </a:spcAft>
              <a:buClr>
                <a:srgbClr val="FFFFFF"/>
              </a:buClr>
              <a:buSzPts val="2000"/>
              <a:buNone/>
            </a:pPr>
            <a:r>
              <a:t/>
            </a:r>
            <a:endParaRPr/>
          </a:p>
        </p:txBody>
      </p:sp>
      <p:sp>
        <p:nvSpPr>
          <p:cNvPr id="285" name="Google Shape;285;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86" name="Google Shape;286;p1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87" name="Google Shape;287;p14"/>
          <p:cNvSpPr/>
          <p:nvPr/>
        </p:nvSpPr>
        <p:spPr>
          <a:xfrm>
            <a:off x="179512"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15"/>
          <p:cNvSpPr txBox="1"/>
          <p:nvPr>
            <p:ph idx="4294967295" type="ctrTitle"/>
          </p:nvPr>
        </p:nvSpPr>
        <p:spPr>
          <a:xfrm>
            <a:off x="3000375" y="571500"/>
            <a:ext cx="4279900" cy="687388"/>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293" name="Google Shape;293;p15"/>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294" name="Google Shape;294;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95" name="Google Shape;295;p1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96" name="Google Shape;296;p15"/>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
        <p:nvSpPr>
          <p:cNvPr id="297" name="Google Shape;297;p15"/>
          <p:cNvSpPr/>
          <p:nvPr/>
        </p:nvSpPr>
        <p:spPr>
          <a:xfrm>
            <a:off x="179512"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idx="4294967295" type="subTitle"/>
          </p:nvPr>
        </p:nvSpPr>
        <p:spPr>
          <a:xfrm>
            <a:off x="685800" y="1258888"/>
            <a:ext cx="5200650" cy="270351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Subject: History</a:t>
            </a:r>
            <a:endParaRPr/>
          </a:p>
          <a:p>
            <a:pPr indent="0" lvl="0" marL="0" marR="0" rtl="0" algn="l">
              <a:spcBef>
                <a:spcPts val="60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Specification: History Seminar</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Age group: 15- 16</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1 lesson: 45 minutes</a:t>
            </a:r>
            <a:endParaRPr/>
          </a:p>
        </p:txBody>
      </p:sp>
      <p:pic>
        <p:nvPicPr>
          <p:cNvPr descr="photo-1434030216411-0b793f4b4173.jpg" id="82" name="Google Shape;82;p2"/>
          <p:cNvPicPr preferRelativeResize="0"/>
          <p:nvPr/>
        </p:nvPicPr>
        <p:blipFill rotWithShape="1">
          <a:blip r:embed="rId3">
            <a:alphaModFix/>
          </a:blip>
          <a:srcRect b="0" l="0" r="0" t="0"/>
          <a:stretch/>
        </p:blipFill>
        <p:spPr>
          <a:xfrm>
            <a:off x="6421438" y="1235075"/>
            <a:ext cx="2728912" cy="2727325"/>
          </a:xfrm>
          <a:prstGeom prst="rect">
            <a:avLst/>
          </a:prstGeom>
          <a:noFill/>
          <a:ln>
            <a:noFill/>
          </a:ln>
        </p:spPr>
      </p:pic>
      <p:sp>
        <p:nvSpPr>
          <p:cNvPr id="83" name="Google Shape;83;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84" name="Google Shape;84;p2"/>
          <p:cNvPicPr preferRelativeResize="0"/>
          <p:nvPr/>
        </p:nvPicPr>
        <p:blipFill rotWithShape="1">
          <a:blip r:embed="rId4">
            <a:alphaModFix/>
          </a:blip>
          <a:srcRect b="0" l="0" r="0" t="0"/>
          <a:stretch/>
        </p:blipFill>
        <p:spPr>
          <a:xfrm>
            <a:off x="212725" y="214313"/>
            <a:ext cx="2593975" cy="571500"/>
          </a:xfrm>
          <a:prstGeom prst="rect">
            <a:avLst/>
          </a:prstGeom>
          <a:noFill/>
          <a:ln>
            <a:noFill/>
          </a:ln>
        </p:spPr>
      </p:pic>
      <p:sp>
        <p:nvSpPr>
          <p:cNvPr id="85" name="Google Shape;85;p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p:nvPr/>
        </p:nvSpPr>
        <p:spPr>
          <a:xfrm>
            <a:off x="3759200" y="3738563"/>
            <a:ext cx="2717800" cy="7493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3"/>
          <p:cNvSpPr/>
          <p:nvPr/>
        </p:nvSpPr>
        <p:spPr>
          <a:xfrm>
            <a:off x="3759200" y="3003550"/>
            <a:ext cx="3487738" cy="7493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3759200" y="2259013"/>
            <a:ext cx="2227263" cy="7493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3759200" y="1508125"/>
            <a:ext cx="2554288" cy="750888"/>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5" name="Google Shape;95;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6" name="Google Shape;96;p3"/>
          <p:cNvSpPr/>
          <p:nvPr/>
        </p:nvSpPr>
        <p:spPr>
          <a:xfrm flipH="1" rot="10800000">
            <a:off x="2892425" y="3008313"/>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7" name="Google Shape;97;p3"/>
          <p:cNvSpPr/>
          <p:nvPr/>
        </p:nvSpPr>
        <p:spPr>
          <a:xfrm flipH="1" rot="10800000">
            <a:off x="2894013" y="3751263"/>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8" name="Google Shape;98;p3"/>
          <p:cNvSpPr/>
          <p:nvPr/>
        </p:nvSpPr>
        <p:spPr>
          <a:xfrm rot="10800000">
            <a:off x="2022475" y="3748088"/>
            <a:ext cx="877888"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9" name="Google Shape;99;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0" name="Google Shape;100;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1" name="Google Shape;101;p3"/>
          <p:cNvSpPr/>
          <p:nvPr/>
        </p:nvSpPr>
        <p:spPr>
          <a:xfrm rot="10800000">
            <a:off x="2020888" y="3003550"/>
            <a:ext cx="877887" cy="871538"/>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2" name="Google Shape;102;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3" name="Google Shape;103;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04" name="Google Shape;104;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105" name="Google Shape;105;p3"/>
          <p:cNvSpPr txBox="1"/>
          <p:nvPr/>
        </p:nvSpPr>
        <p:spPr>
          <a:xfrm>
            <a:off x="4532312" y="1666875"/>
            <a:ext cx="1781175" cy="446088"/>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t/>
            </a:r>
            <a:endParaRPr b="0" i="0" sz="1000" u="none" cap="none" strike="noStrike">
              <a:solidFill>
                <a:srgbClr val="FFFFFF"/>
              </a:solidFill>
              <a:latin typeface="Arial"/>
              <a:ea typeface="Arial"/>
              <a:cs typeface="Arial"/>
              <a:sym typeface="Arial"/>
            </a:endParaRPr>
          </a:p>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 </a:t>
            </a:r>
            <a:r>
              <a:rPr b="0" i="0" lang="sk-SK" sz="1100" u="none" cap="none" strike="noStrike">
                <a:solidFill>
                  <a:srgbClr val="FFFFFF"/>
                </a:solidFill>
                <a:latin typeface="Arial"/>
                <a:ea typeface="Arial"/>
                <a:cs typeface="Arial"/>
                <a:sym typeface="Arial"/>
              </a:rPr>
              <a:t>Last stage in the history of the Roman Empire</a:t>
            </a:r>
            <a:endParaRPr/>
          </a:p>
        </p:txBody>
      </p:sp>
      <p:sp>
        <p:nvSpPr>
          <p:cNvPr id="106" name="Google Shape;106;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07" name="Google Shape;107;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108" name="Google Shape;108;p3"/>
          <p:cNvSpPr txBox="1"/>
          <p:nvPr/>
        </p:nvSpPr>
        <p:spPr>
          <a:xfrm>
            <a:off x="4532313"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100"/>
              <a:buFont typeface="Arial"/>
              <a:buNone/>
            </a:pPr>
            <a:r>
              <a:rPr b="0" i="0" lang="sk-SK" sz="1100" u="none" cap="none" strike="noStrike">
                <a:solidFill>
                  <a:srgbClr val="FFFFFF"/>
                </a:solidFill>
                <a:latin typeface="Arial"/>
                <a:ea typeface="Arial"/>
                <a:cs typeface="Arial"/>
                <a:sym typeface="Arial"/>
              </a:rPr>
              <a:t>Comparing the East and the West</a:t>
            </a:r>
            <a:endParaRPr/>
          </a:p>
        </p:txBody>
      </p:sp>
      <p:sp>
        <p:nvSpPr>
          <p:cNvPr id="109" name="Google Shape;109;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10" name="Google Shape;110;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111" name="Google Shape;111;p3"/>
          <p:cNvSpPr txBox="1"/>
          <p:nvPr/>
        </p:nvSpPr>
        <p:spPr>
          <a:xfrm>
            <a:off x="4532312" y="3094038"/>
            <a:ext cx="2055911"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100"/>
              <a:buFont typeface="Arial"/>
              <a:buNone/>
            </a:pPr>
            <a:r>
              <a:rPr b="0" i="0" lang="sk-SK" sz="1100" u="none" cap="none" strike="noStrike">
                <a:solidFill>
                  <a:srgbClr val="FFFFFF"/>
                </a:solidFill>
                <a:latin typeface="Arial"/>
                <a:ea typeface="Arial"/>
                <a:cs typeface="Arial"/>
                <a:sym typeface="Arial"/>
              </a:rPr>
              <a:t>History of the Byzantine Empire Christianity in the Byzantine Empire</a:t>
            </a:r>
            <a:endParaRPr/>
          </a:p>
        </p:txBody>
      </p:sp>
      <p:sp>
        <p:nvSpPr>
          <p:cNvPr id="112" name="Google Shape;112;p3"/>
          <p:cNvSpPr txBox="1"/>
          <p:nvPr/>
        </p:nvSpPr>
        <p:spPr>
          <a:xfrm>
            <a:off x="3878263" y="388143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13" name="Google Shape;113;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114" name="Google Shape;114;p3"/>
          <p:cNvSpPr txBox="1"/>
          <p:nvPr/>
        </p:nvSpPr>
        <p:spPr>
          <a:xfrm>
            <a:off x="4532313"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100"/>
              <a:buFont typeface="Arial"/>
              <a:buNone/>
            </a:pPr>
            <a:r>
              <a:rPr b="0" i="0" lang="sk-SK" sz="1100" u="none" cap="none" strike="noStrike">
                <a:solidFill>
                  <a:srgbClr val="FFFFFF"/>
                </a:solidFill>
                <a:latin typeface="Arial"/>
                <a:ea typeface="Arial"/>
                <a:cs typeface="Arial"/>
                <a:sym typeface="Arial"/>
              </a:rPr>
              <a:t>Teaching materials</a:t>
            </a:r>
            <a:endParaRPr/>
          </a:p>
        </p:txBody>
      </p:sp>
      <p:sp>
        <p:nvSpPr>
          <p:cNvPr id="115" name="Google Shape;115;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16" name="Google Shape;116;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i="0" sz="1200" u="none" cap="none" strike="noStrike">
              <a:solidFill>
                <a:srgbClr val="18637B"/>
              </a:solidFill>
              <a:latin typeface="Arial"/>
              <a:ea typeface="Arial"/>
              <a:cs typeface="Arial"/>
              <a:sym typeface="Arial"/>
            </a:endParaRPr>
          </a:p>
        </p:txBody>
      </p:sp>
      <p:sp>
        <p:nvSpPr>
          <p:cNvPr id="117" name="Google Shape;117;p3"/>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8" name="Google Shape;118;p3"/>
          <p:cNvGrpSpPr/>
          <p:nvPr/>
        </p:nvGrpSpPr>
        <p:grpSpPr>
          <a:xfrm>
            <a:off x="3184525" y="2463800"/>
            <a:ext cx="334963" cy="334963"/>
            <a:chOff x="5941025" y="3634400"/>
            <a:chExt cx="467650" cy="467650"/>
          </a:xfrm>
        </p:grpSpPr>
        <p:sp>
          <p:nvSpPr>
            <p:cNvPr id="119" name="Google Shape;119;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5" name="Google Shape;125;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grpSp>
        <p:nvGrpSpPr>
          <p:cNvPr id="126" name="Google Shape;126;p3"/>
          <p:cNvGrpSpPr/>
          <p:nvPr/>
        </p:nvGrpSpPr>
        <p:grpSpPr>
          <a:xfrm>
            <a:off x="625475" y="1044575"/>
            <a:ext cx="290513" cy="355600"/>
            <a:chOff x="596350" y="929175"/>
            <a:chExt cx="407950" cy="497475"/>
          </a:xfrm>
        </p:grpSpPr>
        <p:sp>
          <p:nvSpPr>
            <p:cNvPr id="127" name="Google Shape;127;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4" name="Google Shape;134;p3"/>
          <p:cNvGrpSpPr/>
          <p:nvPr/>
        </p:nvGrpSpPr>
        <p:grpSpPr>
          <a:xfrm>
            <a:off x="777875" y="1196975"/>
            <a:ext cx="290513" cy="355600"/>
            <a:chOff x="596350" y="929175"/>
            <a:chExt cx="407950" cy="497475"/>
          </a:xfrm>
        </p:grpSpPr>
        <p:sp>
          <p:nvSpPr>
            <p:cNvPr id="135" name="Google Shape;135;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2" name="Google Shape;142;p3"/>
          <p:cNvGrpSpPr/>
          <p:nvPr/>
        </p:nvGrpSpPr>
        <p:grpSpPr>
          <a:xfrm>
            <a:off x="3203848" y="4011910"/>
            <a:ext cx="290513" cy="355600"/>
            <a:chOff x="596350" y="929175"/>
            <a:chExt cx="407950" cy="497475"/>
          </a:xfrm>
        </p:grpSpPr>
        <p:sp>
          <p:nvSpPr>
            <p:cNvPr id="143" name="Google Shape;143;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50" name="Google Shape;150;p3"/>
          <p:cNvPicPr preferRelativeResize="0"/>
          <p:nvPr/>
        </p:nvPicPr>
        <p:blipFill rotWithShape="1">
          <a:blip r:embed="rId3">
            <a:alphaModFix/>
          </a:blip>
          <a:srcRect b="0" l="0" r="0" t="0"/>
          <a:stretch/>
        </p:blipFill>
        <p:spPr>
          <a:xfrm>
            <a:off x="251520" y="555526"/>
            <a:ext cx="2593975" cy="571500"/>
          </a:xfrm>
          <a:prstGeom prst="rect">
            <a:avLst/>
          </a:prstGeom>
          <a:noFill/>
          <a:ln>
            <a:noFill/>
          </a:ln>
        </p:spPr>
      </p:pic>
      <p:sp>
        <p:nvSpPr>
          <p:cNvPr id="151" name="Google Shape;151;p3"/>
          <p:cNvSpPr/>
          <p:nvPr/>
        </p:nvSpPr>
        <p:spPr>
          <a:xfrm>
            <a:off x="212726" y="4746625"/>
            <a:ext cx="4262437" cy="34540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52" name="Google Shape;152;p3"/>
          <p:cNvGrpSpPr/>
          <p:nvPr/>
        </p:nvGrpSpPr>
        <p:grpSpPr>
          <a:xfrm>
            <a:off x="3216732" y="3313113"/>
            <a:ext cx="296862" cy="252412"/>
            <a:chOff x="1934025" y="1001650"/>
            <a:chExt cx="415300" cy="355600"/>
          </a:xfrm>
        </p:grpSpPr>
        <p:sp>
          <p:nvSpPr>
            <p:cNvPr id="153" name="Google Shape;153;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br>
              <a:rPr b="1" lang="sk-SK" sz="4000">
                <a:latin typeface="Roboto Slab"/>
                <a:ea typeface="Roboto Slab"/>
                <a:cs typeface="Roboto Slab"/>
                <a:sym typeface="Roboto Slab"/>
              </a:rPr>
            </a:br>
            <a:r>
              <a:rPr b="1" lang="sk-SK" sz="4000">
                <a:latin typeface="Roboto Slab"/>
                <a:ea typeface="Roboto Slab"/>
                <a:cs typeface="Roboto Slab"/>
                <a:sym typeface="Roboto Slab"/>
              </a:rPr>
              <a:t>The Last Stage in the History of the Roman Empire</a:t>
            </a:r>
            <a:endParaRPr/>
          </a:p>
        </p:txBody>
      </p:sp>
      <p:sp>
        <p:nvSpPr>
          <p:cNvPr id="162" name="Google Shape;162;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63" name="Google Shape;163;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4" name="Google Shape;164;p4"/>
          <p:cNvPicPr preferRelativeResize="0"/>
          <p:nvPr/>
        </p:nvPicPr>
        <p:blipFill rotWithShape="1">
          <a:blip r:embed="rId3">
            <a:alphaModFix/>
          </a:blip>
          <a:srcRect b="0" l="0" r="0" t="0"/>
          <a:stretch/>
        </p:blipFill>
        <p:spPr>
          <a:xfrm>
            <a:off x="251520" y="217488"/>
            <a:ext cx="2593975" cy="571500"/>
          </a:xfrm>
          <a:prstGeom prst="rect">
            <a:avLst/>
          </a:prstGeom>
          <a:noFill/>
          <a:ln>
            <a:noFill/>
          </a:ln>
        </p:spPr>
      </p:pic>
      <p:sp>
        <p:nvSpPr>
          <p:cNvPr id="165" name="Google Shape;165;p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idx="1" type="body"/>
          </p:nvPr>
        </p:nvSpPr>
        <p:spPr>
          <a:xfrm>
            <a:off x="755576" y="1203598"/>
            <a:ext cx="7632848" cy="2736304"/>
          </a:xfrm>
          <a:prstGeom prst="rect">
            <a:avLst/>
          </a:prstGeom>
          <a:noFill/>
          <a:ln>
            <a:noFill/>
          </a:ln>
        </p:spPr>
        <p:txBody>
          <a:bodyPr anchorCtr="0" anchor="ctr" bIns="91425" lIns="91425" spcFirstLastPara="1" rIns="91425" wrap="square" tIns="91425">
            <a:noAutofit/>
          </a:bodyPr>
          <a:lstStyle/>
          <a:p>
            <a:pPr indent="-342900" lvl="1" marL="800100" rtl="0" algn="just">
              <a:spcBef>
                <a:spcPts val="0"/>
              </a:spcBef>
              <a:spcAft>
                <a:spcPts val="0"/>
              </a:spcAft>
              <a:buSzPts val="2000"/>
              <a:buFont typeface="Noto Sans Symbols"/>
              <a:buChar char="⮚"/>
            </a:pPr>
            <a:r>
              <a:rPr lang="sk-SK" u="sng">
                <a:solidFill>
                  <a:schemeClr val="lt1"/>
                </a:solidFill>
                <a:latin typeface="Arial"/>
                <a:ea typeface="Arial"/>
                <a:cs typeface="Arial"/>
                <a:sym typeface="Arial"/>
                <a:hlinkClick r:id="rId3">
                  <a:extLst>
                    <a:ext uri="{A12FA001-AC4F-418D-AE19-62706E023703}">
                      <ahyp:hlinkClr val="tx"/>
                    </a:ext>
                  </a:extLst>
                </a:hlinkClick>
              </a:rPr>
              <a:t> Time line – The end of the Roman Empire</a:t>
            </a:r>
            <a:endParaRPr>
              <a:solidFill>
                <a:schemeClr val="lt1"/>
              </a:solidFill>
              <a:latin typeface="Arial"/>
              <a:ea typeface="Arial"/>
              <a:cs typeface="Arial"/>
              <a:sym typeface="Arial"/>
            </a:endParaRPr>
          </a:p>
        </p:txBody>
      </p:sp>
      <p:sp>
        <p:nvSpPr>
          <p:cNvPr id="171" name="Google Shape;171;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72" name="Google Shape;172;p5"/>
          <p:cNvPicPr preferRelativeResize="0"/>
          <p:nvPr/>
        </p:nvPicPr>
        <p:blipFill rotWithShape="1">
          <a:blip r:embed="rId4">
            <a:alphaModFix/>
          </a:blip>
          <a:srcRect b="0" l="0" r="0" t="0"/>
          <a:stretch/>
        </p:blipFill>
        <p:spPr>
          <a:xfrm>
            <a:off x="251519" y="195486"/>
            <a:ext cx="2593975" cy="571500"/>
          </a:xfrm>
          <a:prstGeom prst="rect">
            <a:avLst/>
          </a:prstGeom>
          <a:noFill/>
          <a:ln>
            <a:noFill/>
          </a:ln>
        </p:spPr>
      </p:pic>
      <p:sp>
        <p:nvSpPr>
          <p:cNvPr id="173" name="Google Shape;173;p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6"/>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Comparing the East and the West</a:t>
            </a:r>
            <a:endParaRPr/>
          </a:p>
        </p:txBody>
      </p:sp>
      <p:sp>
        <p:nvSpPr>
          <p:cNvPr id="179" name="Google Shape;179;p6"/>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2</a:t>
            </a:r>
            <a:endParaRPr/>
          </a:p>
        </p:txBody>
      </p:sp>
      <p:sp>
        <p:nvSpPr>
          <p:cNvPr id="180" name="Google Shape;180;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81" name="Google Shape;181;p6"/>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182" name="Google Shape;182;p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7"/>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COMPARING THE EAST AND THE WEST</a:t>
            </a:r>
            <a:endParaRPr/>
          </a:p>
        </p:txBody>
      </p:sp>
      <p:sp>
        <p:nvSpPr>
          <p:cNvPr id="188" name="Google Shape;188;p7"/>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p>
            <a:pPr indent="-406400" lvl="0" marL="457200" rtl="0" algn="l">
              <a:spcBef>
                <a:spcPts val="0"/>
              </a:spcBef>
              <a:spcAft>
                <a:spcPts val="0"/>
              </a:spcAft>
              <a:buClr>
                <a:srgbClr val="114454"/>
              </a:buClr>
              <a:buSzPts val="2800"/>
              <a:buFont typeface="Noto Sans Symbols"/>
              <a:buChar char="⮚"/>
            </a:pPr>
            <a:r>
              <a:rPr lang="sk-SK" sz="2000" u="sng">
                <a:solidFill>
                  <a:srgbClr val="114454"/>
                </a:solidFill>
                <a:latin typeface="Arial"/>
                <a:ea typeface="Arial"/>
                <a:cs typeface="Arial"/>
                <a:sym typeface="Arial"/>
                <a:hlinkClick r:id="rId3">
                  <a:extLst>
                    <a:ext uri="{A12FA001-AC4F-418D-AE19-62706E023703}">
                      <ahyp:hlinkClr val="tx"/>
                    </a:ext>
                  </a:extLst>
                </a:hlinkClick>
              </a:rPr>
              <a:t>Comparing the two parts of the Roman Empire wordwall.ch</a:t>
            </a:r>
            <a:endParaRPr sz="2000">
              <a:solidFill>
                <a:srgbClr val="114454"/>
              </a:solidFill>
              <a:latin typeface="Arial"/>
              <a:ea typeface="Arial"/>
              <a:cs typeface="Arial"/>
              <a:sym typeface="Arial"/>
            </a:endParaRPr>
          </a:p>
        </p:txBody>
      </p:sp>
      <p:sp>
        <p:nvSpPr>
          <p:cNvPr id="189" name="Google Shape;189;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190" name="Google Shape;190;p7"/>
          <p:cNvSpPr txBox="1"/>
          <p:nvPr>
            <p:ph idx="4294967295" type="body"/>
          </p:nvPr>
        </p:nvSpPr>
        <p:spPr>
          <a:xfrm>
            <a:off x="5483225" y="1766888"/>
            <a:ext cx="3660775" cy="3159125"/>
          </a:xfrm>
          <a:prstGeom prst="rect">
            <a:avLst/>
          </a:prstGeom>
          <a:noFill/>
          <a:ln>
            <a:noFill/>
          </a:ln>
        </p:spPr>
        <p:txBody>
          <a:bodyPr anchorCtr="0" anchor="t" bIns="91425" lIns="91425" spcFirstLastPara="1" rIns="91425" wrap="square" tIns="91425">
            <a:noAutofit/>
          </a:bodyPr>
          <a:lstStyle/>
          <a:p>
            <a:pPr indent="-342900" lvl="0" marL="342900" rtl="0" algn="ctr">
              <a:spcBef>
                <a:spcPts val="0"/>
              </a:spcBef>
              <a:spcAft>
                <a:spcPts val="0"/>
              </a:spcAft>
              <a:buSzPts val="1600"/>
              <a:buNone/>
            </a:pPr>
            <a:r>
              <a:t/>
            </a:r>
            <a:endParaRPr sz="1600">
              <a:solidFill>
                <a:schemeClr val="dk1"/>
              </a:solidFill>
              <a:latin typeface="Arial"/>
              <a:ea typeface="Arial"/>
              <a:cs typeface="Arial"/>
              <a:sym typeface="Arial"/>
            </a:endParaRPr>
          </a:p>
          <a:p>
            <a:pPr indent="-342900" lvl="0" marL="342900" rtl="0" algn="ctr">
              <a:spcBef>
                <a:spcPts val="0"/>
              </a:spcBef>
              <a:spcAft>
                <a:spcPts val="0"/>
              </a:spcAft>
              <a:buSzPts val="1600"/>
              <a:buNone/>
            </a:pPr>
            <a:r>
              <a:t/>
            </a:r>
            <a:endParaRPr sz="1600">
              <a:solidFill>
                <a:schemeClr val="dk1"/>
              </a:solidFill>
              <a:latin typeface="Arial"/>
              <a:ea typeface="Arial"/>
              <a:cs typeface="Arial"/>
              <a:sym typeface="Arial"/>
            </a:endParaRPr>
          </a:p>
        </p:txBody>
      </p:sp>
      <p:pic>
        <p:nvPicPr>
          <p:cNvPr descr="Erasmus+ logo EN.jpg" id="191" name="Google Shape;191;p7"/>
          <p:cNvPicPr preferRelativeResize="0"/>
          <p:nvPr/>
        </p:nvPicPr>
        <p:blipFill rotWithShape="1">
          <a:blip r:embed="rId4">
            <a:alphaModFix/>
          </a:blip>
          <a:srcRect b="0" l="0" r="0" t="0"/>
          <a:stretch/>
        </p:blipFill>
        <p:spPr>
          <a:xfrm>
            <a:off x="284709" y="123478"/>
            <a:ext cx="2593975" cy="571500"/>
          </a:xfrm>
          <a:prstGeom prst="rect">
            <a:avLst/>
          </a:prstGeom>
          <a:noFill/>
          <a:ln>
            <a:noFill/>
          </a:ln>
        </p:spPr>
      </p:pic>
      <p:sp>
        <p:nvSpPr>
          <p:cNvPr id="192" name="Google Shape;192;p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93" name="Google Shape;193;p7"/>
          <p:cNvGrpSpPr/>
          <p:nvPr/>
        </p:nvGrpSpPr>
        <p:grpSpPr>
          <a:xfrm>
            <a:off x="467544" y="915566"/>
            <a:ext cx="334963" cy="334963"/>
            <a:chOff x="5941025" y="3634400"/>
            <a:chExt cx="467650" cy="467650"/>
          </a:xfrm>
        </p:grpSpPr>
        <p:sp>
          <p:nvSpPr>
            <p:cNvPr id="194" name="Google Shape;194;p7"/>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7"/>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7"/>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7"/>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7"/>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7"/>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8"/>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sz="4000">
                <a:latin typeface="Nixie One"/>
                <a:ea typeface="Nixie One"/>
                <a:cs typeface="Nixie One"/>
                <a:sym typeface="Nixie One"/>
              </a:rPr>
              <a:t>History of the Byzantine Empire</a:t>
            </a:r>
            <a:br>
              <a:rPr b="1" lang="sk-SK" sz="4000">
                <a:latin typeface="Nixie One"/>
                <a:ea typeface="Nixie One"/>
                <a:cs typeface="Nixie One"/>
                <a:sym typeface="Nixie One"/>
              </a:rPr>
            </a:br>
            <a:r>
              <a:rPr b="1" lang="sk-SK" sz="4000">
                <a:latin typeface="Nixie One"/>
                <a:ea typeface="Nixie One"/>
                <a:cs typeface="Nixie One"/>
                <a:sym typeface="Nixie One"/>
              </a:rPr>
              <a:t>Christianity in the Byzantine Empire</a:t>
            </a:r>
            <a:endParaRPr/>
          </a:p>
        </p:txBody>
      </p:sp>
      <p:sp>
        <p:nvSpPr>
          <p:cNvPr id="205" name="Google Shape;205;p8"/>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p>
            <a:pPr indent="-342900" lvl="0" marL="342900" rtl="0" algn="ctr">
              <a:spcBef>
                <a:spcPts val="0"/>
              </a:spcBef>
              <a:spcAft>
                <a:spcPts val="0"/>
              </a:spcAft>
              <a:buSzPts val="1800"/>
              <a:buNone/>
            </a:pPr>
            <a:r>
              <a:rPr lang="sk-SK"/>
              <a:t>5th century - 1453</a:t>
            </a:r>
            <a:endParaRPr/>
          </a:p>
        </p:txBody>
      </p:sp>
      <p:sp>
        <p:nvSpPr>
          <p:cNvPr id="206" name="Google Shape;206;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sp>
        <p:nvSpPr>
          <p:cNvPr id="207" name="Google Shape;207;p8"/>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3</a:t>
            </a:r>
            <a:endParaRPr/>
          </a:p>
        </p:txBody>
      </p:sp>
      <p:pic>
        <p:nvPicPr>
          <p:cNvPr descr="Erasmus+ logo EN.jpg" id="208" name="Google Shape;208;p8"/>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09" name="Google Shape;209;p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9"/>
          <p:cNvSpPr txBox="1"/>
          <p:nvPr>
            <p:ph type="title"/>
          </p:nvPr>
        </p:nvSpPr>
        <p:spPr>
          <a:xfrm>
            <a:off x="1115616" y="555526"/>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HISTORY OF THE BYZANTINE EMPIRE</a:t>
            </a:r>
            <a:endParaRPr/>
          </a:p>
        </p:txBody>
      </p:sp>
      <p:sp>
        <p:nvSpPr>
          <p:cNvPr id="215" name="Google Shape;215;p9"/>
          <p:cNvSpPr txBox="1"/>
          <p:nvPr>
            <p:ph idx="1" type="body"/>
          </p:nvPr>
        </p:nvSpPr>
        <p:spPr>
          <a:xfrm>
            <a:off x="450140" y="1816105"/>
            <a:ext cx="7540625" cy="2389038"/>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2000">
                <a:solidFill>
                  <a:srgbClr val="114454"/>
                </a:solidFill>
                <a:latin typeface="Arial"/>
                <a:ea typeface="Arial"/>
                <a:cs typeface="Arial"/>
                <a:sym typeface="Arial"/>
              </a:rPr>
              <a:t>Eastern Roman Empire = Byzantine Empire</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Constantinople</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Justinian I – restoration of the Roman Empire</a:t>
            </a:r>
            <a:endParaRPr/>
          </a:p>
          <a:p>
            <a:pPr indent="-190500" lvl="0" marL="0" rtl="0" algn="l">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Corpus Iuris Civilis = Justinian´s code        </a:t>
            </a:r>
            <a:r>
              <a:rPr lang="sk-SK" sz="800">
                <a:solidFill>
                  <a:srgbClr val="114454"/>
                </a:solidFill>
                <a:latin typeface="Arial"/>
                <a:ea typeface="Arial"/>
                <a:cs typeface="Arial"/>
                <a:sym typeface="Arial"/>
              </a:rPr>
              <a:t>https://sk.wikipedia.org/wiki/Corpus_iuris_civilis                                                 </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tax reform, centralization 	 Nika riots</a:t>
            </a:r>
            <a:endParaRPr/>
          </a:p>
          <a:p>
            <a:pPr indent="0" lvl="0" marL="0" rtl="0" algn="just">
              <a:spcBef>
                <a:spcPts val="600"/>
              </a:spcBef>
              <a:spcAft>
                <a:spcPts val="0"/>
              </a:spcAft>
              <a:buClr>
                <a:srgbClr val="114454"/>
              </a:buClr>
              <a:buSzPts val="3000"/>
              <a:buNone/>
            </a:pPr>
            <a:r>
              <a:t/>
            </a:r>
            <a:endParaRPr sz="2000">
              <a:latin typeface="Arial"/>
              <a:ea typeface="Arial"/>
              <a:cs typeface="Arial"/>
              <a:sym typeface="Arial"/>
            </a:endParaRPr>
          </a:p>
          <a:p>
            <a:pPr indent="-406400" lvl="0" marL="457200" rtl="0" algn="l">
              <a:spcBef>
                <a:spcPts val="0"/>
              </a:spcBef>
              <a:spcAft>
                <a:spcPts val="0"/>
              </a:spcAft>
              <a:buClr>
                <a:srgbClr val="114454"/>
              </a:buClr>
              <a:buSzPts val="2800"/>
              <a:buNone/>
            </a:pPr>
            <a:r>
              <a:t/>
            </a:r>
            <a:endParaRPr>
              <a:solidFill>
                <a:srgbClr val="114454"/>
              </a:solidFill>
              <a:latin typeface="Arial"/>
              <a:ea typeface="Arial"/>
              <a:cs typeface="Arial"/>
              <a:sym typeface="Arial"/>
            </a:endParaRPr>
          </a:p>
        </p:txBody>
      </p:sp>
      <p:sp>
        <p:nvSpPr>
          <p:cNvPr id="216" name="Google Shape;216;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17" name="Google Shape;217;p9"/>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18" name="Google Shape;218;p9"/>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cxnSp>
        <p:nvCxnSpPr>
          <p:cNvPr id="219" name="Google Shape;219;p9"/>
          <p:cNvCxnSpPr/>
          <p:nvPr/>
        </p:nvCxnSpPr>
        <p:spPr>
          <a:xfrm>
            <a:off x="3394137" y="4337670"/>
            <a:ext cx="432000" cy="0"/>
          </a:xfrm>
          <a:prstGeom prst="straightConnector1">
            <a:avLst/>
          </a:prstGeom>
          <a:noFill/>
          <a:ln cap="flat" cmpd="sng" w="9525">
            <a:solidFill>
              <a:srgbClr val="0E4253"/>
            </a:solidFill>
            <a:prstDash val="solid"/>
            <a:round/>
            <a:headEnd len="sm" w="sm" type="none"/>
            <a:tailEnd len="med" w="med" type="stealth"/>
          </a:ln>
        </p:spPr>
      </p:cxnSp>
      <p:grpSp>
        <p:nvGrpSpPr>
          <p:cNvPr id="220" name="Google Shape;220;p9"/>
          <p:cNvGrpSpPr/>
          <p:nvPr/>
        </p:nvGrpSpPr>
        <p:grpSpPr>
          <a:xfrm>
            <a:off x="539552" y="915566"/>
            <a:ext cx="296862" cy="252412"/>
            <a:chOff x="1934025" y="1001650"/>
            <a:chExt cx="415300" cy="355600"/>
          </a:xfrm>
        </p:grpSpPr>
        <p:sp>
          <p:nvSpPr>
            <p:cNvPr id="221" name="Google Shape;221;p9"/>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9"/>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3" name="Google Shape;223;p9"/>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9"/>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C:\Users\admin\Desktop\DIGI ŠKOLA\Corpus_Iuris_Civilis_02.jpg" id="225" name="Google Shape;225;p9"/>
          <p:cNvPicPr preferRelativeResize="0"/>
          <p:nvPr/>
        </p:nvPicPr>
        <p:blipFill rotWithShape="1">
          <a:blip r:embed="rId4">
            <a:alphaModFix/>
          </a:blip>
          <a:srcRect b="0" l="0" r="0" t="0"/>
          <a:stretch/>
        </p:blipFill>
        <p:spPr>
          <a:xfrm>
            <a:off x="6265318" y="260006"/>
            <a:ext cx="2225427" cy="288032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