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4" roundtripDataSignature="AMtx7mhSzbT2ZFNBiH1MBhkv+SnTX1zJ9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Slab-bold.fntdata"/><Relationship Id="rId10" Type="http://schemas.openxmlformats.org/officeDocument/2006/relationships/slide" Target="slides/slide5.xml"/><Relationship Id="rId21" Type="http://schemas.openxmlformats.org/officeDocument/2006/relationships/font" Target="fonts/RobotoSlab-regular.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NixieOne-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8" name="Google Shape;22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0" name="Google Shape;24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4" name="Google Shape;25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3" name="Google Shape;263;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0" name="Google Shape;29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5" name="Google Shape;1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2" name="Google Shape;20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7"/>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7"/>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7"/>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7"/>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7"/>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8"/>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8"/>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8"/>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8"/>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8"/>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9"/>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19"/>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9"/>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9"/>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9"/>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0"/>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0"/>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0"/>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0"/>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0"/>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1"/>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1"/>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1"/>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1"/>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1"/>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1"/>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1"/>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2"/>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50" name="Google Shape;50;p22"/>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2"/>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2"/>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2"/>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4" name="Google Shape;54;p22"/>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60" name="Google Shape;60;p23"/>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2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2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2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4" name="Google Shape;64;p23"/>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3"/>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3"/>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sk.wikipedia.org/wiki/Hagia_Sofia" TargetMode="External"/><Relationship Id="rId4" Type="http://schemas.openxmlformats.org/officeDocument/2006/relationships/hyperlink" Target="https://sk.wikipedia.org/wiki/Hagia_Sofia" TargetMode="External"/><Relationship Id="rId10" Type="http://schemas.openxmlformats.org/officeDocument/2006/relationships/image" Target="../media/image4.jpg"/><Relationship Id="rId9" Type="http://schemas.openxmlformats.org/officeDocument/2006/relationships/image" Target="../media/image6.jpg"/><Relationship Id="rId5" Type="http://schemas.openxmlformats.org/officeDocument/2006/relationships/hyperlink" Target="https://sk.wikipedia.org/wiki/Hagia_Sofia" TargetMode="External"/><Relationship Id="rId6" Type="http://schemas.openxmlformats.org/officeDocument/2006/relationships/hyperlink" Target="https://sk.wikipedia.org/wiki/Hagia_Sofia" TargetMode="External"/><Relationship Id="rId7" Type="http://schemas.openxmlformats.org/officeDocument/2006/relationships/hyperlink" Target="https://sk.wikipedia.org/wiki/Hagia_Sofia" TargetMode="External"/><Relationship Id="rId8" Type="http://schemas.openxmlformats.org/officeDocument/2006/relationships/hyperlink" Target="https://sk.wikipedia.org/wiki/Hagia_Sofi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wordwall.net/cs/resource/18922593" TargetMode="External"/><Relationship Id="rId4" Type="http://schemas.openxmlformats.org/officeDocument/2006/relationships/hyperlink" Target="https://drive.google.com/file/d/14zhxBNwY_P8PzgyTMpPZBkid7zNTAf1r/view?usp=sharing" TargetMode="External"/><Relationship Id="rId5"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learningapps.org/view20799914" TargetMode="Externa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s://wordwall.net/cs/resource/18882917" TargetMode="Externa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3568" y="2571750"/>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Roboto Slab"/>
                <a:ea typeface="Roboto Slab"/>
                <a:cs typeface="Roboto Slab"/>
                <a:sym typeface="Roboto Slab"/>
              </a:rPr>
              <a:t>Digi school DEJEPIS</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0"/>
          <p:cNvSpPr txBox="1"/>
          <p:nvPr>
            <p:ph idx="4294967295" type="body"/>
          </p:nvPr>
        </p:nvSpPr>
        <p:spPr>
          <a:xfrm>
            <a:off x="1052513" y="699542"/>
            <a:ext cx="7263903" cy="3960440"/>
          </a:xfrm>
          <a:prstGeom prst="rect">
            <a:avLst/>
          </a:prstGeom>
          <a:noFill/>
          <a:ln>
            <a:noFill/>
          </a:ln>
        </p:spPr>
        <p:txBody>
          <a:bodyPr anchorCtr="0" anchor="ctr" bIns="91425" lIns="91425" spcFirstLastPara="1" rIns="91425" wrap="square" tIns="91425">
            <a:noAutofit/>
          </a:bodyPr>
          <a:lstStyle/>
          <a:p>
            <a:pPr indent="0" lvl="0" marL="0" rtl="0" algn="just">
              <a:spcBef>
                <a:spcPts val="0"/>
              </a:spcBef>
              <a:spcAft>
                <a:spcPts val="0"/>
              </a:spcAft>
              <a:buClr>
                <a:srgbClr val="114454"/>
              </a:buClr>
              <a:buSzPts val="3000"/>
              <a:buNone/>
            </a:pPr>
            <a:r>
              <a:t/>
            </a:r>
            <a:endParaRPr sz="24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rPr>
              <a:t> </a:t>
            </a:r>
            <a:r>
              <a:rPr lang="sk-SK" sz="2000">
                <a:solidFill>
                  <a:srgbClr val="114454"/>
                </a:solidFill>
                <a:latin typeface="Arial"/>
                <a:ea typeface="Arial"/>
                <a:cs typeface="Arial"/>
                <a:sym typeface="Arial"/>
              </a:rPr>
              <a:t>nebezpeční Bulhari           Basileos II. Bulharobijca</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rPr>
              <a:t> </a:t>
            </a:r>
            <a:r>
              <a:rPr lang="sk-SK" sz="2000">
                <a:solidFill>
                  <a:srgbClr val="114454"/>
                </a:solidFill>
                <a:latin typeface="Arial"/>
                <a:ea typeface="Arial"/>
                <a:cs typeface="Arial"/>
                <a:sym typeface="Arial"/>
              </a:rPr>
              <a:t>strata území</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Turci/ Arabi</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1453- dobytý Konštantínopol          Istanbul</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Hagia Sofia- mešita</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koniec stredoveku</a:t>
            </a:r>
            <a:endParaRPr sz="800">
              <a:solidFill>
                <a:srgbClr val="114454"/>
              </a:solidFill>
              <a:latin typeface="Arial"/>
              <a:ea typeface="Arial"/>
              <a:cs typeface="Arial"/>
              <a:sym typeface="Arial"/>
            </a:endParaRPr>
          </a:p>
          <a:p>
            <a:pPr indent="0" lvl="0" marL="0" rtl="0" algn="just">
              <a:spcBef>
                <a:spcPts val="600"/>
              </a:spcBef>
              <a:spcAft>
                <a:spcPts val="0"/>
              </a:spcAft>
              <a:buClr>
                <a:srgbClr val="114454"/>
              </a:buClr>
              <a:buSzPts val="3000"/>
              <a:buNone/>
            </a:pPr>
            <a:r>
              <a:rPr lang="sk-SK" sz="800">
                <a:solidFill>
                  <a:srgbClr val="114454"/>
                </a:solidFill>
                <a:latin typeface="Arial"/>
                <a:ea typeface="Arial"/>
                <a:cs typeface="Arial"/>
                <a:sym typeface="Arial"/>
              </a:rPr>
              <a:t> </a:t>
            </a:r>
            <a:endParaRPr sz="800" u="sng">
              <a:solidFill>
                <a:srgbClr val="114454"/>
              </a:solidFill>
              <a:latin typeface="Arial"/>
              <a:ea typeface="Arial"/>
              <a:cs typeface="Arial"/>
              <a:sym typeface="Arial"/>
              <a:hlinkClick r:id="rId3">
                <a:extLst>
                  <a:ext uri="{A12FA001-AC4F-418D-AE19-62706E023703}">
                    <ahyp:hlinkClr val="tx"/>
                  </a:ext>
                </a:extLst>
              </a:hlinkClick>
            </a:endParaRPr>
          </a:p>
          <a:p>
            <a:pPr indent="0" lvl="0" marL="0" rtl="0" algn="just">
              <a:spcBef>
                <a:spcPts val="600"/>
              </a:spcBef>
              <a:spcAft>
                <a:spcPts val="0"/>
              </a:spcAft>
              <a:buClr>
                <a:srgbClr val="114454"/>
              </a:buClr>
              <a:buSzPts val="3000"/>
              <a:buNone/>
            </a:pPr>
            <a:r>
              <a:t/>
            </a:r>
            <a:endParaRPr sz="800" u="sng">
              <a:solidFill>
                <a:srgbClr val="114454"/>
              </a:solidFill>
              <a:latin typeface="Arial"/>
              <a:ea typeface="Arial"/>
              <a:cs typeface="Arial"/>
              <a:sym typeface="Arial"/>
              <a:hlinkClick r:id="rId4">
                <a:extLst>
                  <a:ext uri="{A12FA001-AC4F-418D-AE19-62706E023703}">
                    <ahyp:hlinkClr val="tx"/>
                  </a:ext>
                </a:extLst>
              </a:hlinkClick>
            </a:endParaRPr>
          </a:p>
          <a:p>
            <a:pPr indent="0" lvl="0" marL="0" rtl="0" algn="just">
              <a:spcBef>
                <a:spcPts val="600"/>
              </a:spcBef>
              <a:spcAft>
                <a:spcPts val="0"/>
              </a:spcAft>
              <a:buClr>
                <a:srgbClr val="114454"/>
              </a:buClr>
              <a:buSzPts val="3000"/>
              <a:buNone/>
            </a:pPr>
            <a:r>
              <a:rPr lang="sk-SK" sz="800" u="sng">
                <a:solidFill>
                  <a:srgbClr val="114454"/>
                </a:solidFill>
                <a:latin typeface="Arial"/>
                <a:ea typeface="Arial"/>
                <a:cs typeface="Arial"/>
                <a:sym typeface="Arial"/>
                <a:hlinkClick r:id="rId5">
                  <a:extLst>
                    <a:ext uri="{A12FA001-AC4F-418D-AE19-62706E023703}">
                      <ahyp:hlinkClr val="tx"/>
                    </a:ext>
                  </a:extLst>
                </a:hlinkClick>
              </a:rPr>
              <a:t>                                                                                          </a:t>
            </a:r>
            <a:endParaRPr/>
          </a:p>
          <a:p>
            <a:pPr indent="0" lvl="0" marL="0" rtl="0" algn="just">
              <a:spcBef>
                <a:spcPts val="600"/>
              </a:spcBef>
              <a:spcAft>
                <a:spcPts val="0"/>
              </a:spcAft>
              <a:buClr>
                <a:srgbClr val="114454"/>
              </a:buClr>
              <a:buSzPts val="3000"/>
              <a:buNone/>
            </a:pPr>
            <a:r>
              <a:rPr lang="sk-SK" sz="800" u="sng">
                <a:solidFill>
                  <a:srgbClr val="114454"/>
                </a:solidFill>
                <a:latin typeface="Arial"/>
                <a:ea typeface="Arial"/>
                <a:cs typeface="Arial"/>
                <a:sym typeface="Arial"/>
                <a:hlinkClick r:id="rId6">
                  <a:extLst>
                    <a:ext uri="{A12FA001-AC4F-418D-AE19-62706E023703}">
                      <ahyp:hlinkClr val="tx"/>
                    </a:ext>
                  </a:extLst>
                </a:hlinkClick>
              </a:rPr>
              <a:t>                                                                </a:t>
            </a:r>
            <a:endParaRPr/>
          </a:p>
          <a:p>
            <a:pPr indent="0" lvl="0" marL="0" rtl="0" algn="just">
              <a:spcBef>
                <a:spcPts val="600"/>
              </a:spcBef>
              <a:spcAft>
                <a:spcPts val="0"/>
              </a:spcAft>
              <a:buClr>
                <a:srgbClr val="114454"/>
              </a:buClr>
              <a:buSzPts val="3000"/>
              <a:buNone/>
            </a:pPr>
            <a:r>
              <a:t/>
            </a:r>
            <a:endParaRPr sz="800" u="sng">
              <a:solidFill>
                <a:srgbClr val="114454"/>
              </a:solidFill>
              <a:latin typeface="Arial"/>
              <a:ea typeface="Arial"/>
              <a:cs typeface="Arial"/>
              <a:sym typeface="Arial"/>
              <a:hlinkClick r:id="rId7">
                <a:extLst>
                  <a:ext uri="{A12FA001-AC4F-418D-AE19-62706E023703}">
                    <ahyp:hlinkClr val="tx"/>
                  </a:ext>
                </a:extLst>
              </a:hlinkClick>
            </a:endParaRPr>
          </a:p>
          <a:p>
            <a:pPr indent="0" lvl="0" marL="0" rtl="0" algn="just">
              <a:spcBef>
                <a:spcPts val="600"/>
              </a:spcBef>
              <a:spcAft>
                <a:spcPts val="0"/>
              </a:spcAft>
              <a:buClr>
                <a:srgbClr val="114454"/>
              </a:buClr>
              <a:buSzPts val="3000"/>
              <a:buNone/>
            </a:pPr>
            <a:r>
              <a:rPr lang="sk-SK" sz="800" u="sng">
                <a:solidFill>
                  <a:srgbClr val="114454"/>
                </a:solidFill>
                <a:latin typeface="Arial"/>
                <a:ea typeface="Arial"/>
                <a:cs typeface="Arial"/>
                <a:sym typeface="Arial"/>
                <a:hlinkClick r:id="rId8">
                  <a:extLst>
                    <a:ext uri="{A12FA001-AC4F-418D-AE19-62706E023703}">
                      <ahyp:hlinkClr val="tx"/>
                    </a:ext>
                  </a:extLst>
                </a:hlinkClick>
              </a:rPr>
              <a:t>                                                                                                                                                                                                   https://sk.wikipedia.org/wiki/Hagia_Sofia</a:t>
            </a:r>
            <a:r>
              <a:rPr lang="sk-SK" sz="800">
                <a:solidFill>
                  <a:srgbClr val="114454"/>
                </a:solidFill>
                <a:latin typeface="Arial"/>
                <a:ea typeface="Arial"/>
                <a:cs typeface="Arial"/>
                <a:sym typeface="Arial"/>
              </a:rPr>
              <a:t>                                    </a:t>
            </a:r>
            <a:endParaRPr/>
          </a:p>
          <a:p>
            <a:pPr indent="0" lvl="0" marL="0" rtl="0" algn="just">
              <a:spcBef>
                <a:spcPts val="600"/>
              </a:spcBef>
              <a:spcAft>
                <a:spcPts val="0"/>
              </a:spcAft>
              <a:buClr>
                <a:srgbClr val="114454"/>
              </a:buClr>
              <a:buSzPts val="3000"/>
              <a:buNone/>
            </a:pPr>
            <a:r>
              <a:t/>
            </a:r>
            <a:endParaRPr sz="800">
              <a:solidFill>
                <a:srgbClr val="114454"/>
              </a:solidFill>
              <a:latin typeface="Arial"/>
              <a:ea typeface="Arial"/>
              <a:cs typeface="Arial"/>
              <a:sym typeface="Arial"/>
            </a:endParaRPr>
          </a:p>
        </p:txBody>
      </p:sp>
      <p:sp>
        <p:nvSpPr>
          <p:cNvPr id="231" name="Google Shape;231;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32" name="Google Shape;232;p10"/>
          <p:cNvPicPr preferRelativeResize="0"/>
          <p:nvPr/>
        </p:nvPicPr>
        <p:blipFill rotWithShape="1">
          <a:blip r:embed="rId9">
            <a:alphaModFix/>
          </a:blip>
          <a:srcRect b="0" l="0" r="0" t="0"/>
          <a:stretch/>
        </p:blipFill>
        <p:spPr>
          <a:xfrm>
            <a:off x="284709" y="123478"/>
            <a:ext cx="2593975" cy="571500"/>
          </a:xfrm>
          <a:prstGeom prst="rect">
            <a:avLst/>
          </a:prstGeom>
          <a:noFill/>
          <a:ln>
            <a:noFill/>
          </a:ln>
        </p:spPr>
      </p:pic>
      <p:sp>
        <p:nvSpPr>
          <p:cNvPr id="233" name="Google Shape;233;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234" name="Google Shape;234;p10"/>
          <p:cNvCxnSpPr/>
          <p:nvPr/>
        </p:nvCxnSpPr>
        <p:spPr>
          <a:xfrm>
            <a:off x="3429279" y="849973"/>
            <a:ext cx="576000" cy="0"/>
          </a:xfrm>
          <a:prstGeom prst="straightConnector1">
            <a:avLst/>
          </a:prstGeom>
          <a:noFill/>
          <a:ln cap="flat" cmpd="sng" w="9525">
            <a:solidFill>
              <a:srgbClr val="0E4253"/>
            </a:solidFill>
            <a:prstDash val="solid"/>
            <a:round/>
            <a:headEnd len="sm" w="sm" type="none"/>
            <a:tailEnd len="med" w="med" type="stealth"/>
          </a:ln>
        </p:spPr>
      </p:cxnSp>
      <p:cxnSp>
        <p:nvCxnSpPr>
          <p:cNvPr id="235" name="Google Shape;235;p10"/>
          <p:cNvCxnSpPr/>
          <p:nvPr/>
        </p:nvCxnSpPr>
        <p:spPr>
          <a:xfrm>
            <a:off x="4479624" y="2473601"/>
            <a:ext cx="576000" cy="0"/>
          </a:xfrm>
          <a:prstGeom prst="straightConnector1">
            <a:avLst/>
          </a:prstGeom>
          <a:noFill/>
          <a:ln cap="flat" cmpd="sng" w="9525">
            <a:solidFill>
              <a:srgbClr val="0E4253"/>
            </a:solidFill>
            <a:prstDash val="solid"/>
            <a:round/>
            <a:headEnd len="sm" w="sm" type="none"/>
            <a:tailEnd len="med" w="med" type="stealth"/>
          </a:ln>
        </p:spPr>
      </p:cxnSp>
      <p:pic>
        <p:nvPicPr>
          <p:cNvPr descr="C:\Users\admin\Desktop\DIGI ŠKOLA\Hagia_Sophia_Mars_2013.jpg" id="236" name="Google Shape;236;p10"/>
          <p:cNvPicPr preferRelativeResize="0"/>
          <p:nvPr/>
        </p:nvPicPr>
        <p:blipFill rotWithShape="1">
          <a:blip r:embed="rId10">
            <a:alphaModFix/>
          </a:blip>
          <a:srcRect b="0" l="0" r="0" t="0"/>
          <a:stretch/>
        </p:blipFill>
        <p:spPr>
          <a:xfrm>
            <a:off x="4067944" y="2787774"/>
            <a:ext cx="3240360" cy="1800200"/>
          </a:xfrm>
          <a:prstGeom prst="rect">
            <a:avLst/>
          </a:prstGeom>
          <a:noFill/>
          <a:ln>
            <a:noFill/>
          </a:ln>
        </p:spPr>
      </p:pic>
      <p:sp>
        <p:nvSpPr>
          <p:cNvPr id="237" name="Google Shape;237;p10"/>
          <p:cNvSpPr/>
          <p:nvPr/>
        </p:nvSpPr>
        <p:spPr>
          <a:xfrm>
            <a:off x="4479634" y="2417862"/>
            <a:ext cx="184731" cy="60016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Clr>
                <a:srgbClr val="114454"/>
              </a:buClr>
              <a:buSzPts val="3000"/>
              <a:buFont typeface="Arial"/>
              <a:buNone/>
            </a:pPr>
            <a:r>
              <a:t/>
            </a:r>
            <a:endParaRPr b="0" i="0" sz="1400" u="none" cap="none" strike="noStrike">
              <a:solidFill>
                <a:srgbClr val="114454"/>
              </a:solidFill>
              <a:latin typeface="Arial"/>
              <a:ea typeface="Arial"/>
              <a:cs typeface="Arial"/>
              <a:sym typeface="Arial"/>
            </a:endParaRPr>
          </a:p>
          <a:p>
            <a:pPr indent="0" lvl="0" marL="0" marR="0" rtl="0" algn="just">
              <a:spcBef>
                <a:spcPts val="600"/>
              </a:spcBef>
              <a:spcAft>
                <a:spcPts val="0"/>
              </a:spcAft>
              <a:buClr>
                <a:srgbClr val="114454"/>
              </a:buClr>
              <a:buSzPts val="3000"/>
              <a:buFont typeface="Arial"/>
              <a:buNone/>
            </a:pPr>
            <a:r>
              <a:t/>
            </a:r>
            <a:endParaRPr b="0" i="0" sz="1400" u="none" cap="none" strike="noStrike">
              <a:solidFill>
                <a:srgbClr val="114454"/>
              </a:solidFill>
              <a:latin typeface="Arial"/>
              <a:ea typeface="Arial"/>
              <a:cs typeface="Arial"/>
              <a:sym typeface="Arial"/>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1"/>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Kresťanstvo v Byzantskej ríši</a:t>
            </a:r>
            <a:endParaRPr b="1" sz="1800">
              <a:solidFill>
                <a:srgbClr val="FFFFFF"/>
              </a:solidFill>
              <a:latin typeface="Roboto Slab"/>
              <a:ea typeface="Roboto Slab"/>
              <a:cs typeface="Roboto Slab"/>
              <a:sym typeface="Roboto Slab"/>
            </a:endParaRPr>
          </a:p>
        </p:txBody>
      </p:sp>
      <p:sp>
        <p:nvSpPr>
          <p:cNvPr id="243" name="Google Shape;243;p11"/>
          <p:cNvSpPr txBox="1"/>
          <p:nvPr>
            <p:ph idx="1" type="body"/>
          </p:nvPr>
        </p:nvSpPr>
        <p:spPr>
          <a:xfrm>
            <a:off x="1146175" y="1766888"/>
            <a:ext cx="7540625" cy="2605061"/>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rgbClr val="114454"/>
                </a:solidFill>
                <a:latin typeface="Arial"/>
                <a:ea typeface="Arial"/>
                <a:cs typeface="Arial"/>
                <a:sym typeface="Arial"/>
              </a:rPr>
              <a:t>štátne náboženstvo</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cézaropapizmus</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obrazoborectvo/ikonoklazmus</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cirkevná schizma</a:t>
            </a:r>
            <a:endParaRPr sz="1200">
              <a:solidFill>
                <a:srgbClr val="114454"/>
              </a:solidFill>
              <a:latin typeface="Arial"/>
              <a:ea typeface="Arial"/>
              <a:cs typeface="Arial"/>
              <a:sym typeface="Arial"/>
            </a:endParaRPr>
          </a:p>
        </p:txBody>
      </p:sp>
      <p:sp>
        <p:nvSpPr>
          <p:cNvPr id="244" name="Google Shape;244;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45" name="Google Shape;245;p11"/>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46" name="Google Shape;246;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247" name="Google Shape;247;p11"/>
          <p:cNvGrpSpPr/>
          <p:nvPr/>
        </p:nvGrpSpPr>
        <p:grpSpPr>
          <a:xfrm>
            <a:off x="539552" y="915566"/>
            <a:ext cx="296862" cy="252412"/>
            <a:chOff x="1934025" y="1001650"/>
            <a:chExt cx="415300" cy="355600"/>
          </a:xfrm>
        </p:grpSpPr>
        <p:sp>
          <p:nvSpPr>
            <p:cNvPr id="248" name="Google Shape;248;p11"/>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11"/>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11"/>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11"/>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2"/>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Edukačné materiály</a:t>
            </a:r>
            <a:endParaRPr/>
          </a:p>
        </p:txBody>
      </p:sp>
      <p:sp>
        <p:nvSpPr>
          <p:cNvPr id="257" name="Google Shape;257;p12"/>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4</a:t>
            </a:r>
            <a:endParaRPr b="0" i="0" sz="20000" u="none" cap="none" strike="noStrike">
              <a:solidFill>
                <a:srgbClr val="18637B"/>
              </a:solidFill>
              <a:latin typeface="Roboto Slab"/>
              <a:ea typeface="Roboto Slab"/>
              <a:cs typeface="Roboto Slab"/>
              <a:sym typeface="Roboto Slab"/>
            </a:endParaRPr>
          </a:p>
        </p:txBody>
      </p:sp>
      <p:sp>
        <p:nvSpPr>
          <p:cNvPr id="258" name="Google Shape;25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59" name="Google Shape;259;p12"/>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60" name="Google Shape;260;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3"/>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3">
                  <a:extLst>
                    <a:ext uri="{A12FA001-AC4F-418D-AE19-62706E023703}">
                      <ahyp:hlinkClr val="tx"/>
                    </a:ext>
                  </a:extLst>
                </a:hlinkClick>
              </a:rPr>
              <a:t>Pojmy Byzantskej ríše wordwall.ch</a:t>
            </a:r>
            <a:endParaRPr>
              <a:solidFill>
                <a:srgbClr val="114454"/>
              </a:solidFill>
              <a:latin typeface="Arial"/>
              <a:ea typeface="Arial"/>
              <a:cs typeface="Arial"/>
              <a:sym typeface="Arial"/>
            </a:endParaRPr>
          </a:p>
        </p:txBody>
      </p:sp>
      <p:sp>
        <p:nvSpPr>
          <p:cNvPr id="266" name="Google Shape;266;p13"/>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Edukačné materiály</a:t>
            </a:r>
            <a:endParaRPr b="1" sz="1800">
              <a:solidFill>
                <a:srgbClr val="FFFFFF"/>
              </a:solidFill>
              <a:latin typeface="Roboto Slab"/>
              <a:ea typeface="Roboto Slab"/>
              <a:cs typeface="Roboto Slab"/>
              <a:sym typeface="Roboto Slab"/>
            </a:endParaRPr>
          </a:p>
        </p:txBody>
      </p:sp>
      <p:sp>
        <p:nvSpPr>
          <p:cNvPr id="267" name="Google Shape;267;p13"/>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4">
                  <a:extLst>
                    <a:ext uri="{A12FA001-AC4F-418D-AE19-62706E023703}">
                      <ahyp:hlinkClr val="tx"/>
                    </a:ext>
                  </a:extLst>
                </a:hlinkClick>
              </a:rPr>
              <a:t>Byzantská ríša</a:t>
            </a:r>
            <a:endParaRPr>
              <a:solidFill>
                <a:srgbClr val="114454"/>
              </a:solidFill>
              <a:latin typeface="Arial"/>
              <a:ea typeface="Arial"/>
              <a:cs typeface="Arial"/>
              <a:sym typeface="Arial"/>
            </a:endParaRPr>
          </a:p>
        </p:txBody>
      </p:sp>
      <p:sp>
        <p:nvSpPr>
          <p:cNvPr id="268" name="Google Shape;268;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269" name="Google Shape;269;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270" name="Google Shape;270;p13"/>
          <p:cNvPicPr preferRelativeResize="0"/>
          <p:nvPr/>
        </p:nvPicPr>
        <p:blipFill rotWithShape="1">
          <a:blip r:embed="rId5">
            <a:alphaModFix/>
          </a:blip>
          <a:srcRect b="0" l="0" r="0" t="0"/>
          <a:stretch/>
        </p:blipFill>
        <p:spPr>
          <a:xfrm>
            <a:off x="214313" y="142875"/>
            <a:ext cx="2593975" cy="571500"/>
          </a:xfrm>
          <a:prstGeom prst="rect">
            <a:avLst/>
          </a:prstGeom>
          <a:noFill/>
          <a:ln>
            <a:noFill/>
          </a:ln>
        </p:spPr>
      </p:pic>
      <p:grpSp>
        <p:nvGrpSpPr>
          <p:cNvPr id="271" name="Google Shape;271;p13"/>
          <p:cNvGrpSpPr/>
          <p:nvPr/>
        </p:nvGrpSpPr>
        <p:grpSpPr>
          <a:xfrm>
            <a:off x="539552" y="843558"/>
            <a:ext cx="290513" cy="355600"/>
            <a:chOff x="596350" y="929175"/>
            <a:chExt cx="407950" cy="497475"/>
          </a:xfrm>
        </p:grpSpPr>
        <p:sp>
          <p:nvSpPr>
            <p:cNvPr id="272" name="Google Shape;272;p1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1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79" name="Google Shape;279;p13"/>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4"/>
          <p:cNvSpPr txBox="1"/>
          <p:nvPr>
            <p:ph idx="1" type="body"/>
          </p:nvPr>
        </p:nvSpPr>
        <p:spPr>
          <a:xfrm>
            <a:off x="323528" y="2300275"/>
            <a:ext cx="7264447" cy="605100"/>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Roboto Slab"/>
                <a:ea typeface="Roboto Slab"/>
                <a:cs typeface="Roboto Slab"/>
                <a:sym typeface="Roboto Slab"/>
              </a:rPr>
              <a:t>ZDROJE:</a:t>
            </a:r>
            <a:endParaRPr/>
          </a:p>
          <a:p>
            <a:pPr indent="-342900" lvl="1" marL="800100" rtl="0" algn="just">
              <a:spcBef>
                <a:spcPts val="0"/>
              </a:spcBef>
              <a:spcAft>
                <a:spcPts val="0"/>
              </a:spcAft>
              <a:buSzPts val="2000"/>
              <a:buNone/>
            </a:pPr>
            <a:r>
              <a:rPr lang="sk-SK">
                <a:latin typeface="Arial"/>
                <a:ea typeface="Arial"/>
                <a:cs typeface="Arial"/>
                <a:sym typeface="Arial"/>
              </a:rPr>
              <a:t>Damankoš, Marián. 2008. Svetové dejiny I. Bratislava, Prešov: Eurolitera, 2008. 322 s. ISBN: 978-80-968520-9-3.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228600" lvl="0" marL="457200" rtl="0" algn="ctr">
              <a:spcBef>
                <a:spcPts val="600"/>
              </a:spcBef>
              <a:spcAft>
                <a:spcPts val="0"/>
              </a:spcAft>
              <a:buClr>
                <a:srgbClr val="FFFFFF"/>
              </a:buClr>
              <a:buSzPts val="2000"/>
              <a:buNone/>
            </a:pPr>
            <a:r>
              <a:t/>
            </a:r>
            <a:endParaRPr/>
          </a:p>
        </p:txBody>
      </p:sp>
      <p:sp>
        <p:nvSpPr>
          <p:cNvPr id="285" name="Google Shape;285;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86" name="Google Shape;286;p1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87" name="Google Shape;287;p14"/>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15"/>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293" name="Google Shape;293;p15"/>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294" name="Google Shape;294;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5" name="Google Shape;295;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96" name="Google Shape;296;p15"/>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297" name="Google Shape;297;p15"/>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Predmet: Dejepis</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Špecifikácia: Seminár z dejepisu</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Veková skupina: 15- 16 rokov</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hodina: 45 minút</a:t>
            </a:r>
            <a:endParaRPr b="1" i="0" sz="2400" u="none" cap="none" strike="noStrike">
              <a:solidFill>
                <a:srgbClr val="FFFFFF"/>
              </a:solidFill>
              <a:latin typeface="Arial"/>
              <a:ea typeface="Arial"/>
              <a:cs typeface="Arial"/>
              <a:sym typeface="Arial"/>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3" y="1666875"/>
            <a:ext cx="1454150"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t/>
            </a:r>
            <a:endParaRPr b="0" i="0" sz="1000" u="none" cap="none" strike="noStrike">
              <a:solidFill>
                <a:srgbClr val="FFFFFF"/>
              </a:solidFill>
              <a:latin typeface="Arial"/>
              <a:ea typeface="Arial"/>
              <a:cs typeface="Arial"/>
              <a:sym typeface="Arial"/>
            </a:endParaRPr>
          </a:p>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 Posledná etapa dejín Rímskej ríše</a:t>
            </a:r>
            <a:endParaRPr b="0" i="0" sz="1000" u="none" cap="none" strike="noStrike">
              <a:solidFill>
                <a:srgbClr val="FFFFFF"/>
              </a:solidFill>
              <a:latin typeface="Arial"/>
              <a:ea typeface="Arial"/>
              <a:cs typeface="Arial"/>
              <a:sym typeface="Arial"/>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532313"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Porovnanie východu a západu</a:t>
            </a:r>
            <a:endParaRPr b="0" i="0" sz="1000" u="none" cap="none" strike="noStrike">
              <a:solidFill>
                <a:srgbClr val="FFFFFF"/>
              </a:solidFill>
              <a:latin typeface="Arial"/>
              <a:ea typeface="Arial"/>
              <a:cs typeface="Arial"/>
              <a:sym typeface="Arial"/>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3" y="3094038"/>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Dejiny</a:t>
            </a:r>
            <a:endParaRPr/>
          </a:p>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Byzantskej ríše</a:t>
            </a:r>
            <a:endParaRPr/>
          </a:p>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Kresťanstvo v Byzantskej ríši</a:t>
            </a:r>
            <a:endParaRPr b="0" i="0" sz="1000" u="none" cap="none" strike="noStrike">
              <a:solidFill>
                <a:srgbClr val="FFFFFF"/>
              </a:solidFill>
              <a:latin typeface="Arial"/>
              <a:ea typeface="Arial"/>
              <a:cs typeface="Arial"/>
              <a:sym typeface="Arial"/>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3"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Edukačné materiály</a:t>
            </a:r>
            <a:endParaRPr b="0" i="0" sz="1000" u="none" cap="none" strike="noStrike">
              <a:solidFill>
                <a:srgbClr val="FFFFFF"/>
              </a:solidFill>
              <a:latin typeface="Arial"/>
              <a:ea typeface="Arial"/>
              <a:cs typeface="Arial"/>
              <a:sym typeface="Arial"/>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8" name="Google Shape;118;p3"/>
          <p:cNvGrpSpPr/>
          <p:nvPr/>
        </p:nvGrpSpPr>
        <p:grpSpPr>
          <a:xfrm>
            <a:off x="3184525" y="2463800"/>
            <a:ext cx="334963" cy="334963"/>
            <a:chOff x="5941025" y="3634400"/>
            <a:chExt cx="467650" cy="467650"/>
          </a:xfrm>
        </p:grpSpPr>
        <p:sp>
          <p:nvSpPr>
            <p:cNvPr id="119" name="Google Shape;11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6" name="Google Shape;126;p3"/>
          <p:cNvGrpSpPr/>
          <p:nvPr/>
        </p:nvGrpSpPr>
        <p:grpSpPr>
          <a:xfrm>
            <a:off x="625475" y="10445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777875" y="1196975"/>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2" name="Google Shape;142;p3"/>
          <p:cNvGrpSpPr/>
          <p:nvPr/>
        </p:nvGrpSpPr>
        <p:grpSpPr>
          <a:xfrm>
            <a:off x="3203848" y="4011910"/>
            <a:ext cx="290513" cy="355600"/>
            <a:chOff x="596350" y="929175"/>
            <a:chExt cx="407950" cy="497475"/>
          </a:xfrm>
        </p:grpSpPr>
        <p:sp>
          <p:nvSpPr>
            <p:cNvPr id="143" name="Google Shape;143;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0" name="Google Shape;150;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1" name="Google Shape;151;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2" name="Google Shape;152;p3"/>
          <p:cNvGrpSpPr/>
          <p:nvPr/>
        </p:nvGrpSpPr>
        <p:grpSpPr>
          <a:xfrm>
            <a:off x="3216732" y="3313113"/>
            <a:ext cx="296862" cy="252412"/>
            <a:chOff x="1934025" y="1001650"/>
            <a:chExt cx="415300" cy="355600"/>
          </a:xfrm>
        </p:grpSpPr>
        <p:sp>
          <p:nvSpPr>
            <p:cNvPr id="153" name="Google Shape;15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br>
              <a:rPr b="1" lang="sk-SK" sz="4000">
                <a:latin typeface="Roboto Slab"/>
                <a:ea typeface="Roboto Slab"/>
                <a:cs typeface="Roboto Slab"/>
                <a:sym typeface="Roboto Slab"/>
              </a:rPr>
            </a:br>
            <a:r>
              <a:rPr b="1" lang="sk-SK" sz="4000">
                <a:latin typeface="Roboto Slab"/>
                <a:ea typeface="Roboto Slab"/>
                <a:cs typeface="Roboto Slab"/>
                <a:sym typeface="Roboto Slab"/>
              </a:rPr>
              <a:t>Posledná etapa dejín Rímskej ríše</a:t>
            </a:r>
            <a:endParaRPr b="1" sz="4000">
              <a:latin typeface="Roboto Slab"/>
              <a:ea typeface="Roboto Slab"/>
              <a:cs typeface="Roboto Slab"/>
              <a:sym typeface="Roboto Slab"/>
            </a:endParaRPr>
          </a:p>
        </p:txBody>
      </p:sp>
      <p:sp>
        <p:nvSpPr>
          <p:cNvPr id="162" name="Google Shape;162;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3" name="Google Shape;163;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4" name="Google Shape;164;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5" name="Google Shape;165;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idx="1" type="body"/>
          </p:nvPr>
        </p:nvSpPr>
        <p:spPr>
          <a:xfrm>
            <a:off x="755576" y="1203598"/>
            <a:ext cx="7632848" cy="2736304"/>
          </a:xfrm>
          <a:prstGeom prst="rect">
            <a:avLst/>
          </a:prstGeom>
          <a:noFill/>
          <a:ln>
            <a:noFill/>
          </a:ln>
        </p:spPr>
        <p:txBody>
          <a:bodyPr anchorCtr="0" anchor="ctr" bIns="91425" lIns="91425" spcFirstLastPara="1" rIns="91425" wrap="square" tIns="91425">
            <a:noAutofit/>
          </a:bodyPr>
          <a:lstStyle/>
          <a:p>
            <a:pPr indent="-342900" lvl="1" marL="800100" rtl="0" algn="just">
              <a:spcBef>
                <a:spcPts val="0"/>
              </a:spcBef>
              <a:spcAft>
                <a:spcPts val="0"/>
              </a:spcAft>
              <a:buClr>
                <a:schemeClr val="lt1"/>
              </a:buClr>
              <a:buSzPts val="2000"/>
              <a:buFont typeface="Noto Sans Symbols"/>
              <a:buChar char="⮚"/>
            </a:pPr>
            <a:r>
              <a:rPr lang="sk-SK" u="sng">
                <a:solidFill>
                  <a:schemeClr val="lt1"/>
                </a:solidFill>
                <a:latin typeface="Arial"/>
                <a:ea typeface="Arial"/>
                <a:cs typeface="Arial"/>
                <a:sym typeface="Arial"/>
                <a:hlinkClick r:id="rId3">
                  <a:extLst>
                    <a:ext uri="{A12FA001-AC4F-418D-AE19-62706E023703}">
                      <ahyp:hlinkClr val="tx"/>
                    </a:ext>
                  </a:extLst>
                </a:hlinkClick>
              </a:rPr>
              <a:t> časová priamka - Zánik rímskeho impéria</a:t>
            </a:r>
            <a:endParaRPr>
              <a:solidFill>
                <a:schemeClr val="lt1"/>
              </a:solidFill>
              <a:latin typeface="Arial"/>
              <a:ea typeface="Arial"/>
              <a:cs typeface="Arial"/>
              <a:sym typeface="Arial"/>
            </a:endParaRPr>
          </a:p>
        </p:txBody>
      </p:sp>
      <p:sp>
        <p:nvSpPr>
          <p:cNvPr id="171" name="Google Shape;171;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2" name="Google Shape;172;p5"/>
          <p:cNvPicPr preferRelativeResize="0"/>
          <p:nvPr/>
        </p:nvPicPr>
        <p:blipFill rotWithShape="1">
          <a:blip r:embed="rId4">
            <a:alphaModFix/>
          </a:blip>
          <a:srcRect b="0" l="0" r="0" t="0"/>
          <a:stretch/>
        </p:blipFill>
        <p:spPr>
          <a:xfrm>
            <a:off x="251519" y="195486"/>
            <a:ext cx="2593975" cy="571500"/>
          </a:xfrm>
          <a:prstGeom prst="rect">
            <a:avLst/>
          </a:prstGeom>
          <a:noFill/>
          <a:ln>
            <a:noFill/>
          </a:ln>
        </p:spPr>
      </p:pic>
      <p:sp>
        <p:nvSpPr>
          <p:cNvPr id="173" name="Google Shape;173;p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6"/>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Porovnanie východu a západu</a:t>
            </a:r>
            <a:endParaRPr/>
          </a:p>
        </p:txBody>
      </p:sp>
      <p:sp>
        <p:nvSpPr>
          <p:cNvPr id="179" name="Google Shape;179;p6"/>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2</a:t>
            </a:r>
            <a:endParaRPr/>
          </a:p>
        </p:txBody>
      </p:sp>
      <p:sp>
        <p:nvSpPr>
          <p:cNvPr id="180" name="Google Shape;180;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81" name="Google Shape;181;p6"/>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82" name="Google Shape;182;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7"/>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Porovnanie východu a západu</a:t>
            </a:r>
            <a:endParaRPr b="1" sz="1800">
              <a:solidFill>
                <a:srgbClr val="FFFFFF"/>
              </a:solidFill>
              <a:latin typeface="Roboto Slab"/>
              <a:ea typeface="Roboto Slab"/>
              <a:cs typeface="Roboto Slab"/>
              <a:sym typeface="Roboto Slab"/>
            </a:endParaRPr>
          </a:p>
        </p:txBody>
      </p:sp>
      <p:sp>
        <p:nvSpPr>
          <p:cNvPr id="188" name="Google Shape;188;p7"/>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p>
            <a:pPr indent="-406400" lvl="0" marL="457200" rtl="0" algn="l">
              <a:spcBef>
                <a:spcPts val="0"/>
              </a:spcBef>
              <a:spcAft>
                <a:spcPts val="0"/>
              </a:spcAft>
              <a:buClr>
                <a:srgbClr val="114454"/>
              </a:buClr>
              <a:buSzPts val="2800"/>
              <a:buFont typeface="Noto Sans Symbols"/>
              <a:buChar char="⮚"/>
            </a:pPr>
            <a:r>
              <a:rPr lang="sk-SK" sz="2000" u="sng">
                <a:solidFill>
                  <a:srgbClr val="114454"/>
                </a:solidFill>
                <a:latin typeface="Arial"/>
                <a:ea typeface="Arial"/>
                <a:cs typeface="Arial"/>
                <a:sym typeface="Arial"/>
                <a:hlinkClick r:id="rId3">
                  <a:extLst>
                    <a:ext uri="{A12FA001-AC4F-418D-AE19-62706E023703}">
                      <ahyp:hlinkClr val="tx"/>
                    </a:ext>
                  </a:extLst>
                </a:hlinkClick>
              </a:rPr>
              <a:t>Porovnanie dvoch častí Rímskej ríše wordwall.ch</a:t>
            </a:r>
            <a:endParaRPr sz="2000">
              <a:solidFill>
                <a:srgbClr val="114454"/>
              </a:solidFill>
              <a:latin typeface="Arial"/>
              <a:ea typeface="Arial"/>
              <a:cs typeface="Arial"/>
              <a:sym typeface="Arial"/>
            </a:endParaRPr>
          </a:p>
        </p:txBody>
      </p:sp>
      <p:sp>
        <p:nvSpPr>
          <p:cNvPr id="189" name="Google Shape;189;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190" name="Google Shape;190;p7"/>
          <p:cNvSpPr txBox="1"/>
          <p:nvPr>
            <p:ph idx="4294967295" type="body"/>
          </p:nvPr>
        </p:nvSpPr>
        <p:spPr>
          <a:xfrm>
            <a:off x="5483225" y="1766888"/>
            <a:ext cx="3660775" cy="3159125"/>
          </a:xfrm>
          <a:prstGeom prst="rect">
            <a:avLst/>
          </a:prstGeom>
          <a:noFill/>
          <a:ln>
            <a:noFill/>
          </a:ln>
        </p:spPr>
        <p:txBody>
          <a:bodyPr anchorCtr="0" anchor="t" bIns="91425" lIns="91425" spcFirstLastPara="1" rIns="91425" wrap="square" tIns="91425">
            <a:noAutofit/>
          </a:bodyPr>
          <a:lstStyle/>
          <a:p>
            <a:pPr indent="-342900" lvl="0" marL="342900" rtl="0" algn="ctr">
              <a:spcBef>
                <a:spcPts val="0"/>
              </a:spcBef>
              <a:spcAft>
                <a:spcPts val="0"/>
              </a:spcAft>
              <a:buSzPts val="1600"/>
              <a:buNone/>
            </a:pPr>
            <a:r>
              <a:t/>
            </a:r>
            <a:endParaRPr sz="1600">
              <a:solidFill>
                <a:schemeClr val="dk1"/>
              </a:solidFill>
              <a:latin typeface="Arial"/>
              <a:ea typeface="Arial"/>
              <a:cs typeface="Arial"/>
              <a:sym typeface="Arial"/>
            </a:endParaRPr>
          </a:p>
          <a:p>
            <a:pPr indent="-342900" lvl="0" marL="342900" rtl="0" algn="ctr">
              <a:spcBef>
                <a:spcPts val="0"/>
              </a:spcBef>
              <a:spcAft>
                <a:spcPts val="0"/>
              </a:spcAft>
              <a:buSzPts val="1600"/>
              <a:buNone/>
            </a:pPr>
            <a:r>
              <a:t/>
            </a:r>
            <a:endParaRPr sz="1600">
              <a:solidFill>
                <a:schemeClr val="dk1"/>
              </a:solidFill>
              <a:latin typeface="Arial"/>
              <a:ea typeface="Arial"/>
              <a:cs typeface="Arial"/>
              <a:sym typeface="Arial"/>
            </a:endParaRPr>
          </a:p>
        </p:txBody>
      </p:sp>
      <p:pic>
        <p:nvPicPr>
          <p:cNvPr descr="Erasmus+ logo EN.jpg" id="191" name="Google Shape;191;p7"/>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192" name="Google Shape;192;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93" name="Google Shape;193;p7"/>
          <p:cNvGrpSpPr/>
          <p:nvPr/>
        </p:nvGrpSpPr>
        <p:grpSpPr>
          <a:xfrm>
            <a:off x="467544" y="915566"/>
            <a:ext cx="334963" cy="334963"/>
            <a:chOff x="5941025" y="3634400"/>
            <a:chExt cx="467650" cy="467650"/>
          </a:xfrm>
        </p:grpSpPr>
        <p:sp>
          <p:nvSpPr>
            <p:cNvPr id="194" name="Google Shape;194;p7"/>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7"/>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7"/>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7"/>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7"/>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7"/>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8"/>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Dejiny </a:t>
            </a:r>
            <a:br>
              <a:rPr b="1" lang="sk-SK">
                <a:latin typeface="Roboto Slab"/>
                <a:ea typeface="Roboto Slab"/>
                <a:cs typeface="Roboto Slab"/>
                <a:sym typeface="Roboto Slab"/>
              </a:rPr>
            </a:br>
            <a:r>
              <a:rPr b="1" lang="sk-SK">
                <a:latin typeface="Roboto Slab"/>
                <a:ea typeface="Roboto Slab"/>
                <a:cs typeface="Roboto Slab"/>
                <a:sym typeface="Roboto Slab"/>
              </a:rPr>
              <a:t>Byzantskej ríše</a:t>
            </a:r>
            <a:br>
              <a:rPr b="1" lang="sk-SK">
                <a:latin typeface="Roboto Slab"/>
                <a:ea typeface="Roboto Slab"/>
                <a:cs typeface="Roboto Slab"/>
                <a:sym typeface="Roboto Slab"/>
              </a:rPr>
            </a:br>
            <a:r>
              <a:rPr b="1" lang="sk-SK">
                <a:latin typeface="Roboto Slab"/>
                <a:ea typeface="Roboto Slab"/>
                <a:cs typeface="Roboto Slab"/>
                <a:sym typeface="Roboto Slab"/>
              </a:rPr>
              <a:t>Kresťanstvo v Byzantskej ríši</a:t>
            </a:r>
            <a:endParaRPr/>
          </a:p>
        </p:txBody>
      </p:sp>
      <p:sp>
        <p:nvSpPr>
          <p:cNvPr id="205" name="Google Shape;205;p8"/>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p>
            <a:pPr indent="-342900" lvl="0" marL="342900" rtl="0" algn="ctr">
              <a:spcBef>
                <a:spcPts val="0"/>
              </a:spcBef>
              <a:spcAft>
                <a:spcPts val="0"/>
              </a:spcAft>
              <a:buSzPts val="1800"/>
              <a:buNone/>
            </a:pPr>
            <a:r>
              <a:rPr lang="sk-SK"/>
              <a:t>5. storočie- 1453</a:t>
            </a:r>
            <a:endParaRPr/>
          </a:p>
        </p:txBody>
      </p:sp>
      <p:sp>
        <p:nvSpPr>
          <p:cNvPr id="206" name="Google Shape;206;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sp>
        <p:nvSpPr>
          <p:cNvPr id="207" name="Google Shape;207;p8"/>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3</a:t>
            </a:r>
            <a:endParaRPr b="0" i="0" sz="20000" u="none" cap="none" strike="noStrike">
              <a:solidFill>
                <a:srgbClr val="18637B"/>
              </a:solidFill>
              <a:latin typeface="Roboto Slab"/>
              <a:ea typeface="Roboto Slab"/>
              <a:cs typeface="Roboto Slab"/>
              <a:sym typeface="Roboto Slab"/>
            </a:endParaRPr>
          </a:p>
        </p:txBody>
      </p:sp>
      <p:pic>
        <p:nvPicPr>
          <p:cNvPr descr="Erasmus+ logo EN.jpg" id="208" name="Google Shape;208;p8"/>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09" name="Google Shape;209;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9"/>
          <p:cNvSpPr txBox="1"/>
          <p:nvPr>
            <p:ph type="title"/>
          </p:nvPr>
        </p:nvSpPr>
        <p:spPr>
          <a:xfrm>
            <a:off x="1115616" y="555526"/>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Dejiny Byzantskej ríše</a:t>
            </a:r>
            <a:endParaRPr b="1" sz="1800">
              <a:solidFill>
                <a:srgbClr val="FFFFFF"/>
              </a:solidFill>
              <a:latin typeface="Roboto Slab"/>
              <a:ea typeface="Roboto Slab"/>
              <a:cs typeface="Roboto Slab"/>
              <a:sym typeface="Roboto Slab"/>
            </a:endParaRPr>
          </a:p>
        </p:txBody>
      </p:sp>
      <p:sp>
        <p:nvSpPr>
          <p:cNvPr id="215" name="Google Shape;215;p9"/>
          <p:cNvSpPr txBox="1"/>
          <p:nvPr>
            <p:ph idx="1" type="body"/>
          </p:nvPr>
        </p:nvSpPr>
        <p:spPr>
          <a:xfrm>
            <a:off x="1146175" y="1766889"/>
            <a:ext cx="7540625" cy="2389038"/>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Východorímska ríša=Byzantská ríša</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Konštantínopol</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Justinián I.-obnova Rímskej ríše</a:t>
            </a:r>
            <a:endParaRPr/>
          </a:p>
          <a:p>
            <a:pPr indent="-190500" lvl="0" marL="0" rtl="0" algn="l">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Corpus Iuris Civilis=Justiniánov kódex        </a:t>
            </a:r>
            <a:r>
              <a:rPr lang="sk-SK" sz="800">
                <a:solidFill>
                  <a:srgbClr val="114454"/>
                </a:solidFill>
                <a:latin typeface="Arial"/>
                <a:ea typeface="Arial"/>
                <a:cs typeface="Arial"/>
                <a:sym typeface="Arial"/>
              </a:rPr>
              <a:t>https://sk.wikipedia.org/wiki/Corpus_iuris_civilis                                                 </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daňová reforma, centralizácia         povstanie Niká!</a:t>
            </a:r>
            <a:endParaRPr/>
          </a:p>
          <a:p>
            <a:pPr indent="0" lvl="0" marL="0" rtl="0" algn="just">
              <a:spcBef>
                <a:spcPts val="600"/>
              </a:spcBef>
              <a:spcAft>
                <a:spcPts val="0"/>
              </a:spcAft>
              <a:buClr>
                <a:srgbClr val="114454"/>
              </a:buClr>
              <a:buSzPts val="3000"/>
              <a:buNone/>
            </a:pPr>
            <a:r>
              <a:t/>
            </a:r>
            <a:endParaRPr sz="2000">
              <a:latin typeface="Arial"/>
              <a:ea typeface="Arial"/>
              <a:cs typeface="Arial"/>
              <a:sym typeface="Arial"/>
            </a:endParaRPr>
          </a:p>
          <a:p>
            <a:pPr indent="-406400" lvl="0" marL="457200" rtl="0" algn="l">
              <a:spcBef>
                <a:spcPts val="0"/>
              </a:spcBef>
              <a:spcAft>
                <a:spcPts val="0"/>
              </a:spcAft>
              <a:buClr>
                <a:srgbClr val="114454"/>
              </a:buClr>
              <a:buSzPts val="2800"/>
              <a:buNone/>
            </a:pPr>
            <a:r>
              <a:t/>
            </a:r>
            <a:endParaRPr>
              <a:solidFill>
                <a:srgbClr val="114454"/>
              </a:solidFill>
              <a:latin typeface="Arial"/>
              <a:ea typeface="Arial"/>
              <a:cs typeface="Arial"/>
              <a:sym typeface="Arial"/>
            </a:endParaRPr>
          </a:p>
        </p:txBody>
      </p:sp>
      <p:sp>
        <p:nvSpPr>
          <p:cNvPr id="216" name="Google Shape;216;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17" name="Google Shape;217;p9"/>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18" name="Google Shape;218;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219" name="Google Shape;219;p9"/>
          <p:cNvCxnSpPr/>
          <p:nvPr/>
        </p:nvCxnSpPr>
        <p:spPr>
          <a:xfrm>
            <a:off x="4700486" y="4284095"/>
            <a:ext cx="432000" cy="0"/>
          </a:xfrm>
          <a:prstGeom prst="straightConnector1">
            <a:avLst/>
          </a:prstGeom>
          <a:noFill/>
          <a:ln cap="flat" cmpd="sng" w="9525">
            <a:solidFill>
              <a:srgbClr val="0E4253"/>
            </a:solidFill>
            <a:prstDash val="solid"/>
            <a:round/>
            <a:headEnd len="sm" w="sm" type="none"/>
            <a:tailEnd len="med" w="med" type="stealth"/>
          </a:ln>
        </p:spPr>
      </p:cxnSp>
      <p:grpSp>
        <p:nvGrpSpPr>
          <p:cNvPr id="220" name="Google Shape;220;p9"/>
          <p:cNvGrpSpPr/>
          <p:nvPr/>
        </p:nvGrpSpPr>
        <p:grpSpPr>
          <a:xfrm>
            <a:off x="539552" y="915566"/>
            <a:ext cx="296862" cy="252412"/>
            <a:chOff x="1934025" y="1001650"/>
            <a:chExt cx="415300" cy="355600"/>
          </a:xfrm>
        </p:grpSpPr>
        <p:sp>
          <p:nvSpPr>
            <p:cNvPr id="221" name="Google Shape;221;p9"/>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9"/>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9"/>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9"/>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C:\Users\admin\Desktop\DIGI ŠKOLA\Corpus_Iuris_Civilis_02.jpg" id="225" name="Google Shape;225;p9"/>
          <p:cNvPicPr preferRelativeResize="0"/>
          <p:nvPr/>
        </p:nvPicPr>
        <p:blipFill rotWithShape="1">
          <a:blip r:embed="rId4">
            <a:alphaModFix/>
          </a:blip>
          <a:srcRect b="0" l="0" r="0" t="0"/>
          <a:stretch/>
        </p:blipFill>
        <p:spPr>
          <a:xfrm>
            <a:off x="6444208" y="195486"/>
            <a:ext cx="2225427" cy="288032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