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1" r:id="rId8"/>
  </p:sldMasterIdLst>
  <p:notesMasterIdLst>
    <p:notesMasterId r:id="rId2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5143500" type="screen16x9"/>
  <p:notesSz cx="6858000" cy="9144000"/>
  <p:embeddedFontLst>
    <p:embeddedFont>
      <p:font typeface="Nixie One" panose="020B0604020202020204" charset="0"/>
      <p:regular r:id="rId23"/>
    </p:embeddedFont>
    <p:embeddedFont>
      <p:font typeface="Roboto Slab"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uwRBXLQ7DEKyksT95gJQ7q0A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90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font" Target="fonts/font1.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15"/>
          <p:cNvSpPr txBox="1">
            <a:spLocks noGrp="1"/>
          </p:cNvSpPr>
          <p:nvPr>
            <p:ph type="ctrTitle"/>
          </p:nvPr>
        </p:nvSpPr>
        <p:spPr>
          <a:xfrm>
            <a:off x="685800" y="2601425"/>
            <a:ext cx="5810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24"/>
        <p:cNvGrpSpPr/>
        <p:nvPr/>
      </p:nvGrpSpPr>
      <p:grpSpPr>
        <a:xfrm>
          <a:off x="0" y="0"/>
          <a:ext cx="0" cy="0"/>
          <a:chOff x="0" y="0"/>
          <a:chExt cx="0" cy="0"/>
        </a:xfrm>
      </p:grpSpPr>
      <p:sp>
        <p:nvSpPr>
          <p:cNvPr id="25" name="Google Shape;25;p1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19"/>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6"/>
        <p:cNvGrpSpPr/>
        <p:nvPr/>
      </p:nvGrpSpPr>
      <p:grpSpPr>
        <a:xfrm>
          <a:off x="0" y="0"/>
          <a:ext cx="0" cy="0"/>
          <a:chOff x="0" y="0"/>
          <a:chExt cx="0" cy="0"/>
        </a:xfrm>
      </p:grpSpPr>
      <p:sp>
        <p:nvSpPr>
          <p:cNvPr id="47" name="Google Shape;47;p21"/>
          <p:cNvSpPr txBox="1">
            <a:spLocks noGrp="1"/>
          </p:cNvSpPr>
          <p:nvPr>
            <p:ph type="ctrTitle"/>
          </p:nvPr>
        </p:nvSpPr>
        <p:spPr>
          <a:xfrm>
            <a:off x="4113600" y="2878750"/>
            <a:ext cx="45057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48" name="Google Shape;48;p21"/>
          <p:cNvSpPr txBox="1">
            <a:spLocks noGrp="1"/>
          </p:cNvSpPr>
          <p:nvPr>
            <p:ph type="subTitle" idx="1"/>
          </p:nvPr>
        </p:nvSpPr>
        <p:spPr>
          <a:xfrm>
            <a:off x="4113600" y="3983050"/>
            <a:ext cx="45057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800"/>
              <a:buNone/>
              <a:defRPr b="1">
                <a:solidFill>
                  <a:srgbClr val="94BF6E"/>
                </a:solidFill>
              </a:defRPr>
            </a:lvl4pPr>
            <a:lvl5pPr lvl="4" algn="l">
              <a:lnSpc>
                <a:spcPct val="100000"/>
              </a:lnSpc>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a:endParaRPr/>
          </a:p>
        </p:txBody>
      </p:sp>
      <p:sp>
        <p:nvSpPr>
          <p:cNvPr id="49" name="Google Shape;49;p21"/>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62" name="Google Shape;62;p23"/>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60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406400" algn="l">
              <a:lnSpc>
                <a:spcPct val="100000"/>
              </a:lnSpc>
              <a:spcBef>
                <a:spcPts val="0"/>
              </a:spcBef>
              <a:spcAft>
                <a:spcPts val="0"/>
              </a:spcAft>
              <a:buSzPts val="2800"/>
              <a:buChar char="■"/>
              <a:defRPr sz="2800"/>
            </a:lvl3pPr>
            <a:lvl4pPr marL="1828800" lvl="3" indent="-406400" algn="l">
              <a:lnSpc>
                <a:spcPct val="100000"/>
              </a:lnSpc>
              <a:spcBef>
                <a:spcPts val="0"/>
              </a:spcBef>
              <a:spcAft>
                <a:spcPts val="0"/>
              </a:spcAft>
              <a:buSzPts val="2800"/>
              <a:buChar char="●"/>
              <a:defRPr sz="2800"/>
            </a:lvl4pPr>
            <a:lvl5pPr marL="2286000" lvl="4" indent="-406400" algn="l">
              <a:lnSpc>
                <a:spcPct val="100000"/>
              </a:lnSpc>
              <a:spcBef>
                <a:spcPts val="0"/>
              </a:spcBef>
              <a:spcAft>
                <a:spcPts val="0"/>
              </a:spcAft>
              <a:buSzPts val="2800"/>
              <a:buChar char="○"/>
              <a:defRPr sz="2800"/>
            </a:lvl5pPr>
            <a:lvl6pPr marL="2743200" lvl="5" indent="-406400" algn="l">
              <a:lnSpc>
                <a:spcPct val="100000"/>
              </a:lnSpc>
              <a:spcBef>
                <a:spcPts val="0"/>
              </a:spcBef>
              <a:spcAft>
                <a:spcPts val="0"/>
              </a:spcAft>
              <a:buSzPts val="2800"/>
              <a:buChar char="■"/>
              <a:defRPr sz="2800"/>
            </a:lvl6pPr>
            <a:lvl7pPr marL="3200400" lvl="6" indent="-406400" algn="l">
              <a:lnSpc>
                <a:spcPct val="100000"/>
              </a:lnSpc>
              <a:spcBef>
                <a:spcPts val="0"/>
              </a:spcBef>
              <a:spcAft>
                <a:spcPts val="0"/>
              </a:spcAft>
              <a:buSzPts val="2800"/>
              <a:buChar char="●"/>
              <a:defRPr sz="2800"/>
            </a:lvl7pPr>
            <a:lvl8pPr marL="3657600" lvl="7" indent="-406400" algn="l">
              <a:lnSpc>
                <a:spcPct val="100000"/>
              </a:lnSpc>
              <a:spcBef>
                <a:spcPts val="0"/>
              </a:spcBef>
              <a:spcAft>
                <a:spcPts val="0"/>
              </a:spcAft>
              <a:buSzPts val="2800"/>
              <a:buChar char="○"/>
              <a:defRPr sz="2800"/>
            </a:lvl8pPr>
            <a:lvl9pPr marL="4114800" lvl="8" indent="-406400" algn="l">
              <a:lnSpc>
                <a:spcPct val="100000"/>
              </a:lnSpc>
              <a:spcBef>
                <a:spcPts val="0"/>
              </a:spcBef>
              <a:spcAft>
                <a:spcPts val="0"/>
              </a:spcAft>
              <a:buSzPts val="2800"/>
              <a:buChar char="■"/>
              <a:defRPr sz="2800"/>
            </a:lvl9pPr>
          </a:lstStyle>
          <a:p>
            <a:endParaRPr/>
          </a:p>
        </p:txBody>
      </p:sp>
      <p:sp>
        <p:nvSpPr>
          <p:cNvPr id="63" name="Google Shape;63;p23"/>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6" name="Google Shape;76;p25"/>
          <p:cNvSpPr txBox="1">
            <a:spLocks noGrp="1"/>
          </p:cNvSpPr>
          <p:nvPr>
            <p:ph type="body" idx="1"/>
          </p:nvPr>
        </p:nvSpPr>
        <p:spPr>
          <a:xfrm>
            <a:off x="1146025"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77" name="Google Shape;77;p25"/>
          <p:cNvSpPr txBox="1">
            <a:spLocks noGrp="1"/>
          </p:cNvSpPr>
          <p:nvPr>
            <p:ph type="body" idx="2"/>
          </p:nvPr>
        </p:nvSpPr>
        <p:spPr>
          <a:xfrm>
            <a:off x="5026623" y="1767275"/>
            <a:ext cx="3660300" cy="3158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78" name="Google Shape;78;p25"/>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5" name="Google Shape;95;p28"/>
          <p:cNvSpPr txBox="1">
            <a:spLocks noGrp="1"/>
          </p:cNvSpPr>
          <p:nvPr>
            <p:ph type="body" idx="1"/>
          </p:nvPr>
        </p:nvSpPr>
        <p:spPr>
          <a:xfrm>
            <a:off x="1146025"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6" name="Google Shape;96;p28"/>
          <p:cNvSpPr txBox="1">
            <a:spLocks noGrp="1"/>
          </p:cNvSpPr>
          <p:nvPr>
            <p:ph type="body" idx="2"/>
          </p:nvPr>
        </p:nvSpPr>
        <p:spPr>
          <a:xfrm>
            <a:off x="3679388"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7" name="Google Shape;97;p28"/>
          <p:cNvSpPr txBox="1">
            <a:spLocks noGrp="1"/>
          </p:cNvSpPr>
          <p:nvPr>
            <p:ph type="body" idx="3"/>
          </p:nvPr>
        </p:nvSpPr>
        <p:spPr>
          <a:xfrm>
            <a:off x="6212750" y="1773300"/>
            <a:ext cx="2409900" cy="31527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342900" algn="l">
              <a:lnSpc>
                <a:spcPct val="100000"/>
              </a:lnSpc>
              <a:spcBef>
                <a:spcPts val="0"/>
              </a:spcBef>
              <a:spcAft>
                <a:spcPts val="0"/>
              </a:spcAft>
              <a:buSzPts val="1800"/>
              <a:buChar char="■"/>
              <a:defRPr sz="1800"/>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98" name="Google Shape;98;p2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p:nvPr/>
        </p:nvSpPr>
        <p:spPr>
          <a:xfrm>
            <a:off x="0" y="4287837"/>
            <a:ext cx="9144000"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4"/>
          <p:cNvSpPr txBox="1"/>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4"/>
          <p:cNvSpPr txBox="1"/>
          <p:nvPr/>
        </p:nvSpPr>
        <p:spPr>
          <a:xfrm>
            <a:off x="0" y="500062"/>
            <a:ext cx="9144000"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4"/>
          <p:cNvSpPr txBox="1"/>
          <p:nvPr/>
        </p:nvSpPr>
        <p:spPr>
          <a:xfrm>
            <a:off x="0" y="4494212"/>
            <a:ext cx="9144000"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4"/>
          <p:cNvSpPr txBox="1"/>
          <p:nvPr/>
        </p:nvSpPr>
        <p:spPr>
          <a:xfrm>
            <a:off x="0" y="4584700"/>
            <a:ext cx="9144000"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4"/>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16"/>
          <p:cNvSpPr txBox="1"/>
          <p:nvPr/>
        </p:nvSpPr>
        <p:spPr>
          <a:xfrm>
            <a:off x="0" y="1147762"/>
            <a:ext cx="9144000" cy="2847975"/>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6"/>
          <p:cNvSpPr txBox="1"/>
          <p:nvPr/>
        </p:nvSpPr>
        <p:spPr>
          <a:xfrm>
            <a:off x="0" y="0"/>
            <a:ext cx="914400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6"/>
          <p:cNvSpPr txBox="1"/>
          <p:nvPr/>
        </p:nvSpPr>
        <p:spPr>
          <a:xfrm>
            <a:off x="0" y="500062"/>
            <a:ext cx="9144000" cy="73183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6"/>
          <p:cNvSpPr txBox="1"/>
          <p:nvPr/>
        </p:nvSpPr>
        <p:spPr>
          <a:xfrm>
            <a:off x="0" y="3962400"/>
            <a:ext cx="9144000" cy="36988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6"/>
          <p:cNvSpPr txBox="1"/>
          <p:nvPr/>
        </p:nvSpPr>
        <p:spPr>
          <a:xfrm>
            <a:off x="0" y="4333875"/>
            <a:ext cx="9144000" cy="809625"/>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6"/>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16"/>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p1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18"/>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8"/>
          <p:cNvSpPr txBox="1"/>
          <p:nvPr/>
        </p:nvSpPr>
        <p:spPr>
          <a:xfrm>
            <a:off x="0" y="500062"/>
            <a:ext cx="24765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8"/>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p18"/>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18"/>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20"/>
          <p:cNvSpPr txBox="1"/>
          <p:nvPr/>
        </p:nvSpPr>
        <p:spPr>
          <a:xfrm>
            <a:off x="0" y="4287837"/>
            <a:ext cx="3475037" cy="24765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0"/>
          <p:cNvSpPr txBox="1"/>
          <p:nvPr/>
        </p:nvSpPr>
        <p:spPr>
          <a:xfrm>
            <a:off x="0" y="0"/>
            <a:ext cx="3475037"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0"/>
          <p:cNvSpPr txBox="1"/>
          <p:nvPr/>
        </p:nvSpPr>
        <p:spPr>
          <a:xfrm>
            <a:off x="0" y="500062"/>
            <a:ext cx="3475037" cy="3824287"/>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0"/>
          <p:cNvSpPr txBox="1"/>
          <p:nvPr/>
        </p:nvSpPr>
        <p:spPr>
          <a:xfrm>
            <a:off x="0" y="4494212"/>
            <a:ext cx="3475037" cy="117475"/>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0"/>
          <p:cNvSpPr txBox="1"/>
          <p:nvPr/>
        </p:nvSpPr>
        <p:spPr>
          <a:xfrm>
            <a:off x="0" y="4584700"/>
            <a:ext cx="3475037" cy="5588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0"/>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20"/>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20"/>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22"/>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2"/>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2"/>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2"/>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2"/>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 name="Google Shape;56;p22"/>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57" name="Google Shape;57;p22"/>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22"/>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22"/>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24"/>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4"/>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4"/>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4"/>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4"/>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0" name="Google Shape;70;p24"/>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71" name="Google Shape;71;p24"/>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24"/>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24"/>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26"/>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1" name="Google Shape;81;p26"/>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2" name="Google Shape;82;p26"/>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27"/>
          <p:cNvSpPr txBox="1"/>
          <p:nvPr/>
        </p:nvSpPr>
        <p:spPr>
          <a:xfrm>
            <a:off x="0" y="0"/>
            <a:ext cx="247650" cy="530225"/>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7"/>
          <p:cNvSpPr txBox="1"/>
          <p:nvPr/>
        </p:nvSpPr>
        <p:spPr>
          <a:xfrm>
            <a:off x="0" y="500062"/>
            <a:ext cx="4572000" cy="1058862"/>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7"/>
          <p:cNvSpPr txBox="1"/>
          <p:nvPr/>
        </p:nvSpPr>
        <p:spPr>
          <a:xfrm>
            <a:off x="0" y="1554162"/>
            <a:ext cx="247650" cy="1531937"/>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7"/>
          <p:cNvSpPr txBox="1"/>
          <p:nvPr/>
        </p:nvSpPr>
        <p:spPr>
          <a:xfrm>
            <a:off x="0" y="3086100"/>
            <a:ext cx="247650" cy="604837"/>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7"/>
          <p:cNvSpPr txBox="1"/>
          <p:nvPr/>
        </p:nvSpPr>
        <p:spPr>
          <a:xfrm>
            <a:off x="0" y="3690937"/>
            <a:ext cx="247650" cy="1452562"/>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9" name="Google Shape;89;p27"/>
          <p:cNvCxnSpPr/>
          <p:nvPr/>
        </p:nvCxnSpPr>
        <p:spPr>
          <a:xfrm>
            <a:off x="1038225" y="809625"/>
            <a:ext cx="0" cy="471487"/>
          </a:xfrm>
          <a:prstGeom prst="straightConnector1">
            <a:avLst/>
          </a:prstGeom>
          <a:noFill/>
          <a:ln w="9525" cap="flat" cmpd="sng">
            <a:solidFill>
              <a:srgbClr val="18637B"/>
            </a:solidFill>
            <a:prstDash val="solid"/>
            <a:miter lim="800000"/>
            <a:headEnd type="none" w="sm" len="sm"/>
            <a:tailEnd type="none" w="sm" len="sm"/>
          </a:ln>
        </p:spPr>
      </p:cxnSp>
      <p:sp>
        <p:nvSpPr>
          <p:cNvPr id="90" name="Google Shape;90;p27"/>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27"/>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7"/>
          <p:cNvSpPr txBox="1">
            <a:spLocks noGrp="1"/>
          </p:cNvSpPr>
          <p:nvPr>
            <p:ph type="sldNum" idx="12"/>
          </p:nvPr>
        </p:nvSpPr>
        <p:spPr>
          <a:xfrm>
            <a:off x="-50800" y="4819650"/>
            <a:ext cx="349250" cy="32385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FFFFFF"/>
              </a:buClr>
              <a:buSzPts val="800"/>
              <a:buFont typeface="Roboto Slab"/>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ew.genial.ly/65edf574ce0a13001412755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wordwall.net/resource/10472100" TargetMode="External"/><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view.genial.ly/65edfee131281a0014fd5119" TargetMode="External"/><Relationship Id="rId5" Type="http://schemas.openxmlformats.org/officeDocument/2006/relationships/hyperlink" Target="https://www.liveworksheets.com/fv2298636vq" TargetMode="External"/><Relationship Id="rId4" Type="http://schemas.openxmlformats.org/officeDocument/2006/relationships/hyperlink" Target="https://www.liveworksheets.com/uf2298607l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Gsz7IuZ3pa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hyperlink" Target="https://youtu.be/slHjkszSAK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685800" y="2601912"/>
            <a:ext cx="5810250" cy="115887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i="0" u="none" dirty="0">
                <a:solidFill>
                  <a:srgbClr val="FFFFFF"/>
                </a:solidFill>
                <a:latin typeface="Roboto Slab"/>
                <a:ea typeface="Roboto Slab"/>
                <a:cs typeface="Roboto Slab"/>
                <a:sym typeface="Roboto Slab"/>
              </a:rPr>
              <a:t>Digi school MUSIC</a:t>
            </a:r>
            <a:br>
              <a:rPr lang="en-US" sz="2400" b="1" i="0" u="none" dirty="0">
                <a:solidFill>
                  <a:srgbClr val="FFFFFF"/>
                </a:solidFill>
                <a:latin typeface="Roboto Slab"/>
                <a:ea typeface="Roboto Slab"/>
                <a:cs typeface="Roboto Slab"/>
                <a:sym typeface="Roboto Slab"/>
              </a:rPr>
            </a:br>
            <a:r>
              <a:rPr lang="en-US" sz="2400" b="1" i="0" u="none" dirty="0">
                <a:solidFill>
                  <a:schemeClr val="bg1"/>
                </a:solidFill>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CHANSON</a:t>
            </a:r>
            <a:endParaRPr dirty="0">
              <a:solidFill>
                <a:schemeClr val="bg1"/>
              </a:solidFill>
            </a:endParaRPr>
          </a:p>
        </p:txBody>
      </p:sp>
      <p:pic>
        <p:nvPicPr>
          <p:cNvPr id="104" name="Google Shape;104;p1"/>
          <p:cNvPicPr preferRelativeResize="0"/>
          <p:nvPr/>
        </p:nvPicPr>
        <p:blipFill rotWithShape="1">
          <a:blip r:embed="rId4">
            <a:alphaModFix/>
          </a:blip>
          <a:srcRect/>
          <a:stretch/>
        </p:blipFill>
        <p:spPr>
          <a:xfrm>
            <a:off x="2857500" y="785812"/>
            <a:ext cx="1158875" cy="652462"/>
          </a:xfrm>
          <a:prstGeom prst="rect">
            <a:avLst/>
          </a:prstGeom>
          <a:noFill/>
          <a:ln>
            <a:noFill/>
          </a:ln>
        </p:spPr>
      </p:pic>
      <p:sp>
        <p:nvSpPr>
          <p:cNvPr id="105" name="Google Shape;105;p1"/>
          <p:cNvSpPr txBox="1"/>
          <p:nvPr/>
        </p:nvSpPr>
        <p:spPr>
          <a:xfrm>
            <a:off x="212725" y="4638675"/>
            <a:ext cx="4535487" cy="504825"/>
          </a:xfrm>
          <a:prstGeom prst="rect">
            <a:avLst/>
          </a:prstGeom>
          <a:solidFill>
            <a:srgbClr val="94BF6E"/>
          </a:solidFill>
          <a:ln w="25400" cap="flat" cmpd="sng">
            <a:solidFill>
              <a:srgbClr val="6B8C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p:txBody>
      </p:sp>
      <p:pic>
        <p:nvPicPr>
          <p:cNvPr id="106" name="Google Shape;106;p1" descr="Erasmus+ logo EN.jpg"/>
          <p:cNvPicPr preferRelativeResize="0"/>
          <p:nvPr/>
        </p:nvPicPr>
        <p:blipFill rotWithShape="1">
          <a:blip r:embed="rId5">
            <a:alphaModFix/>
          </a:blip>
          <a:srcRect/>
          <a:stretch/>
        </p:blipFill>
        <p:spPr>
          <a:xfrm>
            <a:off x="142875" y="785812"/>
            <a:ext cx="2593975" cy="5715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244" name="Google Shape;244;p10"/>
          <p:cNvSpPr txBox="1">
            <a:spLocks noGrp="1"/>
          </p:cNvSpPr>
          <p:nvPr>
            <p:ph type="body" idx="1"/>
          </p:nvPr>
        </p:nvSpPr>
        <p:spPr>
          <a:xfrm>
            <a:off x="948018" y="1557810"/>
            <a:ext cx="7846357" cy="3159125"/>
          </a:xfrm>
          <a:prstGeom prst="rect">
            <a:avLst/>
          </a:prstGeom>
          <a:noFill/>
          <a:ln>
            <a:noFill/>
          </a:ln>
        </p:spPr>
        <p:txBody>
          <a:bodyPr spcFirstLastPara="1" wrap="square" lIns="91425" tIns="91425" rIns="91425" bIns="91425" anchor="t" anchorCtr="0">
            <a:noAutofit/>
          </a:bodyPr>
          <a:lstStyle/>
          <a:p>
            <a:pPr marL="457200" lvl="0" indent="-323850" algn="l" rtl="0">
              <a:lnSpc>
                <a:spcPct val="200000"/>
              </a:lnSpc>
              <a:spcBef>
                <a:spcPts val="0"/>
              </a:spcBef>
              <a:spcAft>
                <a:spcPts val="0"/>
              </a:spcAft>
              <a:buClr>
                <a:srgbClr val="0E101A"/>
              </a:buClr>
              <a:buSzPts val="1500"/>
              <a:buChar char="➢"/>
            </a:pPr>
            <a:r>
              <a:rPr lang="en-US" sz="1500" dirty="0">
                <a:solidFill>
                  <a:srgbClr val="0E101A"/>
                </a:solidFill>
                <a:latin typeface="Nixie One"/>
                <a:ea typeface="Nixie One"/>
                <a:cs typeface="Nixie One"/>
                <a:sym typeface="Nixie One"/>
              </a:rPr>
              <a:t>She was the so-called “queen of chanson”;</a:t>
            </a:r>
            <a:endParaRPr sz="1500" dirty="0">
              <a:solidFill>
                <a:srgbClr val="0E101A"/>
              </a:solidFill>
              <a:latin typeface="Nixie One"/>
              <a:ea typeface="Nixie One"/>
              <a:cs typeface="Nixie One"/>
              <a:sym typeface="Nixie One"/>
            </a:endParaRPr>
          </a:p>
          <a:p>
            <a:pPr marL="457200" lvl="0" indent="-323850" algn="l" rtl="0">
              <a:lnSpc>
                <a:spcPct val="200000"/>
              </a:lnSpc>
              <a:spcBef>
                <a:spcPts val="0"/>
              </a:spcBef>
              <a:spcAft>
                <a:spcPts val="0"/>
              </a:spcAft>
              <a:buClr>
                <a:srgbClr val="0E101A"/>
              </a:buClr>
              <a:buSzPts val="1500"/>
              <a:buFont typeface="Nixie One"/>
              <a:buChar char="➢"/>
            </a:pPr>
            <a:r>
              <a:rPr lang="en-US" sz="1500" dirty="0">
                <a:solidFill>
                  <a:srgbClr val="0E101A"/>
                </a:solidFill>
                <a:latin typeface="Nixie One"/>
                <a:ea typeface="Nixie One"/>
                <a:cs typeface="Nixie One"/>
                <a:sym typeface="Nixie One"/>
              </a:rPr>
              <a:t>She got a professional artistic education at the State Theater Conservatory;</a:t>
            </a:r>
            <a:endParaRPr sz="1500" dirty="0">
              <a:solidFill>
                <a:srgbClr val="0E101A"/>
              </a:solidFill>
              <a:latin typeface="Nixie One"/>
              <a:ea typeface="Nixie One"/>
              <a:cs typeface="Nixie One"/>
              <a:sym typeface="Nixie One"/>
            </a:endParaRPr>
          </a:p>
          <a:p>
            <a:pPr marL="457200" lvl="0" indent="-323850" algn="l" rtl="0">
              <a:lnSpc>
                <a:spcPct val="200000"/>
              </a:lnSpc>
              <a:spcBef>
                <a:spcPts val="0"/>
              </a:spcBef>
              <a:spcAft>
                <a:spcPts val="0"/>
              </a:spcAft>
              <a:buClr>
                <a:srgbClr val="0E101A"/>
              </a:buClr>
              <a:buSzPts val="1500"/>
              <a:buFont typeface="Nixie One"/>
              <a:buChar char="➢"/>
            </a:pPr>
            <a:r>
              <a:rPr lang="en-US" sz="1500" dirty="0">
                <a:solidFill>
                  <a:srgbClr val="0E101A"/>
                </a:solidFill>
                <a:latin typeface="Nixie One"/>
                <a:ea typeface="Nixie One"/>
                <a:cs typeface="Nixie One"/>
                <a:sym typeface="Nixie One"/>
              </a:rPr>
              <a:t>She performed in several well-known theatres such as the </a:t>
            </a:r>
            <a:r>
              <a:rPr lang="en-US" sz="1500" dirty="0" err="1">
                <a:solidFill>
                  <a:srgbClr val="0E101A"/>
                </a:solidFill>
                <a:latin typeface="Nixie One"/>
                <a:ea typeface="Nixie One"/>
                <a:cs typeface="Nixie One"/>
                <a:sym typeface="Nixie One"/>
              </a:rPr>
              <a:t>Semafor</a:t>
            </a:r>
            <a:r>
              <a:rPr lang="en-US" sz="1500" dirty="0">
                <a:solidFill>
                  <a:srgbClr val="0E101A"/>
                </a:solidFill>
                <a:latin typeface="Nixie One"/>
                <a:ea typeface="Nixie One"/>
                <a:cs typeface="Nixie One"/>
                <a:sym typeface="Nixie One"/>
              </a:rPr>
              <a:t> and the </a:t>
            </a:r>
            <a:r>
              <a:rPr lang="en-US" sz="1500" dirty="0" err="1">
                <a:solidFill>
                  <a:srgbClr val="0E101A"/>
                </a:solidFill>
                <a:latin typeface="Nixie One"/>
                <a:ea typeface="Nixie One"/>
                <a:cs typeface="Nixie One"/>
                <a:sym typeface="Nixie One"/>
              </a:rPr>
              <a:t>Rokoko</a:t>
            </a:r>
            <a:r>
              <a:rPr lang="en-US" sz="1500" dirty="0">
                <a:solidFill>
                  <a:srgbClr val="0E101A"/>
                </a:solidFill>
                <a:latin typeface="Nixie One"/>
                <a:ea typeface="Nixie One"/>
                <a:cs typeface="Nixie One"/>
                <a:sym typeface="Nixie One"/>
              </a:rPr>
              <a:t>;</a:t>
            </a:r>
            <a:endParaRPr sz="1500" dirty="0">
              <a:solidFill>
                <a:srgbClr val="0E101A"/>
              </a:solidFill>
              <a:latin typeface="Nixie One"/>
              <a:ea typeface="Nixie One"/>
              <a:cs typeface="Nixie One"/>
              <a:sym typeface="Nixie One"/>
            </a:endParaRPr>
          </a:p>
          <a:p>
            <a:pPr marL="457200" lvl="0" indent="-323850" algn="l" rtl="0">
              <a:lnSpc>
                <a:spcPct val="200000"/>
              </a:lnSpc>
              <a:spcBef>
                <a:spcPts val="0"/>
              </a:spcBef>
              <a:spcAft>
                <a:spcPts val="0"/>
              </a:spcAft>
              <a:buClr>
                <a:srgbClr val="0E101A"/>
              </a:buClr>
              <a:buSzPts val="1500"/>
              <a:buFont typeface="Nixie One"/>
              <a:buChar char="➢"/>
            </a:pPr>
            <a:r>
              <a:rPr lang="en-US" sz="1500" dirty="0">
                <a:solidFill>
                  <a:srgbClr val="0E101A"/>
                </a:solidFill>
                <a:latin typeface="Nixie One"/>
                <a:ea typeface="Nixie One"/>
                <a:cs typeface="Nixie One"/>
                <a:sym typeface="Nixie One"/>
              </a:rPr>
              <a:t>She appeared in the jazz opera “</a:t>
            </a:r>
            <a:r>
              <a:rPr lang="en-US" sz="1500" dirty="0" err="1">
                <a:solidFill>
                  <a:srgbClr val="0E101A"/>
                </a:solidFill>
                <a:latin typeface="Nixie One"/>
                <a:ea typeface="Nixie One"/>
                <a:cs typeface="Nixie One"/>
                <a:sym typeface="Nixie One"/>
              </a:rPr>
              <a:t>Dobře</a:t>
            </a:r>
            <a:r>
              <a:rPr lang="en-US" sz="1500" dirty="0">
                <a:solidFill>
                  <a:srgbClr val="0E101A"/>
                </a:solidFill>
                <a:latin typeface="Nixie One"/>
                <a:ea typeface="Nixie One"/>
                <a:cs typeface="Nixie One"/>
                <a:sym typeface="Nixie One"/>
              </a:rPr>
              <a:t> </a:t>
            </a:r>
            <a:r>
              <a:rPr lang="en-US" sz="1500" dirty="0" err="1">
                <a:solidFill>
                  <a:srgbClr val="0E101A"/>
                </a:solidFill>
                <a:latin typeface="Nixie One"/>
                <a:ea typeface="Nixie One"/>
                <a:cs typeface="Nixie One"/>
                <a:sym typeface="Nixie One"/>
              </a:rPr>
              <a:t>placená</a:t>
            </a:r>
            <a:r>
              <a:rPr lang="en-US" sz="1500" dirty="0">
                <a:solidFill>
                  <a:srgbClr val="0E101A"/>
                </a:solidFill>
                <a:latin typeface="Nixie One"/>
                <a:ea typeface="Nixie One"/>
                <a:cs typeface="Nixie One"/>
                <a:sym typeface="Nixie One"/>
              </a:rPr>
              <a:t> </a:t>
            </a:r>
            <a:r>
              <a:rPr lang="en-US" sz="1500" dirty="0" err="1">
                <a:solidFill>
                  <a:srgbClr val="0E101A"/>
                </a:solidFill>
                <a:latin typeface="Nixie One"/>
                <a:ea typeface="Nixie One"/>
                <a:cs typeface="Nixie One"/>
                <a:sym typeface="Nixie One"/>
              </a:rPr>
              <a:t>Procházka</a:t>
            </a:r>
            <a:r>
              <a:rPr lang="en-US" sz="1500" dirty="0">
                <a:solidFill>
                  <a:srgbClr val="0E101A"/>
                </a:solidFill>
                <a:latin typeface="Nixie One"/>
                <a:ea typeface="Nixie One"/>
                <a:cs typeface="Nixie One"/>
                <a:sym typeface="Nixie One"/>
              </a:rPr>
              <a:t>” and in the film “If a Thousand Clarinets”. </a:t>
            </a:r>
            <a:endParaRPr sz="1500" dirty="0">
              <a:solidFill>
                <a:srgbClr val="0E101A"/>
              </a:solidFill>
              <a:latin typeface="Nixie One"/>
              <a:ea typeface="Nixie One"/>
              <a:cs typeface="Nixie One"/>
              <a:sym typeface="Nixie One"/>
            </a:endParaRPr>
          </a:p>
          <a:p>
            <a:pPr marL="457200" lvl="0" indent="0" algn="l" rtl="0">
              <a:lnSpc>
                <a:spcPct val="200000"/>
              </a:lnSpc>
              <a:spcBef>
                <a:spcPts val="600"/>
              </a:spcBef>
              <a:spcAft>
                <a:spcPts val="0"/>
              </a:spcAft>
              <a:buSzPts val="2800"/>
              <a:buNone/>
            </a:pPr>
            <a:endParaRPr sz="1500" dirty="0">
              <a:solidFill>
                <a:srgbClr val="114454"/>
              </a:solidFill>
              <a:latin typeface="Nixie One"/>
              <a:ea typeface="Nixie One"/>
              <a:cs typeface="Nixie One"/>
              <a:sym typeface="Nixie One"/>
            </a:endParaRPr>
          </a:p>
        </p:txBody>
      </p:sp>
      <p:grpSp>
        <p:nvGrpSpPr>
          <p:cNvPr id="245" name="Google Shape;245;p10"/>
          <p:cNvGrpSpPr/>
          <p:nvPr/>
        </p:nvGrpSpPr>
        <p:grpSpPr>
          <a:xfrm>
            <a:off x="323850" y="758825"/>
            <a:ext cx="366712" cy="366712"/>
            <a:chOff x="1923675" y="1633650"/>
            <a:chExt cx="436000" cy="435975"/>
          </a:xfrm>
        </p:grpSpPr>
        <p:sp>
          <p:nvSpPr>
            <p:cNvPr id="246" name="Google Shape;246;p10"/>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0"/>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0"/>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0"/>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0"/>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0"/>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10"/>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10</a:t>
            </a:fld>
            <a:endParaRPr sz="1400" b="0" i="0" u="none" strike="noStrike" cap="none">
              <a:solidFill>
                <a:srgbClr val="000000"/>
              </a:solidFill>
              <a:latin typeface="Arial"/>
              <a:ea typeface="Arial"/>
              <a:cs typeface="Arial"/>
              <a:sym typeface="Arial"/>
            </a:endParaRPr>
          </a:p>
        </p:txBody>
      </p:sp>
      <p:sp>
        <p:nvSpPr>
          <p:cNvPr id="253" name="Google Shape;253;p10"/>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54" name="Google Shape;254;p10" descr="Erasmus+ logo EN.jpg"/>
          <p:cNvPicPr preferRelativeResize="0"/>
          <p:nvPr/>
        </p:nvPicPr>
        <p:blipFill rotWithShape="1">
          <a:blip r:embed="rId3">
            <a:alphaModFix/>
          </a:blip>
          <a:srcRect/>
          <a:stretch/>
        </p:blipFill>
        <p:spPr>
          <a:xfrm>
            <a:off x="285750" y="214312"/>
            <a:ext cx="2593975" cy="5715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body" idx="1"/>
          </p:nvPr>
        </p:nvSpPr>
        <p:spPr>
          <a:xfrm>
            <a:off x="1146175" y="1766887"/>
            <a:ext cx="3660775" cy="3159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endParaRPr sz="2000" b="0" i="0" u="none">
              <a:solidFill>
                <a:srgbClr val="114454"/>
              </a:solidFill>
              <a:latin typeface="Nixie One"/>
              <a:ea typeface="Nixie One"/>
              <a:cs typeface="Nixie One"/>
              <a:sym typeface="Nixie One"/>
            </a:endParaRPr>
          </a:p>
          <a:p>
            <a:pPr marL="457200" lvl="0" indent="-228600" algn="l" rtl="0">
              <a:lnSpc>
                <a:spcPct val="100000"/>
              </a:lnSpc>
              <a:spcBef>
                <a:spcPts val="600"/>
              </a:spcBef>
              <a:spcAft>
                <a:spcPts val="0"/>
              </a:spcAft>
              <a:buSzPts val="2000"/>
              <a:buNone/>
            </a:pPr>
            <a:endParaRPr sz="2000" b="0" i="0" u="none">
              <a:solidFill>
                <a:srgbClr val="114454"/>
              </a:solidFill>
              <a:latin typeface="Nixie One"/>
              <a:ea typeface="Nixie One"/>
              <a:cs typeface="Nixie One"/>
              <a:sym typeface="Nixie One"/>
            </a:endParaRPr>
          </a:p>
        </p:txBody>
      </p:sp>
      <p:sp>
        <p:nvSpPr>
          <p:cNvPr id="260" name="Google Shape;260;p11"/>
          <p:cNvSpPr txBox="1">
            <a:spLocks noGrp="1"/>
          </p:cNvSpPr>
          <p:nvPr>
            <p:ph type="title"/>
          </p:nvPr>
        </p:nvSpPr>
        <p:spPr>
          <a:xfrm>
            <a:off x="1143000" y="571500"/>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EDUCATIONAL MATERIALS :</a:t>
            </a:r>
            <a:endParaRPr/>
          </a:p>
        </p:txBody>
      </p:sp>
      <p:sp>
        <p:nvSpPr>
          <p:cNvPr id="261" name="Google Shape;261;p11"/>
          <p:cNvSpPr txBox="1">
            <a:spLocks noGrp="1"/>
          </p:cNvSpPr>
          <p:nvPr>
            <p:ph type="body" idx="1"/>
          </p:nvPr>
        </p:nvSpPr>
        <p:spPr>
          <a:xfrm>
            <a:off x="4643437" y="627062"/>
            <a:ext cx="4032250" cy="3889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sz="2000" i="0" u="sng" dirty="0">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EDITH PIAF – QUESTIONS</a:t>
            </a:r>
            <a:endParaRPr dirty="0">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r>
              <a:rPr lang="en-US" sz="2000" i="0" u="sng" dirty="0">
                <a:solidFill>
                  <a:srgbClr val="114454"/>
                </a:solidFill>
                <a:latin typeface="Nixie One"/>
                <a:ea typeface="Nixie One"/>
                <a:cs typeface="Nixie One"/>
                <a:sym typeface="Nixie One"/>
                <a:hlinkClick r:id="rId4">
                  <a:extLst>
                    <a:ext uri="{A12FA001-AC4F-418D-AE19-62706E023703}">
                      <ahyp:hlinkClr xmlns:ahyp="http://schemas.microsoft.com/office/drawing/2018/hyperlinkcolor" val="tx"/>
                    </a:ext>
                  </a:extLst>
                </a:hlinkClick>
              </a:rPr>
              <a:t>HANA HEGEROVÁ - reading comprehension</a:t>
            </a:r>
            <a:endParaRPr dirty="0">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r>
              <a:rPr lang="en-US" sz="2000" i="0" u="sng" dirty="0" err="1">
                <a:solidFill>
                  <a:srgbClr val="114454"/>
                </a:solidFill>
                <a:latin typeface="Nixie One"/>
                <a:ea typeface="Nixie One"/>
                <a:cs typeface="Nixie One"/>
                <a:sym typeface="Nixie One"/>
                <a:hlinkClick r:id="rId5">
                  <a:extLst>
                    <a:ext uri="{A12FA001-AC4F-418D-AE19-62706E023703}">
                      <ahyp:hlinkClr xmlns:ahyp="http://schemas.microsoft.com/office/drawing/2018/hyperlinkcolor" val="tx"/>
                    </a:ext>
                  </a:extLst>
                </a:hlinkClick>
              </a:rPr>
              <a:t>E.Piaf</a:t>
            </a:r>
            <a:r>
              <a:rPr lang="en-US" sz="2000" i="0" u="sng" dirty="0">
                <a:solidFill>
                  <a:srgbClr val="114454"/>
                </a:solidFill>
                <a:latin typeface="Nixie One"/>
                <a:ea typeface="Nixie One"/>
                <a:cs typeface="Nixie One"/>
                <a:sym typeface="Nixie One"/>
                <a:hlinkClick r:id="rId5">
                  <a:extLst>
                    <a:ext uri="{A12FA001-AC4F-418D-AE19-62706E023703}">
                      <ahyp:hlinkClr xmlns:ahyp="http://schemas.microsoft.com/office/drawing/2018/hyperlinkcolor" val="tx"/>
                    </a:ext>
                  </a:extLst>
                </a:hlinkClick>
              </a:rPr>
              <a:t> - reading comprehension</a:t>
            </a:r>
            <a:endParaRPr lang="sk-SK" sz="2000" i="0" u="sng"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r>
              <a:rPr lang="sk-SK" u="sng" dirty="0" err="1">
                <a:solidFill>
                  <a:srgbClr val="114454"/>
                </a:solidFill>
                <a:latin typeface="Nixie One"/>
                <a:ea typeface="Nixie One"/>
                <a:cs typeface="Nixie One"/>
                <a:sym typeface="Nixie One"/>
                <a:hlinkClick r:id="rId6"/>
              </a:rPr>
              <a:t>Chansonquiz</a:t>
            </a:r>
            <a:endParaRPr dirty="0">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a:p>
            <a:pPr marL="457200" lvl="0" indent="-228600" algn="l" rtl="0">
              <a:lnSpc>
                <a:spcPct val="100000"/>
              </a:lnSpc>
              <a:spcBef>
                <a:spcPts val="600"/>
              </a:spcBef>
              <a:spcAft>
                <a:spcPts val="0"/>
              </a:spcAft>
              <a:buSzPts val="2000"/>
              <a:buNone/>
            </a:pPr>
            <a:endParaRPr sz="2000" b="0" i="0" u="none" dirty="0">
              <a:solidFill>
                <a:srgbClr val="114454"/>
              </a:solidFill>
              <a:latin typeface="Nixie One"/>
              <a:ea typeface="Nixie One"/>
              <a:cs typeface="Nixie One"/>
              <a:sym typeface="Nixie One"/>
            </a:endParaRPr>
          </a:p>
        </p:txBody>
      </p:sp>
      <p:sp>
        <p:nvSpPr>
          <p:cNvPr id="262" name="Google Shape;262;p11"/>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11</a:t>
            </a:fld>
            <a:endParaRPr sz="1400" b="0" i="0" u="none" strike="noStrike" cap="none">
              <a:solidFill>
                <a:srgbClr val="000000"/>
              </a:solidFill>
              <a:latin typeface="Arial"/>
              <a:ea typeface="Arial"/>
              <a:cs typeface="Arial"/>
              <a:sym typeface="Arial"/>
            </a:endParaRPr>
          </a:p>
        </p:txBody>
      </p:sp>
      <p:pic>
        <p:nvPicPr>
          <p:cNvPr id="263" name="Google Shape;263;p11" descr="gif notes.gif"/>
          <p:cNvPicPr preferRelativeResize="0"/>
          <p:nvPr/>
        </p:nvPicPr>
        <p:blipFill rotWithShape="1">
          <a:blip r:embed="rId7">
            <a:alphaModFix/>
          </a:blip>
          <a:srcRect/>
          <a:stretch/>
        </p:blipFill>
        <p:spPr>
          <a:xfrm>
            <a:off x="357187" y="785812"/>
            <a:ext cx="595312" cy="595312"/>
          </a:xfrm>
          <a:prstGeom prst="rect">
            <a:avLst/>
          </a:prstGeom>
          <a:noFill/>
          <a:ln>
            <a:noFill/>
          </a:ln>
        </p:spPr>
      </p:pic>
      <p:pic>
        <p:nvPicPr>
          <p:cNvPr id="264" name="Google Shape;264;p11" descr="Erasmus+ logo EN.jpg"/>
          <p:cNvPicPr preferRelativeResize="0"/>
          <p:nvPr/>
        </p:nvPicPr>
        <p:blipFill rotWithShape="1">
          <a:blip r:embed="rId8">
            <a:alphaModFix/>
          </a:blip>
          <a:srcRect/>
          <a:stretch/>
        </p:blipFill>
        <p:spPr>
          <a:xfrm>
            <a:off x="285750" y="142875"/>
            <a:ext cx="2593975" cy="5715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2"/>
          <p:cNvSpPr txBox="1">
            <a:spLocks noGrp="1"/>
          </p:cNvSpPr>
          <p:nvPr>
            <p:ph type="ctrTitle" idx="4294967295"/>
          </p:nvPr>
        </p:nvSpPr>
        <p:spPr>
          <a:xfrm>
            <a:off x="3000375" y="571500"/>
            <a:ext cx="4279900" cy="6873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Nixie One"/>
                <a:ea typeface="Nixie One"/>
                <a:cs typeface="Nixie One"/>
                <a:sym typeface="Nixie One"/>
              </a:rPr>
              <a:t>R E S O U R C E S </a:t>
            </a:r>
            <a:endParaRPr sz="1400" b="0" i="0" u="none" strike="noStrike" cap="none">
              <a:solidFill>
                <a:srgbClr val="000000"/>
              </a:solidFill>
              <a:latin typeface="Arial"/>
              <a:ea typeface="Arial"/>
              <a:cs typeface="Arial"/>
              <a:sym typeface="Arial"/>
            </a:endParaRPr>
          </a:p>
        </p:txBody>
      </p:sp>
      <p:sp>
        <p:nvSpPr>
          <p:cNvPr id="270" name="Google Shape;270;p12"/>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12</a:t>
            </a:fld>
            <a:endParaRPr sz="1400" b="0" i="0" u="none" strike="noStrike" cap="none">
              <a:solidFill>
                <a:srgbClr val="000000"/>
              </a:solidFill>
              <a:latin typeface="Arial"/>
              <a:ea typeface="Arial"/>
              <a:cs typeface="Arial"/>
              <a:sym typeface="Arial"/>
            </a:endParaRPr>
          </a:p>
        </p:txBody>
      </p:sp>
      <p:sp>
        <p:nvSpPr>
          <p:cNvPr id="271" name="Google Shape;271;p12"/>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72" name="Google Shape;272;p1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273" name="Google Shape;273;p12"/>
          <p:cNvSpPr txBox="1"/>
          <p:nvPr/>
        </p:nvSpPr>
        <p:spPr>
          <a:xfrm>
            <a:off x="312724" y="1412875"/>
            <a:ext cx="8707500" cy="1600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1400"/>
              <a:buFont typeface="Nixie One"/>
              <a:buNone/>
            </a:pPr>
            <a:r>
              <a:rPr lang="en-US" sz="1400" b="0" i="0" u="none" strike="noStrike" cap="none">
                <a:solidFill>
                  <a:schemeClr val="lt1"/>
                </a:solidFill>
                <a:latin typeface="Nixie One"/>
                <a:ea typeface="Nixie One"/>
                <a:cs typeface="Nixie One"/>
                <a:sym typeface="Nixie One"/>
              </a:rPr>
              <a:t>W.Thomson: The Great Composers  ISBN 1-84309-211-5</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1400"/>
              <a:buFont typeface="Nixie One"/>
              <a:buNone/>
            </a:pPr>
            <a:r>
              <a:rPr lang="en-US" sz="1400" b="0" i="0" u="none" strike="noStrike" cap="none">
                <a:solidFill>
                  <a:schemeClr val="lt1"/>
                </a:solidFill>
                <a:latin typeface="Nixie One"/>
                <a:ea typeface="Nixie One"/>
                <a:cs typeface="Nixie One"/>
                <a:sym typeface="Nixie One"/>
              </a:rPr>
              <a:t>Hudobná výchova pre 8.ročník</a:t>
            </a:r>
            <a:endParaRPr sz="1400" b="0" i="0" u="none" strike="noStrike" cap="none">
              <a:solidFill>
                <a:schemeClr val="lt1"/>
              </a:solidFill>
              <a:latin typeface="Nixie One"/>
              <a:ea typeface="Nixie One"/>
              <a:cs typeface="Nixie One"/>
              <a:sym typeface="Nixie One"/>
            </a:endParaRPr>
          </a:p>
          <a:p>
            <a:pPr marL="0" marR="0" lvl="0" indent="0" algn="l" rtl="0">
              <a:lnSpc>
                <a:spcPct val="150000"/>
              </a:lnSpc>
              <a:spcBef>
                <a:spcPts val="0"/>
              </a:spcBef>
              <a:spcAft>
                <a:spcPts val="0"/>
              </a:spcAft>
              <a:buClr>
                <a:schemeClr val="lt1"/>
              </a:buClr>
              <a:buSzPts val="1400"/>
              <a:buFont typeface="Nixie One"/>
              <a:buNone/>
            </a:pPr>
            <a:r>
              <a:rPr lang="en-US">
                <a:solidFill>
                  <a:schemeClr val="lt1"/>
                </a:solidFill>
                <a:latin typeface="Nixie One"/>
                <a:ea typeface="Nixie One"/>
                <a:cs typeface="Nixie One"/>
                <a:sym typeface="Nixie One"/>
              </a:rPr>
              <a:t>Edith Piaf picture by Studio Harcourt - RMN, public domain, https://commons.wikimedia.org/w/index.php?curid=76188563</a:t>
            </a:r>
            <a:endParaRPr>
              <a:solidFill>
                <a:schemeClr val="lt1"/>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ctrTitle" idx="4294967295"/>
          </p:nvPr>
        </p:nvSpPr>
        <p:spPr>
          <a:xfrm>
            <a:off x="3000375" y="571500"/>
            <a:ext cx="4279900" cy="6873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3"/>
          <p:cNvSpPr txBox="1">
            <a:spLocks noGrp="1"/>
          </p:cNvSpPr>
          <p:nvPr>
            <p:ph type="subTitle" idx="4294967295"/>
          </p:nvPr>
        </p:nvSpPr>
        <p:spPr>
          <a:xfrm>
            <a:off x="214312" y="1428750"/>
            <a:ext cx="5500687"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13</a:t>
            </a:fld>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82" name="Google Shape;282;p13"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283" name="Google Shape;283;p13"/>
          <p:cNvSpPr txBox="1"/>
          <p:nvPr/>
        </p:nvSpPr>
        <p:spPr>
          <a:xfrm>
            <a:off x="214312" y="2643187"/>
            <a:ext cx="51435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ctrTitle" idx="4294967295"/>
          </p:nvPr>
        </p:nvSpPr>
        <p:spPr>
          <a:xfrm>
            <a:off x="3000375" y="571500"/>
            <a:ext cx="4279900" cy="68738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2</a:t>
            </a:fld>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14" name="Google Shape;114;p2" descr="Erasmus+ logo EN.jpg"/>
          <p:cNvPicPr preferRelativeResize="0"/>
          <p:nvPr/>
        </p:nvPicPr>
        <p:blipFill rotWithShape="1">
          <a:blip r:embed="rId3">
            <a:alphaModFix/>
          </a:blip>
          <a:srcRect/>
          <a:stretch/>
        </p:blipFill>
        <p:spPr>
          <a:xfrm>
            <a:off x="142875" y="142875"/>
            <a:ext cx="2593975" cy="571500"/>
          </a:xfrm>
          <a:prstGeom prst="rect">
            <a:avLst/>
          </a:prstGeom>
          <a:noFill/>
          <a:ln>
            <a:noFill/>
          </a:ln>
        </p:spPr>
      </p:pic>
      <p:sp>
        <p:nvSpPr>
          <p:cNvPr id="115" name="Google Shape;115;p2"/>
          <p:cNvSpPr txBox="1"/>
          <p:nvPr/>
        </p:nvSpPr>
        <p:spPr>
          <a:xfrm>
            <a:off x="428625" y="1500187"/>
            <a:ext cx="8143875" cy="203200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SUBJECT: MUSIC </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SPECIFICATION: in ENGLISH via CLIL method (level in languages)</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AGE OF STUDENTS: 11-13</a:t>
            </a:r>
            <a:endParaRPr sz="1400" b="0" i="0" u="none" strike="noStrike" cap="none">
              <a:solidFill>
                <a:srgbClr val="000000"/>
              </a:solidFill>
              <a:latin typeface="Arial"/>
              <a:ea typeface="Arial"/>
              <a:cs typeface="Arial"/>
              <a:sym typeface="Arial"/>
            </a:endParaRPr>
          </a:p>
          <a:p>
            <a:pPr marL="0" marR="0" lvl="0" indent="0" algn="l" rtl="0">
              <a:lnSpc>
                <a:spcPct val="200000"/>
              </a:lnSpc>
              <a:spcBef>
                <a:spcPts val="0"/>
              </a:spcBef>
              <a:spcAft>
                <a:spcPts val="0"/>
              </a:spcAft>
              <a:buClr>
                <a:schemeClr val="lt1"/>
              </a:buClr>
              <a:buSzPts val="1400"/>
              <a:buFont typeface="Noto Sans Symbols"/>
              <a:buChar char="⮚"/>
            </a:pPr>
            <a:r>
              <a:rPr lang="en-US" sz="1400" b="0" i="0" u="none" strike="noStrike" cap="none">
                <a:solidFill>
                  <a:schemeClr val="lt1"/>
                </a:solidFill>
                <a:latin typeface="Nixie One"/>
                <a:ea typeface="Nixie One"/>
                <a:cs typeface="Nixie One"/>
                <a:sym typeface="Nixie One"/>
              </a:rPr>
              <a:t>1 LESSON : 45 min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Nixie One"/>
              <a:ea typeface="Nixie One"/>
              <a:cs typeface="Nixie One"/>
              <a:sym typeface="Nixie One"/>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idx="4294967295"/>
          </p:nvPr>
        </p:nvSpPr>
        <p:spPr>
          <a:xfrm>
            <a:off x="500062" y="785812"/>
            <a:ext cx="2071687" cy="5000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24057"/>
                </a:solidFill>
                <a:latin typeface="Roboto Slab"/>
                <a:ea typeface="Roboto Slab"/>
                <a:cs typeface="Roboto Slab"/>
                <a:sym typeface="Roboto Slab"/>
              </a:rPr>
              <a:t>C O N T E N T </a:t>
            </a:r>
            <a:endParaRPr/>
          </a:p>
        </p:txBody>
      </p:sp>
      <p:sp>
        <p:nvSpPr>
          <p:cNvPr id="121" name="Google Shape;121;p3"/>
          <p:cNvSpPr/>
          <p:nvPr/>
        </p:nvSpPr>
        <p:spPr>
          <a:xfrm>
            <a:off x="3759200" y="3003550"/>
            <a:ext cx="3487737" cy="749300"/>
          </a:xfrm>
          <a:prstGeom prst="homePlate">
            <a:avLst>
              <a:gd name="adj" fmla="val 19955"/>
            </a:avLst>
          </a:pr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Nixie One"/>
              <a:buNone/>
            </a:pPr>
            <a:r>
              <a:rPr lang="en-US" sz="1400" b="0" i="0" u="none" strike="noStrike" cap="none">
                <a:solidFill>
                  <a:srgbClr val="000000"/>
                </a:solidFill>
                <a:latin typeface="Nixie One"/>
                <a:ea typeface="Nixie One"/>
                <a:cs typeface="Nixie One"/>
                <a:sym typeface="Nixie One"/>
              </a:rPr>
              <a:t>                </a:t>
            </a:r>
            <a:r>
              <a:rPr lang="en-US" sz="1400" b="0" i="0" u="none" strike="noStrike" cap="none">
                <a:solidFill>
                  <a:schemeClr val="lt1"/>
                </a:solidFill>
                <a:latin typeface="Nixie One"/>
                <a:ea typeface="Nixie One"/>
                <a:cs typeface="Nixie One"/>
                <a:sym typeface="Nixie One"/>
              </a:rPr>
              <a:t>HANA HEGEROVÁ</a:t>
            </a:r>
            <a:endParaRPr sz="1400" b="0" i="0" u="none" strike="noStrike" cap="none">
              <a:solidFill>
                <a:srgbClr val="000000"/>
              </a:solidFill>
              <a:latin typeface="Arial"/>
              <a:ea typeface="Arial"/>
              <a:cs typeface="Arial"/>
              <a:sym typeface="Arial"/>
            </a:endParaRPr>
          </a:p>
        </p:txBody>
      </p:sp>
      <p:sp>
        <p:nvSpPr>
          <p:cNvPr id="122" name="Google Shape;122;p3"/>
          <p:cNvSpPr/>
          <p:nvPr/>
        </p:nvSpPr>
        <p:spPr>
          <a:xfrm>
            <a:off x="3759200" y="2259012"/>
            <a:ext cx="2227262" cy="749300"/>
          </a:xfrm>
          <a:prstGeom prst="homePlate">
            <a:avLst>
              <a:gd name="adj" fmla="val 19024"/>
            </a:avLst>
          </a:pr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r>
              <a:rPr lang="en-US" sz="1400" b="0" i="0" u="none" strike="noStrike" cap="none">
                <a:solidFill>
                  <a:schemeClr val="lt1"/>
                </a:solidFill>
                <a:latin typeface="Nixie One"/>
                <a:ea typeface="Nixie One"/>
                <a:cs typeface="Nixie One"/>
                <a:sym typeface="Nixie One"/>
              </a:rPr>
              <a:t>EDITH PIAF</a:t>
            </a: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a:off x="3759200" y="1508125"/>
            <a:ext cx="2554287" cy="750887"/>
          </a:xfrm>
          <a:prstGeom prst="homePlate">
            <a:avLst>
              <a:gd name="adj" fmla="val 19354"/>
            </a:avLst>
          </a:pr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Nixie One"/>
              <a:buNone/>
            </a:pPr>
            <a:r>
              <a:rPr lang="en-US" sz="1400" b="0" i="0" u="none" strike="noStrike" cap="none">
                <a:solidFill>
                  <a:srgbClr val="000000"/>
                </a:solidFill>
                <a:latin typeface="Nixie One"/>
                <a:ea typeface="Nixie One"/>
                <a:cs typeface="Nixie One"/>
                <a:sym typeface="Nixie One"/>
              </a:rPr>
              <a:t>                </a:t>
            </a:r>
            <a:r>
              <a:rPr lang="en-US" sz="1400" b="0" i="0" u="none" strike="noStrike" cap="none">
                <a:solidFill>
                  <a:schemeClr val="lt1"/>
                </a:solidFill>
                <a:latin typeface="Nixie One"/>
                <a:ea typeface="Nixie One"/>
                <a:cs typeface="Nixie One"/>
                <a:sym typeface="Nixie One"/>
              </a:rPr>
              <a:t>CHANSON</a:t>
            </a:r>
            <a:endParaRPr sz="1400" b="0" i="0" u="none" strike="noStrike" cap="none">
              <a:solidFill>
                <a:srgbClr val="000000"/>
              </a:solidFill>
              <a:latin typeface="Arial"/>
              <a:ea typeface="Arial"/>
              <a:cs typeface="Arial"/>
              <a:sym typeface="Arial"/>
            </a:endParaRPr>
          </a:p>
        </p:txBody>
      </p:sp>
      <p:sp>
        <p:nvSpPr>
          <p:cNvPr id="124" name="Google Shape;124;p3"/>
          <p:cNvSpPr/>
          <p:nvPr/>
        </p:nvSpPr>
        <p:spPr>
          <a:xfrm>
            <a:off x="2898775" y="1312862"/>
            <a:ext cx="882650" cy="954087"/>
          </a:xfrm>
          <a:custGeom>
            <a:avLst/>
            <a:gdLst/>
            <a:ahLst/>
            <a:cxnLst/>
            <a:rect l="l" t="t" r="r" b="b"/>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
          <p:cNvSpPr/>
          <p:nvPr/>
        </p:nvSpPr>
        <p:spPr>
          <a:xfrm>
            <a:off x="2892425" y="2132012"/>
            <a:ext cx="889000" cy="879475"/>
          </a:xfrm>
          <a:custGeom>
            <a:avLst/>
            <a:gdLst/>
            <a:ahLst/>
            <a:cxnLst/>
            <a:rect l="l" t="t" r="r" b="b"/>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
          <p:cNvSpPr/>
          <p:nvPr/>
        </p:nvSpPr>
        <p:spPr>
          <a:xfrm rot="10800000" flipH="1">
            <a:off x="2892425" y="3008312"/>
            <a:ext cx="889000" cy="874712"/>
          </a:xfrm>
          <a:custGeom>
            <a:avLst/>
            <a:gdLst/>
            <a:ahLst/>
            <a:cxnLst/>
            <a:rect l="l" t="t" r="r" b="b"/>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p:nvPr/>
        </p:nvSpPr>
        <p:spPr>
          <a:xfrm flipH="1">
            <a:off x="2017712" y="2127250"/>
            <a:ext cx="884237" cy="876300"/>
          </a:xfrm>
          <a:custGeom>
            <a:avLst/>
            <a:gdLst/>
            <a:ahLst/>
            <a:cxnLst/>
            <a:rect l="l" t="t" r="r" b="b"/>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
          <p:cNvSpPr/>
          <p:nvPr/>
        </p:nvSpPr>
        <p:spPr>
          <a:xfrm flipH="1">
            <a:off x="2016125" y="1314450"/>
            <a:ext cx="887412" cy="939800"/>
          </a:xfrm>
          <a:custGeom>
            <a:avLst/>
            <a:gdLst/>
            <a:ahLst/>
            <a:cxnLst/>
            <a:rect l="l" t="t" r="r" b="b"/>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rot="10800000">
            <a:off x="2020887" y="3003550"/>
            <a:ext cx="877887" cy="871537"/>
          </a:xfrm>
          <a:custGeom>
            <a:avLst/>
            <a:gdLst/>
            <a:ahLst/>
            <a:cxnLst/>
            <a:rect l="l" t="t" r="r" b="b"/>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a:off x="1985962" y="1412875"/>
            <a:ext cx="477837" cy="3290887"/>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p:nvPr/>
        </p:nvSpPr>
        <p:spPr>
          <a:xfrm>
            <a:off x="3878262" y="1654175"/>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01</a:t>
            </a:r>
            <a:endParaRPr sz="1400" b="0" i="0" u="none" strike="noStrike" cap="none">
              <a:solidFill>
                <a:srgbClr val="000000"/>
              </a:solidFill>
              <a:latin typeface="Arial"/>
              <a:ea typeface="Arial"/>
              <a:cs typeface="Arial"/>
              <a:sym typeface="Arial"/>
            </a:endParaRPr>
          </a:p>
        </p:txBody>
      </p:sp>
      <p:cxnSp>
        <p:nvCxnSpPr>
          <p:cNvPr id="132" name="Google Shape;132;p3"/>
          <p:cNvCxnSpPr/>
          <p:nvPr/>
        </p:nvCxnSpPr>
        <p:spPr>
          <a:xfrm>
            <a:off x="4476750" y="1682750"/>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3" name="Google Shape;133;p3"/>
          <p:cNvSpPr txBox="1"/>
          <p:nvPr/>
        </p:nvSpPr>
        <p:spPr>
          <a:xfrm>
            <a:off x="4427537" y="1708150"/>
            <a:ext cx="1454150" cy="4460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3878262" y="2392362"/>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02</a:t>
            </a:r>
            <a:endParaRPr sz="1400" b="0" i="0" u="none" strike="noStrike" cap="none">
              <a:solidFill>
                <a:srgbClr val="000000"/>
              </a:solidFill>
              <a:latin typeface="Arial"/>
              <a:ea typeface="Arial"/>
              <a:cs typeface="Arial"/>
              <a:sym typeface="Arial"/>
            </a:endParaRPr>
          </a:p>
        </p:txBody>
      </p:sp>
      <p:cxnSp>
        <p:nvCxnSpPr>
          <p:cNvPr id="135" name="Google Shape;135;p3"/>
          <p:cNvCxnSpPr/>
          <p:nvPr/>
        </p:nvCxnSpPr>
        <p:spPr>
          <a:xfrm>
            <a:off x="4476750" y="2420937"/>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6" name="Google Shape;136;p3"/>
          <p:cNvSpPr txBox="1"/>
          <p:nvPr/>
        </p:nvSpPr>
        <p:spPr>
          <a:xfrm>
            <a:off x="4532312" y="2409825"/>
            <a:ext cx="13843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3878262" y="3151187"/>
            <a:ext cx="596900" cy="449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Nixie One"/>
              <a:buNone/>
            </a:pPr>
            <a:r>
              <a:rPr lang="en-US" sz="2400" b="1" i="0" u="none" strike="noStrike" cap="none">
                <a:solidFill>
                  <a:srgbClr val="FFFFFF"/>
                </a:solidFill>
                <a:latin typeface="Nixie One"/>
                <a:ea typeface="Nixie One"/>
                <a:cs typeface="Nixie One"/>
                <a:sym typeface="Nixie One"/>
              </a:rPr>
              <a:t>03</a:t>
            </a:r>
            <a:endParaRPr sz="1400" b="0" i="0" u="none" strike="noStrike" cap="none">
              <a:solidFill>
                <a:srgbClr val="000000"/>
              </a:solidFill>
              <a:latin typeface="Arial"/>
              <a:ea typeface="Arial"/>
              <a:cs typeface="Arial"/>
              <a:sym typeface="Arial"/>
            </a:endParaRPr>
          </a:p>
        </p:txBody>
      </p:sp>
      <p:cxnSp>
        <p:nvCxnSpPr>
          <p:cNvPr id="138" name="Google Shape;138;p3"/>
          <p:cNvCxnSpPr/>
          <p:nvPr/>
        </p:nvCxnSpPr>
        <p:spPr>
          <a:xfrm>
            <a:off x="4476750" y="3179762"/>
            <a:ext cx="0" cy="392112"/>
          </a:xfrm>
          <a:prstGeom prst="straightConnector1">
            <a:avLst/>
          </a:prstGeom>
          <a:noFill/>
          <a:ln w="9525" cap="rnd" cmpd="sng">
            <a:solidFill>
              <a:srgbClr val="FFFFFF"/>
            </a:solidFill>
            <a:prstDash val="solid"/>
            <a:miter lim="800000"/>
            <a:headEnd type="none" w="sm" len="sm"/>
            <a:tailEnd type="none" w="sm" len="sm"/>
          </a:ln>
        </p:spPr>
      </p:cxnSp>
      <p:sp>
        <p:nvSpPr>
          <p:cNvPr id="139" name="Google Shape;139;p3"/>
          <p:cNvSpPr txBox="1"/>
          <p:nvPr/>
        </p:nvSpPr>
        <p:spPr>
          <a:xfrm>
            <a:off x="4532312" y="3094037"/>
            <a:ext cx="13843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3878262" y="3881437"/>
            <a:ext cx="596900" cy="4492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1" name="Google Shape;141;p3"/>
          <p:cNvCxnSpPr/>
          <p:nvPr/>
        </p:nvCxnSpPr>
        <p:spPr>
          <a:xfrm>
            <a:off x="4476750" y="3910012"/>
            <a:ext cx="0" cy="393700"/>
          </a:xfrm>
          <a:prstGeom prst="straightConnector1">
            <a:avLst/>
          </a:prstGeom>
          <a:noFill/>
          <a:ln w="9525" cap="rnd" cmpd="sng">
            <a:solidFill>
              <a:srgbClr val="FFFFFF"/>
            </a:solidFill>
            <a:prstDash val="solid"/>
            <a:miter lim="800000"/>
            <a:headEnd type="none" w="sm" len="sm"/>
            <a:tailEnd type="none" w="sm" len="sm"/>
          </a:ln>
        </p:spPr>
      </p:cxnSp>
      <p:sp>
        <p:nvSpPr>
          <p:cNvPr id="142" name="Google Shape;142;p3"/>
          <p:cNvSpPr txBox="1"/>
          <p:nvPr/>
        </p:nvSpPr>
        <p:spPr>
          <a:xfrm>
            <a:off x="4532312" y="3825875"/>
            <a:ext cx="1384300" cy="5746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flipH="1">
            <a:off x="3787775" y="1509712"/>
            <a:ext cx="90487" cy="2978150"/>
          </a:xfrm>
          <a:custGeom>
            <a:avLst/>
            <a:gdLst/>
            <a:ahLst/>
            <a:cxnLst/>
            <a:rect l="l" t="t" r="r" b="b"/>
            <a:pathLst>
              <a:path w="120000" h="120000" extrusionOk="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txBox="1"/>
          <p:nvPr/>
        </p:nvSpPr>
        <p:spPr>
          <a:xfrm>
            <a:off x="5362575" y="4487862"/>
            <a:ext cx="3711575" cy="5175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3</a:t>
            </a:fld>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sp>
        <p:nvSpPr>
          <p:cNvPr id="147" name="Google Shape;147;p3"/>
          <p:cNvSpPr txBox="1"/>
          <p:nvPr/>
        </p:nvSpPr>
        <p:spPr>
          <a:xfrm>
            <a:off x="4500562" y="1643062"/>
            <a:ext cx="1384300" cy="4603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3143250" y="1643062"/>
            <a:ext cx="247650" cy="285750"/>
          </a:xfrm>
          <a:custGeom>
            <a:avLst/>
            <a:gdLst/>
            <a:ahLst/>
            <a:cxnLst/>
            <a:rect l="l" t="t" r="r" b="b"/>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3143250" y="2428875"/>
            <a:ext cx="247650" cy="285750"/>
          </a:xfrm>
          <a:custGeom>
            <a:avLst/>
            <a:gdLst/>
            <a:ahLst/>
            <a:cxnLst/>
            <a:rect l="l" t="t" r="r" b="b"/>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
          <p:cNvSpPr/>
          <p:nvPr/>
        </p:nvSpPr>
        <p:spPr>
          <a:xfrm>
            <a:off x="3143250" y="3286125"/>
            <a:ext cx="247650" cy="285750"/>
          </a:xfrm>
          <a:custGeom>
            <a:avLst/>
            <a:gdLst/>
            <a:ahLst/>
            <a:cxnLst/>
            <a:rect l="l" t="t" r="r" b="b"/>
            <a:pathLst>
              <a:path w="13883" h="15978" fill="none" extrusionOk="0">
                <a:moveTo>
                  <a:pt x="3240" y="3240"/>
                </a:moveTo>
                <a:lnTo>
                  <a:pt x="3240" y="12616"/>
                </a:lnTo>
                <a:lnTo>
                  <a:pt x="2899" y="12592"/>
                </a:lnTo>
                <a:lnTo>
                  <a:pt x="2558" y="12592"/>
                </a:lnTo>
                <a:lnTo>
                  <a:pt x="2193" y="12641"/>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154" y="10083"/>
                </a:lnTo>
                <a:lnTo>
                  <a:pt x="11813" y="10083"/>
                </a:lnTo>
                <a:lnTo>
                  <a:pt x="11447" y="10132"/>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95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1" name="Google Shape;151;p3" descr="Erasmus+ logo EN.jpg"/>
          <p:cNvPicPr preferRelativeResize="0"/>
          <p:nvPr/>
        </p:nvPicPr>
        <p:blipFill rotWithShape="1">
          <a:blip r:embed="rId3">
            <a:alphaModFix/>
          </a:blip>
          <a:srcRect/>
          <a:stretch/>
        </p:blipFill>
        <p:spPr>
          <a:xfrm>
            <a:off x="285750" y="142875"/>
            <a:ext cx="2593975" cy="57150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ctrTitle"/>
          </p:nvPr>
        </p:nvSpPr>
        <p:spPr>
          <a:xfrm>
            <a:off x="4113212" y="2878137"/>
            <a:ext cx="4505325" cy="1160462"/>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400" b="1" i="0" u="none">
                <a:solidFill>
                  <a:srgbClr val="114454"/>
                </a:solidFill>
                <a:latin typeface="Nixie One"/>
                <a:ea typeface="Nixie One"/>
                <a:cs typeface="Nixie One"/>
                <a:sym typeface="Nixie One"/>
              </a:rPr>
              <a:t>CHANSON</a:t>
            </a:r>
            <a:endParaRPr/>
          </a:p>
        </p:txBody>
      </p:sp>
      <p:sp>
        <p:nvSpPr>
          <p:cNvPr id="157" name="Google Shape;157;p4"/>
          <p:cNvSpPr txBox="1">
            <a:spLocks noGrp="1"/>
          </p:cNvSpPr>
          <p:nvPr>
            <p:ph type="subTitle" idx="1"/>
          </p:nvPr>
        </p:nvSpPr>
        <p:spPr>
          <a:xfrm>
            <a:off x="4113212" y="3983037"/>
            <a:ext cx="4887912" cy="803275"/>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94BF6E"/>
              </a:buClr>
              <a:buSzPts val="1800"/>
              <a:buNone/>
            </a:pPr>
            <a:endParaRPr sz="1800" b="1">
              <a:solidFill>
                <a:srgbClr val="94BF6E"/>
              </a:solidFill>
            </a:endParaRPr>
          </a:p>
        </p:txBody>
      </p:sp>
      <p:sp>
        <p:nvSpPr>
          <p:cNvPr id="158" name="Google Shape;158;p4"/>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1</a:t>
            </a: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4</a:t>
            </a:fld>
            <a:endParaRPr sz="1400" b="0" i="0" u="none" strike="noStrike" cap="none">
              <a:solidFill>
                <a:srgbClr val="000000"/>
              </a:solidFill>
              <a:latin typeface="Arial"/>
              <a:ea typeface="Arial"/>
              <a:cs typeface="Arial"/>
              <a:sym typeface="Arial"/>
            </a:endParaRPr>
          </a:p>
        </p:txBody>
      </p:sp>
      <p:sp>
        <p:nvSpPr>
          <p:cNvPr id="160" name="Google Shape;160;p4"/>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61" name="Google Shape;161;p4"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FFFFF"/>
              </a:buClr>
              <a:buSzPts val="200"/>
              <a:buFont typeface="Noto Sans Symbols"/>
              <a:buChar char="⮚"/>
            </a:pPr>
            <a:r>
              <a:rPr lang="en-US" sz="1800" b="1" i="0" u="none">
                <a:solidFill>
                  <a:srgbClr val="FFFFFF"/>
                </a:solidFill>
                <a:latin typeface="Nixie One"/>
                <a:ea typeface="Nixie One"/>
                <a:cs typeface="Nixie One"/>
                <a:sym typeface="Nixie One"/>
              </a:rPr>
              <a:t>BASIC INFORMATION</a:t>
            </a:r>
            <a:endParaRPr/>
          </a:p>
        </p:txBody>
      </p:sp>
      <p:sp>
        <p:nvSpPr>
          <p:cNvPr id="167" name="Google Shape;167;p5"/>
          <p:cNvSpPr txBox="1">
            <a:spLocks noGrp="1"/>
          </p:cNvSpPr>
          <p:nvPr>
            <p:ph type="body" idx="1"/>
          </p:nvPr>
        </p:nvSpPr>
        <p:spPr>
          <a:xfrm>
            <a:off x="1146175" y="1618462"/>
            <a:ext cx="7540500" cy="3159000"/>
          </a:xfrm>
          <a:prstGeom prst="rect">
            <a:avLst/>
          </a:prstGeom>
          <a:noFill/>
          <a:ln>
            <a:noFill/>
          </a:ln>
        </p:spPr>
        <p:txBody>
          <a:bodyPr spcFirstLastPara="1" wrap="square" lIns="91425" tIns="91425" rIns="91425" bIns="91425" anchor="t" anchorCtr="0">
            <a:noAutofit/>
          </a:bodyPr>
          <a:lstStyle/>
          <a:p>
            <a:pPr lvl="0">
              <a:lnSpc>
                <a:spcPct val="150000"/>
              </a:lnSpc>
              <a:buClr>
                <a:srgbClr val="114454"/>
              </a:buClr>
              <a:buFont typeface="Noto Sans Symbols"/>
              <a:buChar char="⮚"/>
            </a:pPr>
            <a:r>
              <a:rPr lang="en-US" sz="1600" dirty="0">
                <a:solidFill>
                  <a:srgbClr val="114454"/>
                </a:solidFill>
                <a:latin typeface="Nixie One"/>
                <a:ea typeface="Nixie One"/>
                <a:cs typeface="Nixie One"/>
                <a:sym typeface="Nixie One"/>
              </a:rPr>
              <a:t>Chanson </a:t>
            </a:r>
            <a:r>
              <a:rPr lang="en-US" sz="1600" b="0" i="0" u="none" dirty="0">
                <a:solidFill>
                  <a:srgbClr val="114454"/>
                </a:solidFill>
                <a:latin typeface="Nixie One"/>
                <a:ea typeface="Nixie One"/>
                <a:cs typeface="Nixie One"/>
                <a:sym typeface="Nixie One"/>
              </a:rPr>
              <a:t>means song </a:t>
            </a:r>
            <a:r>
              <a:rPr lang="en-US" sz="1600" dirty="0">
                <a:solidFill>
                  <a:srgbClr val="114454"/>
                </a:solidFill>
                <a:latin typeface="Nixie One"/>
                <a:ea typeface="Nixie One"/>
                <a:cs typeface="Nixie One"/>
                <a:sym typeface="Nixie One"/>
              </a:rPr>
              <a:t>in French (</a:t>
            </a:r>
            <a:r>
              <a:rPr lang="en-US" sz="1600" b="0" i="0" u="none" dirty="0">
                <a:solidFill>
                  <a:srgbClr val="114454"/>
                </a:solidFill>
                <a:latin typeface="Nixie One"/>
                <a:ea typeface="Nixie One"/>
                <a:cs typeface="Nixie One"/>
                <a:sym typeface="Nixie One"/>
              </a:rPr>
              <a:t>comes from poetry);</a:t>
            </a:r>
            <a:endParaRPr dirty="0"/>
          </a:p>
          <a:p>
            <a:pPr marL="457200" lvl="0" indent="-406400" algn="l" rtl="0">
              <a:lnSpc>
                <a:spcPct val="150000"/>
              </a:lnSpc>
              <a:spcBef>
                <a:spcPts val="600"/>
              </a:spcBef>
              <a:spcAft>
                <a:spcPts val="0"/>
              </a:spcAft>
              <a:buClr>
                <a:srgbClr val="114454"/>
              </a:buClr>
              <a:buSzPts val="2800"/>
              <a:buFont typeface="Noto Sans Symbols"/>
              <a:buChar char="⮚"/>
            </a:pPr>
            <a:r>
              <a:rPr lang="en-US" sz="1600" b="0" i="0" u="none" dirty="0">
                <a:solidFill>
                  <a:srgbClr val="114454"/>
                </a:solidFill>
                <a:latin typeface="Nixie One"/>
                <a:ea typeface="Nixie One"/>
                <a:cs typeface="Nixie One"/>
                <a:sym typeface="Nixie One"/>
              </a:rPr>
              <a:t>Chansonniers were large manuscripts where chansons were preserved (before 1500);</a:t>
            </a:r>
            <a:endParaRPr dirty="0"/>
          </a:p>
          <a:p>
            <a:pPr marL="457200" lvl="0" indent="-406400" algn="l" rtl="0">
              <a:lnSpc>
                <a:spcPct val="150000"/>
              </a:lnSpc>
              <a:spcBef>
                <a:spcPts val="600"/>
              </a:spcBef>
              <a:spcAft>
                <a:spcPts val="0"/>
              </a:spcAft>
              <a:buClr>
                <a:srgbClr val="114454"/>
              </a:buClr>
              <a:buSzPts val="2800"/>
              <a:buFont typeface="Noto Sans Symbols"/>
              <a:buChar char="⮚"/>
            </a:pPr>
            <a:r>
              <a:rPr lang="en-US" sz="1600" b="0" i="0" u="none" dirty="0">
                <a:solidFill>
                  <a:srgbClr val="114454"/>
                </a:solidFill>
                <a:latin typeface="Nixie One"/>
                <a:ea typeface="Nixie One"/>
                <a:cs typeface="Nixie One"/>
                <a:sym typeface="Nixie One"/>
              </a:rPr>
              <a:t>The poems consisted of short monotonous paragraphs;</a:t>
            </a:r>
            <a:endParaRPr dirty="0"/>
          </a:p>
          <a:p>
            <a:pPr marL="457200" lvl="0" indent="-406400" algn="l" rtl="0">
              <a:lnSpc>
                <a:spcPct val="150000"/>
              </a:lnSpc>
              <a:spcBef>
                <a:spcPts val="600"/>
              </a:spcBef>
              <a:spcAft>
                <a:spcPts val="0"/>
              </a:spcAft>
              <a:buClr>
                <a:srgbClr val="114454"/>
              </a:buClr>
              <a:buSzPts val="2800"/>
              <a:buFont typeface="Noto Sans Symbols"/>
              <a:buChar char="⮚"/>
            </a:pPr>
            <a:r>
              <a:rPr lang="en-US" sz="1600" b="0" i="0" u="none" dirty="0">
                <a:solidFill>
                  <a:srgbClr val="114454"/>
                </a:solidFill>
                <a:latin typeface="Nixie One"/>
                <a:ea typeface="Nixie One"/>
                <a:cs typeface="Nixie One"/>
                <a:sym typeface="Nixie One"/>
              </a:rPr>
              <a:t>Not very many singers actually sing chanson. </a:t>
            </a:r>
            <a:endParaRPr dirty="0"/>
          </a:p>
          <a:p>
            <a:pPr marL="457200" lvl="0" indent="-228600" algn="l" rtl="0">
              <a:lnSpc>
                <a:spcPct val="100000"/>
              </a:lnSpc>
              <a:spcBef>
                <a:spcPts val="600"/>
              </a:spcBef>
              <a:spcAft>
                <a:spcPts val="0"/>
              </a:spcAft>
              <a:buSzPts val="2800"/>
              <a:buNone/>
            </a:pPr>
            <a:endParaRPr sz="1600" b="0" i="0" u="none" dirty="0">
              <a:solidFill>
                <a:srgbClr val="114454"/>
              </a:solidFill>
              <a:latin typeface="Nixie One"/>
              <a:ea typeface="Nixie One"/>
              <a:cs typeface="Nixie One"/>
              <a:sym typeface="Nixie One"/>
            </a:endParaRPr>
          </a:p>
        </p:txBody>
      </p:sp>
      <p:grpSp>
        <p:nvGrpSpPr>
          <p:cNvPr id="168" name="Google Shape;168;p5"/>
          <p:cNvGrpSpPr/>
          <p:nvPr/>
        </p:nvGrpSpPr>
        <p:grpSpPr>
          <a:xfrm>
            <a:off x="323850" y="758825"/>
            <a:ext cx="366712" cy="366712"/>
            <a:chOff x="1923675" y="1633650"/>
            <a:chExt cx="436000" cy="435975"/>
          </a:xfrm>
        </p:grpSpPr>
        <p:sp>
          <p:nvSpPr>
            <p:cNvPr id="169" name="Google Shape;169;p5"/>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5" name="Google Shape;175;p5"/>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5</a:t>
            </a:fld>
            <a:endParaRPr sz="1400" b="0" i="0" u="none" strike="noStrike" cap="none">
              <a:solidFill>
                <a:srgbClr val="000000"/>
              </a:solidFill>
              <a:latin typeface="Arial"/>
              <a:ea typeface="Arial"/>
              <a:cs typeface="Arial"/>
              <a:sym typeface="Arial"/>
            </a:endParaRPr>
          </a:p>
        </p:txBody>
      </p:sp>
      <p:sp>
        <p:nvSpPr>
          <p:cNvPr id="176" name="Google Shape;176;p5"/>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77" name="Google Shape;177;p5" descr="Erasmus+ logo EN.jpg"/>
          <p:cNvPicPr preferRelativeResize="0"/>
          <p:nvPr/>
        </p:nvPicPr>
        <p:blipFill rotWithShape="1">
          <a:blip r:embed="rId3">
            <a:alphaModFix/>
          </a:blip>
          <a:srcRect/>
          <a:stretch/>
        </p:blipFill>
        <p:spPr>
          <a:xfrm>
            <a:off x="285750" y="214312"/>
            <a:ext cx="2593975" cy="5715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ctrTitle"/>
          </p:nvPr>
        </p:nvSpPr>
        <p:spPr>
          <a:xfrm>
            <a:off x="4113212" y="2878137"/>
            <a:ext cx="4505325" cy="11604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b="1" i="0" u="none">
                <a:solidFill>
                  <a:srgbClr val="114454"/>
                </a:solidFill>
                <a:latin typeface="Nixie One"/>
                <a:ea typeface="Nixie One"/>
                <a:cs typeface="Nixie One"/>
                <a:sym typeface="Nixie One"/>
              </a:rPr>
              <a:t>EDITH PIAF</a:t>
            </a:r>
            <a:endParaRPr/>
          </a:p>
        </p:txBody>
      </p:sp>
      <p:sp>
        <p:nvSpPr>
          <p:cNvPr id="183" name="Google Shape;183;p6"/>
          <p:cNvSpPr txBox="1">
            <a:spLocks noGrp="1"/>
          </p:cNvSpPr>
          <p:nvPr>
            <p:ph type="subTitle" idx="1"/>
          </p:nvPr>
        </p:nvSpPr>
        <p:spPr>
          <a:xfrm>
            <a:off x="4113212" y="3983037"/>
            <a:ext cx="4505325" cy="78422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800"/>
              <a:buNone/>
            </a:pPr>
            <a:r>
              <a:rPr lang="en-US" sz="2800" b="1" i="0" u="none" dirty="0">
                <a:solidFill>
                  <a:srgbClr val="94BF6E"/>
                </a:solidFill>
                <a:latin typeface="Nixie One"/>
                <a:ea typeface="Nixie One"/>
                <a:cs typeface="Nixie One"/>
                <a:sym typeface="Nixie One"/>
              </a:rPr>
              <a:t>1915 - 1963</a:t>
            </a:r>
            <a:endParaRPr dirty="0"/>
          </a:p>
        </p:txBody>
      </p:sp>
      <p:sp>
        <p:nvSpPr>
          <p:cNvPr id="184" name="Google Shape;184;p6"/>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2</a:t>
            </a: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6</a:t>
            </a:fld>
            <a:endParaRPr sz="1400" b="0" i="0" u="none" strike="noStrike" cap="none">
              <a:solidFill>
                <a:srgbClr val="000000"/>
              </a:solidFill>
              <a:latin typeface="Arial"/>
              <a:ea typeface="Arial"/>
              <a:cs typeface="Arial"/>
              <a:sym typeface="Arial"/>
            </a:endParaRPr>
          </a:p>
        </p:txBody>
      </p:sp>
      <p:sp>
        <p:nvSpPr>
          <p:cNvPr id="186" name="Google Shape;186;p6"/>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187" name="Google Shape;187;p6"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pic>
        <p:nvPicPr>
          <p:cNvPr id="188" name="Google Shape;188;p6"/>
          <p:cNvPicPr preferRelativeResize="0"/>
          <p:nvPr/>
        </p:nvPicPr>
        <p:blipFill rotWithShape="1">
          <a:blip r:embed="rId4">
            <a:alphaModFix/>
          </a:blip>
          <a:srcRect/>
          <a:stretch/>
        </p:blipFill>
        <p:spPr>
          <a:xfrm>
            <a:off x="7092950" y="1263650"/>
            <a:ext cx="1401763" cy="2262187"/>
          </a:xfrm>
          <a:prstGeom prst="rect">
            <a:avLst/>
          </a:prstGeom>
          <a:noFill/>
          <a:ln>
            <a:noFill/>
          </a:ln>
        </p:spPr>
      </p:pic>
      <p:pic>
        <p:nvPicPr>
          <p:cNvPr id="189" name="Google Shape;189;p6"/>
          <p:cNvPicPr preferRelativeResize="0"/>
          <p:nvPr/>
        </p:nvPicPr>
        <p:blipFill>
          <a:blip r:embed="rId5">
            <a:alphaModFix/>
          </a:blip>
          <a:stretch>
            <a:fillRect/>
          </a:stretch>
        </p:blipFill>
        <p:spPr>
          <a:xfrm>
            <a:off x="5192637" y="714375"/>
            <a:ext cx="1900310" cy="2573337"/>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1042987" y="550862"/>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BASIC INFORMATION</a:t>
            </a:r>
            <a:endParaRPr/>
          </a:p>
        </p:txBody>
      </p:sp>
      <p:sp>
        <p:nvSpPr>
          <p:cNvPr id="195" name="Google Shape;195;p7"/>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Clr>
                <a:srgbClr val="0E101A"/>
              </a:buClr>
              <a:buSzPts val="1600"/>
              <a:buFont typeface="Nixie One"/>
              <a:buChar char="⮚"/>
            </a:pPr>
            <a:r>
              <a:rPr lang="en-US" sz="1600" dirty="0">
                <a:solidFill>
                  <a:srgbClr val="0E101A"/>
                </a:solidFill>
                <a:latin typeface="Nixie One"/>
                <a:ea typeface="Nixie One"/>
                <a:cs typeface="Nixie One"/>
                <a:sym typeface="Nixie One"/>
              </a:rPr>
              <a:t>Rough childhood brought up by her father, the comedian;</a:t>
            </a:r>
            <a:endParaRPr sz="1600" dirty="0">
              <a:solidFill>
                <a:srgbClr val="0E101A"/>
              </a:solidFill>
              <a:latin typeface="Nixie One"/>
              <a:ea typeface="Nixie One"/>
              <a:cs typeface="Nixie One"/>
              <a:sym typeface="Nixie One"/>
            </a:endParaRPr>
          </a:p>
          <a:p>
            <a:pPr marL="457200" lvl="0" indent="-330200" algn="l" rtl="0">
              <a:lnSpc>
                <a:spcPct val="200000"/>
              </a:lnSpc>
              <a:spcBef>
                <a:spcPts val="0"/>
              </a:spcBef>
              <a:spcAft>
                <a:spcPts val="0"/>
              </a:spcAft>
              <a:buClr>
                <a:srgbClr val="0E101A"/>
              </a:buClr>
              <a:buSzPts val="1600"/>
              <a:buFont typeface="Nixie One"/>
              <a:buChar char="⮚"/>
            </a:pPr>
            <a:r>
              <a:rPr lang="en-US" sz="1600" dirty="0">
                <a:solidFill>
                  <a:srgbClr val="0E101A"/>
                </a:solidFill>
                <a:latin typeface="Nixie One"/>
                <a:ea typeface="Nixie One"/>
                <a:cs typeface="Nixie One"/>
                <a:sym typeface="Nixie One"/>
              </a:rPr>
              <a:t>She had good relations with her sister Simone;</a:t>
            </a:r>
            <a:endParaRPr sz="1600" dirty="0">
              <a:solidFill>
                <a:srgbClr val="0E101A"/>
              </a:solidFill>
              <a:latin typeface="Nixie One"/>
              <a:ea typeface="Nixie One"/>
              <a:cs typeface="Nixie One"/>
              <a:sym typeface="Nixie One"/>
            </a:endParaRPr>
          </a:p>
          <a:p>
            <a:pPr marL="457200" lvl="0" indent="-330200" algn="l" rtl="0">
              <a:lnSpc>
                <a:spcPct val="200000"/>
              </a:lnSpc>
              <a:spcBef>
                <a:spcPts val="0"/>
              </a:spcBef>
              <a:spcAft>
                <a:spcPts val="0"/>
              </a:spcAft>
              <a:buClr>
                <a:srgbClr val="0E101A"/>
              </a:buClr>
              <a:buSzPts val="1600"/>
              <a:buFont typeface="Nixie One"/>
              <a:buChar char="⮚"/>
            </a:pPr>
            <a:r>
              <a:rPr lang="en-US" sz="1600" dirty="0">
                <a:solidFill>
                  <a:srgbClr val="0E101A"/>
                </a:solidFill>
                <a:latin typeface="Nixie One"/>
                <a:ea typeface="Nixie One"/>
                <a:cs typeface="Nixie One"/>
                <a:sym typeface="Nixie One"/>
              </a:rPr>
              <a:t>Chanson – French ballad made her internationally famous;</a:t>
            </a:r>
            <a:endParaRPr sz="1600" dirty="0">
              <a:solidFill>
                <a:srgbClr val="0E101A"/>
              </a:solidFill>
              <a:latin typeface="Nixie One"/>
              <a:ea typeface="Nixie One"/>
              <a:cs typeface="Nixie One"/>
              <a:sym typeface="Nixie One"/>
            </a:endParaRPr>
          </a:p>
          <a:p>
            <a:pPr marL="457200" lvl="0" indent="-330200" algn="l" rtl="0">
              <a:lnSpc>
                <a:spcPct val="200000"/>
              </a:lnSpc>
              <a:spcBef>
                <a:spcPts val="0"/>
              </a:spcBef>
              <a:spcAft>
                <a:spcPts val="0"/>
              </a:spcAft>
              <a:buClr>
                <a:srgbClr val="0E101A"/>
              </a:buClr>
              <a:buSzPts val="1600"/>
              <a:buFont typeface="Nixie One"/>
              <a:buChar char="⮚"/>
            </a:pPr>
            <a:r>
              <a:rPr lang="en-US" sz="1600" dirty="0">
                <a:solidFill>
                  <a:srgbClr val="0E101A"/>
                </a:solidFill>
                <a:latin typeface="Nixie One"/>
                <a:ea typeface="Nixie One"/>
                <a:cs typeface="Nixie One"/>
                <a:sym typeface="Nixie One"/>
              </a:rPr>
              <a:t>Her songs reflected her struggles in her own life. </a:t>
            </a:r>
            <a:endParaRPr sz="1600" dirty="0">
              <a:solidFill>
                <a:srgbClr val="0E101A"/>
              </a:solidFill>
              <a:latin typeface="Nixie One"/>
              <a:ea typeface="Nixie One"/>
              <a:cs typeface="Nixie One"/>
              <a:sym typeface="Nixie One"/>
            </a:endParaRPr>
          </a:p>
          <a:p>
            <a:pPr marL="914400" lvl="0" indent="0" algn="l" rtl="0">
              <a:lnSpc>
                <a:spcPct val="200000"/>
              </a:lnSpc>
              <a:spcBef>
                <a:spcPts val="600"/>
              </a:spcBef>
              <a:spcAft>
                <a:spcPts val="0"/>
              </a:spcAft>
              <a:buSzPts val="2800"/>
              <a:buNone/>
            </a:pPr>
            <a:endParaRPr sz="1600" b="0" i="0" u="none" dirty="0">
              <a:solidFill>
                <a:srgbClr val="114454"/>
              </a:solidFill>
              <a:latin typeface="Nixie One"/>
              <a:ea typeface="Nixie One"/>
              <a:cs typeface="Nixie One"/>
              <a:sym typeface="Nixie One"/>
            </a:endParaRPr>
          </a:p>
        </p:txBody>
      </p:sp>
      <p:grpSp>
        <p:nvGrpSpPr>
          <p:cNvPr id="196" name="Google Shape;196;p7"/>
          <p:cNvGrpSpPr/>
          <p:nvPr/>
        </p:nvGrpSpPr>
        <p:grpSpPr>
          <a:xfrm>
            <a:off x="323850" y="758825"/>
            <a:ext cx="366712" cy="366712"/>
            <a:chOff x="1923675" y="1633650"/>
            <a:chExt cx="436000" cy="435975"/>
          </a:xfrm>
        </p:grpSpPr>
        <p:sp>
          <p:nvSpPr>
            <p:cNvPr id="197" name="Google Shape;197;p7"/>
            <p:cNvSpPr/>
            <p:nvPr/>
          </p:nvSpPr>
          <p:spPr>
            <a:xfrm>
              <a:off x="2209250" y="1633650"/>
              <a:ext cx="150425" cy="150425"/>
            </a:xfrm>
            <a:custGeom>
              <a:avLst/>
              <a:gdLst/>
              <a:ahLst/>
              <a:cxnLst/>
              <a:rect l="l" t="t" r="r" b="b"/>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1923675" y="1681150"/>
              <a:ext cx="388500" cy="388475"/>
            </a:xfrm>
            <a:custGeom>
              <a:avLst/>
              <a:gdLst/>
              <a:ahLst/>
              <a:cxnLst/>
              <a:rect l="l" t="t" r="r" b="b"/>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
            <p:cNvSpPr/>
            <p:nvPr/>
          </p:nvSpPr>
          <p:spPr>
            <a:xfrm>
              <a:off x="1944375" y="1947225"/>
              <a:ext cx="101725" cy="101700"/>
            </a:xfrm>
            <a:custGeom>
              <a:avLst/>
              <a:gdLst/>
              <a:ahLst/>
              <a:cxnLst/>
              <a:rect l="l" t="t" r="r" b="b"/>
              <a:pathLst>
                <a:path w="4069" h="4068" fill="none" extrusionOk="0">
                  <a:moveTo>
                    <a:pt x="1" y="49"/>
                  </a:moveTo>
                  <a:lnTo>
                    <a:pt x="1" y="49"/>
                  </a:lnTo>
                  <a:lnTo>
                    <a:pt x="25" y="0"/>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3" name="Google Shape;203;p7"/>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7</a:t>
            </a:fld>
            <a:endParaRPr sz="1400" b="0" i="0" u="none" strike="noStrike" cap="none">
              <a:solidFill>
                <a:srgbClr val="000000"/>
              </a:solidFill>
              <a:latin typeface="Arial"/>
              <a:ea typeface="Arial"/>
              <a:cs typeface="Arial"/>
              <a:sym typeface="Arial"/>
            </a:endParaRPr>
          </a:p>
        </p:txBody>
      </p:sp>
      <p:sp>
        <p:nvSpPr>
          <p:cNvPr id="204" name="Google Shape;204;p7"/>
          <p:cNvSpPr txBox="1"/>
          <p:nvPr/>
        </p:nvSpPr>
        <p:spPr>
          <a:xfrm>
            <a:off x="214312" y="4816475"/>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05" name="Google Shape;205;p7" descr="Erasmus+ logo EN.jpg"/>
          <p:cNvPicPr preferRelativeResize="0"/>
          <p:nvPr/>
        </p:nvPicPr>
        <p:blipFill rotWithShape="1">
          <a:blip r:embed="rId3">
            <a:alphaModFix/>
          </a:blip>
          <a:srcRect/>
          <a:stretch/>
        </p:blipFill>
        <p:spPr>
          <a:xfrm>
            <a:off x="285750" y="214312"/>
            <a:ext cx="2593975" cy="5715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1146175" y="530225"/>
            <a:ext cx="3208337" cy="1028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US" sz="1800" b="1" i="0" u="none">
                <a:solidFill>
                  <a:srgbClr val="FFFFFF"/>
                </a:solidFill>
                <a:latin typeface="Nixie One"/>
                <a:ea typeface="Nixie One"/>
                <a:cs typeface="Nixie One"/>
                <a:sym typeface="Nixie One"/>
              </a:rPr>
              <a:t>MUSIC EXTRACTS</a:t>
            </a:r>
            <a:endParaRPr/>
          </a:p>
        </p:txBody>
      </p:sp>
      <p:sp>
        <p:nvSpPr>
          <p:cNvPr id="211" name="Google Shape;211;p8"/>
          <p:cNvSpPr txBox="1">
            <a:spLocks noGrp="1"/>
          </p:cNvSpPr>
          <p:nvPr>
            <p:ph type="body" idx="1"/>
          </p:nvPr>
        </p:nvSpPr>
        <p:spPr>
          <a:xfrm>
            <a:off x="1146175" y="1766887"/>
            <a:ext cx="7540625" cy="31591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800"/>
              <a:buNone/>
            </a:pPr>
            <a:r>
              <a:rPr lang="en-US" sz="2000" i="0" u="sng" dirty="0">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Non, </a:t>
            </a:r>
            <a:r>
              <a:rPr lang="en-US" sz="2000" u="sng" dirty="0">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j</a:t>
            </a:r>
            <a:r>
              <a:rPr lang="en-US" sz="2000" i="0" u="sng" dirty="0">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e ne </a:t>
            </a:r>
            <a:r>
              <a:rPr lang="en-US" sz="2000" i="0" u="sng" dirty="0" err="1">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regrette</a:t>
            </a:r>
            <a:r>
              <a:rPr lang="en-US" sz="2000" i="0" u="sng" dirty="0">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 </a:t>
            </a:r>
            <a:r>
              <a:rPr lang="en-US" sz="2000" i="0" u="sng" dirty="0" err="1">
                <a:solidFill>
                  <a:srgbClr val="114454"/>
                </a:solidFill>
                <a:latin typeface="Nixie One"/>
                <a:ea typeface="Nixie One"/>
                <a:cs typeface="Nixie One"/>
                <a:sym typeface="Nixie One"/>
                <a:hlinkClick r:id="rId3">
                  <a:extLst>
                    <a:ext uri="{A12FA001-AC4F-418D-AE19-62706E023703}">
                      <ahyp:hlinkClr xmlns:ahyp="http://schemas.microsoft.com/office/drawing/2018/hyperlinkcolor" val="tx"/>
                    </a:ext>
                  </a:extLst>
                </a:hlinkClick>
              </a:rPr>
              <a:t>rien</a:t>
            </a:r>
            <a:endParaRPr dirty="0">
              <a:latin typeface="Nixie One"/>
              <a:ea typeface="Nixie One"/>
              <a:cs typeface="Nixie One"/>
              <a:sym typeface="Nixie One"/>
            </a:endParaRPr>
          </a:p>
          <a:p>
            <a:pPr marL="0" lvl="0" indent="0" algn="l" rtl="0">
              <a:lnSpc>
                <a:spcPct val="100000"/>
              </a:lnSpc>
              <a:spcBef>
                <a:spcPts val="600"/>
              </a:spcBef>
              <a:spcAft>
                <a:spcPts val="0"/>
              </a:spcAft>
              <a:buSzPts val="2800"/>
              <a:buNone/>
            </a:pPr>
            <a:endParaRPr sz="2000" i="0" u="none" dirty="0">
              <a:solidFill>
                <a:srgbClr val="114454"/>
              </a:solidFill>
              <a:latin typeface="Nixie One"/>
              <a:ea typeface="Nixie One"/>
              <a:cs typeface="Nixie One"/>
              <a:sym typeface="Nixie One"/>
            </a:endParaRPr>
          </a:p>
          <a:p>
            <a:pPr marL="0" lvl="0" indent="0" algn="l" rtl="0">
              <a:lnSpc>
                <a:spcPct val="100000"/>
              </a:lnSpc>
              <a:spcBef>
                <a:spcPts val="600"/>
              </a:spcBef>
              <a:spcAft>
                <a:spcPts val="0"/>
              </a:spcAft>
              <a:buSzPts val="2800"/>
              <a:buNone/>
            </a:pPr>
            <a:r>
              <a:rPr lang="en-US" sz="2000" i="0" u="sng" dirty="0">
                <a:solidFill>
                  <a:srgbClr val="114454"/>
                </a:solidFill>
                <a:latin typeface="Nixie One"/>
                <a:ea typeface="Nixie One"/>
                <a:cs typeface="Nixie One"/>
                <a:sym typeface="Nixie One"/>
                <a:hlinkClick r:id="rId4">
                  <a:extLst>
                    <a:ext uri="{A12FA001-AC4F-418D-AE19-62706E023703}">
                      <ahyp:hlinkClr xmlns:ahyp="http://schemas.microsoft.com/office/drawing/2018/hyperlinkcolor" val="tx"/>
                    </a:ext>
                  </a:extLst>
                </a:hlinkClick>
              </a:rPr>
              <a:t>Ne me </a:t>
            </a:r>
            <a:r>
              <a:rPr lang="en-US" sz="2000" i="0" u="sng" dirty="0" err="1">
                <a:solidFill>
                  <a:srgbClr val="114454"/>
                </a:solidFill>
                <a:latin typeface="Nixie One"/>
                <a:ea typeface="Nixie One"/>
                <a:cs typeface="Nixie One"/>
                <a:sym typeface="Nixie One"/>
                <a:hlinkClick r:id="rId4">
                  <a:extLst>
                    <a:ext uri="{A12FA001-AC4F-418D-AE19-62706E023703}">
                      <ahyp:hlinkClr xmlns:ahyp="http://schemas.microsoft.com/office/drawing/2018/hyperlinkcolor" val="tx"/>
                    </a:ext>
                  </a:extLst>
                </a:hlinkClick>
              </a:rPr>
              <a:t>quitte</a:t>
            </a:r>
            <a:r>
              <a:rPr lang="en-US" sz="2000" i="0" u="sng" dirty="0">
                <a:solidFill>
                  <a:srgbClr val="114454"/>
                </a:solidFill>
                <a:latin typeface="Nixie One"/>
                <a:ea typeface="Nixie One"/>
                <a:cs typeface="Nixie One"/>
                <a:sym typeface="Nixie One"/>
                <a:hlinkClick r:id="rId4">
                  <a:extLst>
                    <a:ext uri="{A12FA001-AC4F-418D-AE19-62706E023703}">
                      <ahyp:hlinkClr xmlns:ahyp="http://schemas.microsoft.com/office/drawing/2018/hyperlinkcolor" val="tx"/>
                    </a:ext>
                  </a:extLst>
                </a:hlinkClick>
              </a:rPr>
              <a:t> pas</a:t>
            </a:r>
            <a:endParaRPr dirty="0">
              <a:latin typeface="Nixie One"/>
              <a:ea typeface="Nixie One"/>
              <a:cs typeface="Nixie One"/>
              <a:sym typeface="Nixie One"/>
            </a:endParaRPr>
          </a:p>
        </p:txBody>
      </p:sp>
      <p:sp>
        <p:nvSpPr>
          <p:cNvPr id="212" name="Google Shape;212;p8"/>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8</a:t>
            </a:fld>
            <a:endParaRPr sz="1400" b="0" i="0" u="none" strike="noStrike" cap="none">
              <a:solidFill>
                <a:srgbClr val="000000"/>
              </a:solidFill>
              <a:latin typeface="Arial"/>
              <a:ea typeface="Arial"/>
              <a:cs typeface="Arial"/>
              <a:sym typeface="Arial"/>
            </a:endParaRPr>
          </a:p>
        </p:txBody>
      </p:sp>
      <p:grpSp>
        <p:nvGrpSpPr>
          <p:cNvPr id="213" name="Google Shape;213;p8"/>
          <p:cNvGrpSpPr/>
          <p:nvPr/>
        </p:nvGrpSpPr>
        <p:grpSpPr>
          <a:xfrm>
            <a:off x="395287" y="842962"/>
            <a:ext cx="446087" cy="446087"/>
            <a:chOff x="1674084" y="3214987"/>
            <a:chExt cx="720142" cy="720027"/>
          </a:xfrm>
        </p:grpSpPr>
        <p:sp>
          <p:nvSpPr>
            <p:cNvPr id="214" name="Google Shape;214;p8"/>
            <p:cNvSpPr/>
            <p:nvPr/>
          </p:nvSpPr>
          <p:spPr>
            <a:xfrm>
              <a:off x="1674084" y="3354958"/>
              <a:ext cx="179880" cy="21321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1674084" y="3534654"/>
              <a:ext cx="179880" cy="213525"/>
            </a:xfrm>
            <a:custGeom>
              <a:avLst/>
              <a:gdLst/>
              <a:ahLst/>
              <a:cxnLst/>
              <a:rect l="l" t="t" r="r" b="b"/>
              <a:pathLst>
                <a:path w="204" h="242" extrusionOk="0">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1861110" y="3214987"/>
              <a:ext cx="212190" cy="179696"/>
            </a:xfrm>
            <a:custGeom>
              <a:avLst/>
              <a:gdLst/>
              <a:ahLst/>
              <a:cxnLst/>
              <a:rect l="l" t="t" r="r" b="b"/>
              <a:pathLst>
                <a:path w="241" h="204" extrusionOk="0">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2040679" y="3214987"/>
              <a:ext cx="213433" cy="179696"/>
            </a:xfrm>
            <a:custGeom>
              <a:avLst/>
              <a:gdLst/>
              <a:ahLst/>
              <a:cxnLst/>
              <a:rect l="l" t="t" r="r" b="b"/>
              <a:pathLst>
                <a:path w="242" h="204" extrusionOk="0">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p:nvPr/>
          </p:nvSpPr>
          <p:spPr>
            <a:xfrm>
              <a:off x="1674084" y="3714660"/>
              <a:ext cx="173666" cy="220353"/>
            </a:xfrm>
            <a:custGeom>
              <a:avLst/>
              <a:gdLst/>
              <a:ahLst/>
              <a:cxnLst/>
              <a:rect l="l" t="t" r="r" b="b"/>
              <a:pathLst>
                <a:path w="197" h="250" extrusionOk="0">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8"/>
            <p:cNvSpPr/>
            <p:nvPr/>
          </p:nvSpPr>
          <p:spPr>
            <a:xfrm>
              <a:off x="1674084" y="3214987"/>
              <a:ext cx="219646" cy="173489"/>
            </a:xfrm>
            <a:custGeom>
              <a:avLst/>
              <a:gdLst/>
              <a:ahLst/>
              <a:cxnLst/>
              <a:rect l="l" t="t" r="r" b="b"/>
              <a:pathLst>
                <a:path w="249" h="197" extrusionOk="0">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8"/>
            <p:cNvSpPr/>
            <p:nvPr/>
          </p:nvSpPr>
          <p:spPr>
            <a:xfrm>
              <a:off x="1995010" y="3754076"/>
              <a:ext cx="212501" cy="180938"/>
            </a:xfrm>
            <a:custGeom>
              <a:avLst/>
              <a:gdLst/>
              <a:ahLst/>
              <a:cxnLst/>
              <a:rect l="l" t="t" r="r" b="b"/>
              <a:pathLst>
                <a:path w="241" h="205" extrusionOk="0">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8"/>
            <p:cNvSpPr/>
            <p:nvPr/>
          </p:nvSpPr>
          <p:spPr>
            <a:xfrm>
              <a:off x="2220560" y="3214987"/>
              <a:ext cx="173666" cy="219422"/>
            </a:xfrm>
            <a:custGeom>
              <a:avLst/>
              <a:gdLst/>
              <a:ahLst/>
              <a:cxnLst/>
              <a:rect l="l" t="t" r="r" b="b"/>
              <a:pathLst>
                <a:path w="197" h="249" extrusionOk="0">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8"/>
            <p:cNvSpPr/>
            <p:nvPr/>
          </p:nvSpPr>
          <p:spPr>
            <a:xfrm>
              <a:off x="2214346" y="3400890"/>
              <a:ext cx="179880" cy="213215"/>
            </a:xfrm>
            <a:custGeom>
              <a:avLst/>
              <a:gdLst/>
              <a:ahLst/>
              <a:cxnLst/>
              <a:rect l="l" t="t" r="r" b="b"/>
              <a:pathLst>
                <a:path w="204" h="242" extrusionOk="0">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8"/>
            <p:cNvSpPr/>
            <p:nvPr/>
          </p:nvSpPr>
          <p:spPr>
            <a:xfrm>
              <a:off x="1814198" y="3754076"/>
              <a:ext cx="213433" cy="180938"/>
            </a:xfrm>
            <a:custGeom>
              <a:avLst/>
              <a:gdLst/>
              <a:ahLst/>
              <a:cxnLst/>
              <a:rect l="l" t="t" r="r" b="b"/>
              <a:pathLst>
                <a:path w="242" h="205" extrusionOk="0">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2214346" y="3580587"/>
              <a:ext cx="179880" cy="213215"/>
            </a:xfrm>
            <a:custGeom>
              <a:avLst/>
              <a:gdLst/>
              <a:ahLst/>
              <a:cxnLst/>
              <a:rect l="l" t="t" r="r" b="b"/>
              <a:pathLst>
                <a:path w="204" h="242" extrusionOk="0">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8"/>
            <p:cNvSpPr/>
            <p:nvPr/>
          </p:nvSpPr>
          <p:spPr>
            <a:xfrm>
              <a:off x="2174890" y="3760283"/>
              <a:ext cx="219335" cy="174731"/>
            </a:xfrm>
            <a:custGeom>
              <a:avLst/>
              <a:gdLst/>
              <a:ahLst/>
              <a:cxnLst/>
              <a:rect l="l" t="t" r="r" b="b"/>
              <a:pathLst>
                <a:path w="249" h="198" extrusionOk="0">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8"/>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27" name="Google Shape;227;p8" descr="Erasmus+ logo EN.jpg"/>
          <p:cNvPicPr preferRelativeResize="0"/>
          <p:nvPr/>
        </p:nvPicPr>
        <p:blipFill rotWithShape="1">
          <a:blip r:embed="rId5">
            <a:alphaModFix/>
          </a:blip>
          <a:srcRect/>
          <a:stretch/>
        </p:blipFill>
        <p:spPr>
          <a:xfrm>
            <a:off x="357187" y="142875"/>
            <a:ext cx="2593975" cy="5715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ctrTitle"/>
          </p:nvPr>
        </p:nvSpPr>
        <p:spPr>
          <a:xfrm>
            <a:off x="4113212" y="2878137"/>
            <a:ext cx="4505325" cy="116046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800"/>
              <a:buNone/>
            </a:pPr>
            <a:r>
              <a:rPr lang="en-US" sz="2400" b="1" i="0" u="none">
                <a:solidFill>
                  <a:srgbClr val="114454"/>
                </a:solidFill>
                <a:latin typeface="Nixie One"/>
                <a:ea typeface="Nixie One"/>
                <a:cs typeface="Nixie One"/>
                <a:sym typeface="Nixie One"/>
              </a:rPr>
              <a:t>HANA HEGEROVÁ</a:t>
            </a:r>
            <a:endParaRPr/>
          </a:p>
        </p:txBody>
      </p:sp>
      <p:sp>
        <p:nvSpPr>
          <p:cNvPr id="233" name="Google Shape;233;p9"/>
          <p:cNvSpPr txBox="1">
            <a:spLocks noGrp="1"/>
          </p:cNvSpPr>
          <p:nvPr>
            <p:ph type="subTitle" idx="1"/>
          </p:nvPr>
        </p:nvSpPr>
        <p:spPr>
          <a:xfrm>
            <a:off x="4113212" y="3983037"/>
            <a:ext cx="4505325" cy="784225"/>
          </a:xfrm>
          <a:prstGeom prst="rect">
            <a:avLst/>
          </a:prstGeom>
          <a:noFill/>
          <a:ln>
            <a:noFill/>
          </a:ln>
        </p:spPr>
        <p:txBody>
          <a:bodyPr spcFirstLastPara="1" wrap="square" lIns="91425" tIns="91425" rIns="91425" bIns="91425" anchor="t" anchorCtr="0">
            <a:noAutofit/>
          </a:bodyPr>
          <a:lstStyle/>
          <a:p>
            <a:pPr marL="342900" lvl="0" indent="-342900" algn="ctr" rtl="0">
              <a:lnSpc>
                <a:spcPct val="100000"/>
              </a:lnSpc>
              <a:spcBef>
                <a:spcPts val="0"/>
              </a:spcBef>
              <a:spcAft>
                <a:spcPts val="0"/>
              </a:spcAft>
              <a:buClr>
                <a:srgbClr val="94BF6E"/>
              </a:buClr>
              <a:buSzPts val="1800"/>
              <a:buNone/>
            </a:pPr>
            <a:r>
              <a:rPr lang="sk-SK" sz="2800" b="1" dirty="0">
                <a:solidFill>
                  <a:srgbClr val="94BF6E"/>
                </a:solidFill>
                <a:latin typeface="Nixie One" panose="020B0604020202020204" charset="0"/>
              </a:rPr>
              <a:t>1931 - 2021</a:t>
            </a:r>
            <a:endParaRPr sz="2800" b="1" dirty="0">
              <a:solidFill>
                <a:srgbClr val="94BF6E"/>
              </a:solidFill>
              <a:latin typeface="Nixie One" panose="020B0604020202020204" charset="0"/>
            </a:endParaRPr>
          </a:p>
        </p:txBody>
      </p:sp>
      <p:sp>
        <p:nvSpPr>
          <p:cNvPr id="234" name="Google Shape;234;p9"/>
          <p:cNvSpPr txBox="1"/>
          <p:nvPr/>
        </p:nvSpPr>
        <p:spPr>
          <a:xfrm>
            <a:off x="0" y="503237"/>
            <a:ext cx="3500437" cy="37830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18637B"/>
              </a:buClr>
              <a:buSzPts val="20000"/>
              <a:buFont typeface="Roboto Slab"/>
              <a:buNone/>
            </a:pPr>
            <a:r>
              <a:rPr lang="en-US" sz="20000" b="0" i="0" u="none" strike="noStrike" cap="none">
                <a:solidFill>
                  <a:srgbClr val="18637B"/>
                </a:solidFill>
                <a:latin typeface="Roboto Slab"/>
                <a:ea typeface="Roboto Slab"/>
                <a:cs typeface="Roboto Slab"/>
                <a:sym typeface="Roboto Slab"/>
              </a:rPr>
              <a:t>3</a:t>
            </a:r>
            <a:endParaRPr sz="1400" b="0" i="0" u="none" strike="noStrike" cap="none">
              <a:solidFill>
                <a:srgbClr val="000000"/>
              </a:solidFill>
              <a:latin typeface="Arial"/>
              <a:ea typeface="Arial"/>
              <a:cs typeface="Arial"/>
              <a:sym typeface="Arial"/>
            </a:endParaRPr>
          </a:p>
        </p:txBody>
      </p:sp>
      <p:sp>
        <p:nvSpPr>
          <p:cNvPr id="235" name="Google Shape;235;p9"/>
          <p:cNvSpPr txBox="1"/>
          <p:nvPr/>
        </p:nvSpPr>
        <p:spPr>
          <a:xfrm>
            <a:off x="-50800" y="4819650"/>
            <a:ext cx="349250" cy="323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FFFF"/>
              </a:buClr>
              <a:buSzPts val="800"/>
              <a:buFont typeface="Roboto Slab"/>
              <a:buNone/>
            </a:pPr>
            <a:fld id="{00000000-1234-1234-1234-123412341234}" type="slidenum">
              <a:rPr lang="en-US" sz="800" b="0" i="0" u="none" strike="noStrike" cap="none">
                <a:solidFill>
                  <a:srgbClr val="FFFFFF"/>
                </a:solidFill>
                <a:latin typeface="Roboto Slab"/>
                <a:ea typeface="Roboto Slab"/>
                <a:cs typeface="Roboto Slab"/>
                <a:sym typeface="Roboto Slab"/>
              </a:rPr>
              <a:t>9</a:t>
            </a:fld>
            <a:endParaRPr sz="1400" b="0" i="0" u="none" strike="noStrike" cap="none">
              <a:solidFill>
                <a:srgbClr val="000000"/>
              </a:solidFill>
              <a:latin typeface="Arial"/>
              <a:ea typeface="Arial"/>
              <a:cs typeface="Arial"/>
              <a:sym typeface="Arial"/>
            </a:endParaRPr>
          </a:p>
        </p:txBody>
      </p:sp>
      <p:sp>
        <p:nvSpPr>
          <p:cNvPr id="236" name="Google Shape;236;p9"/>
          <p:cNvSpPr txBox="1"/>
          <p:nvPr/>
        </p:nvSpPr>
        <p:spPr>
          <a:xfrm>
            <a:off x="500062" y="4643437"/>
            <a:ext cx="2711450" cy="327025"/>
          </a:xfrm>
          <a:prstGeom prst="rect">
            <a:avLst/>
          </a:prstGeom>
          <a:solidFill>
            <a:srgbClr val="6E9D4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2020-1-SK01-KA226-SCH-094350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a:solidFill>
                <a:srgbClr val="114454"/>
              </a:solidFill>
              <a:latin typeface="Nixie One"/>
              <a:ea typeface="Nixie One"/>
              <a:cs typeface="Nixie One"/>
              <a:sym typeface="Nixie One"/>
            </a:endParaRPr>
          </a:p>
        </p:txBody>
      </p:sp>
      <p:pic>
        <p:nvPicPr>
          <p:cNvPr id="237" name="Google Shape;237;p9" descr="Erasmus+ logo EN.jpg"/>
          <p:cNvPicPr preferRelativeResize="0"/>
          <p:nvPr/>
        </p:nvPicPr>
        <p:blipFill rotWithShape="1">
          <a:blip r:embed="rId3">
            <a:alphaModFix/>
          </a:blip>
          <a:srcRect/>
          <a:stretch/>
        </p:blipFill>
        <p:spPr>
          <a:xfrm>
            <a:off x="214312" y="142875"/>
            <a:ext cx="2593975" cy="571500"/>
          </a:xfrm>
          <a:prstGeom prst="rect">
            <a:avLst/>
          </a:prstGeom>
          <a:noFill/>
          <a:ln>
            <a:noFill/>
          </a:ln>
        </p:spPr>
      </p:pic>
      <p:pic>
        <p:nvPicPr>
          <p:cNvPr id="238" name="Google Shape;238;p9"/>
          <p:cNvPicPr preferRelativeResize="0"/>
          <p:nvPr/>
        </p:nvPicPr>
        <p:blipFill rotWithShape="1">
          <a:blip r:embed="rId4">
            <a:alphaModFix/>
          </a:blip>
          <a:srcRect/>
          <a:stretch/>
        </p:blipFill>
        <p:spPr>
          <a:xfrm>
            <a:off x="5699113" y="1268712"/>
            <a:ext cx="1333500" cy="20002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Words>
  <Application>Microsoft Office PowerPoint</Application>
  <PresentationFormat>Prezentácia na obrazovke (16:9)</PresentationFormat>
  <Paragraphs>81</Paragraphs>
  <Slides>13</Slides>
  <Notes>13</Notes>
  <HiddenSlides>0</HiddenSlides>
  <MMClips>0</MMClips>
  <ScaleCrop>false</ScaleCrop>
  <HeadingPairs>
    <vt:vector size="6" baseType="variant">
      <vt:variant>
        <vt:lpstr>Použité písma</vt:lpstr>
      </vt:variant>
      <vt:variant>
        <vt:i4>4</vt:i4>
      </vt:variant>
      <vt:variant>
        <vt:lpstr>Motív</vt:lpstr>
      </vt:variant>
      <vt:variant>
        <vt:i4>8</vt:i4>
      </vt:variant>
      <vt:variant>
        <vt:lpstr>Nadpisy snímok</vt:lpstr>
      </vt:variant>
      <vt:variant>
        <vt:i4>13</vt:i4>
      </vt:variant>
    </vt:vector>
  </HeadingPairs>
  <TitlesOfParts>
    <vt:vector size="25" baseType="lpstr">
      <vt:lpstr>Noto Sans Symbols</vt:lpstr>
      <vt:lpstr>Arial</vt:lpstr>
      <vt:lpstr>Nixie One</vt:lpstr>
      <vt:lpstr>Roboto Slab</vt:lpstr>
      <vt:lpstr>1_Warwick template</vt:lpstr>
      <vt:lpstr>7_Warwick template</vt:lpstr>
      <vt:lpstr>6_Warwick template</vt:lpstr>
      <vt:lpstr>2_Warwick template</vt:lpstr>
      <vt:lpstr>3_Warwick template</vt:lpstr>
      <vt:lpstr>4_Warwick template</vt:lpstr>
      <vt:lpstr>Warwick template</vt:lpstr>
      <vt:lpstr>5_Warwick template</vt:lpstr>
      <vt:lpstr>Digi school MUSIC CHANSON</vt:lpstr>
      <vt:lpstr>Prezentácia programu PowerPoint</vt:lpstr>
      <vt:lpstr>C O N T E N T </vt:lpstr>
      <vt:lpstr>CHANSON</vt:lpstr>
      <vt:lpstr>BASIC INFORMATION</vt:lpstr>
      <vt:lpstr>EDITH PIAF</vt:lpstr>
      <vt:lpstr>BASIC INFORMATION</vt:lpstr>
      <vt:lpstr>MUSIC EXTRACTS</vt:lpstr>
      <vt:lpstr>HANA HEGEROVÁ</vt:lpstr>
      <vt:lpstr>BASIC INFORMATION</vt:lpstr>
      <vt:lpstr>EDUCATIONAL MATERIALS :</vt:lpstr>
      <vt:lpstr>R E S O U R C E S </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 school MUSIC CHANSON</dc:title>
  <dc:creator>Vivien Bielikova</dc:creator>
  <cp:lastModifiedBy>Viviana Bielikova</cp:lastModifiedBy>
  <cp:revision>4</cp:revision>
  <dcterms:modified xsi:type="dcterms:W3CDTF">2024-03-10T19:21:15Z</dcterms:modified>
</cp:coreProperties>
</file>