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Slab"/>
      <p:regular r:id="rId27"/>
      <p:bold r:id="rId28"/>
    </p:embeddedFont>
    <p:embeddedFont>
      <p:font typeface="Nixie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0" roundtripDataSignature="AMtx7mgq65e/1xX2gtOxO+N2yDoSs+08I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ixieOne-regular.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IONcc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 name="Google Shape;2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 name="Google Shape;3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4" name="Google Shape;34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2"/>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2"/>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22"/>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2"/>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2"/>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3"/>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3"/>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3"/>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3"/>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3"/>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4"/>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4"/>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4"/>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4"/>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4"/>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5"/>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5"/>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5"/>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5"/>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5"/>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5"/>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5"/>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6"/>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6"/>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6"/>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6"/>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6"/>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6"/>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6"/>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6"/>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12.png"/><Relationship Id="rId5" Type="http://schemas.openxmlformats.org/officeDocument/2006/relationships/hyperlink" Target="https://docs.google.com/document/d/1ChKYjDCI813GBCpTohgBbtSQ5lSKmbot/ed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13.png"/><Relationship Id="rId5" Type="http://schemas.openxmlformats.org/officeDocument/2006/relationships/hyperlink" Target="https://wordwall.net/resource/2331184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6.jpg"/><Relationship Id="rId5" Type="http://schemas.openxmlformats.org/officeDocument/2006/relationships/hyperlink" Target="https://wordwall.net/resource/2331291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838528"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 </a:t>
            </a:r>
            <a:br>
              <a:rPr b="1" lang="sk-SK">
                <a:solidFill>
                  <a:srgbClr val="FFFFFF"/>
                </a:solidFill>
                <a:latin typeface="Roboto Slab"/>
                <a:ea typeface="Roboto Slab"/>
                <a:cs typeface="Roboto Slab"/>
                <a:sym typeface="Roboto Slab"/>
              </a:rPr>
            </a:br>
            <a:r>
              <a:rPr b="1" lang="sk-SK" sz="2400">
                <a:solidFill>
                  <a:srgbClr val="FFFFFF"/>
                </a:solidFill>
                <a:latin typeface="Roboto Slab"/>
                <a:ea typeface="Roboto Slab"/>
                <a:cs typeface="Roboto Slab"/>
                <a:sym typeface="Roboto Slab"/>
              </a:rPr>
              <a:t>Communication – subdivision, importance</a:t>
            </a:r>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NFORMATION</a:t>
            </a:r>
            <a:endParaRPr b="1" sz="1800">
              <a:solidFill>
                <a:srgbClr val="FFFFFF"/>
              </a:solidFill>
              <a:latin typeface="Nixie One"/>
              <a:ea typeface="Nixie One"/>
              <a:cs typeface="Nixie One"/>
              <a:sym typeface="Nixie One"/>
            </a:endParaRPr>
          </a:p>
        </p:txBody>
      </p:sp>
      <p:sp>
        <p:nvSpPr>
          <p:cNvPr id="197" name="Google Shape;197;p10"/>
          <p:cNvSpPr txBox="1"/>
          <p:nvPr>
            <p:ph idx="1" type="body"/>
          </p:nvPr>
        </p:nvSpPr>
        <p:spPr>
          <a:xfrm>
            <a:off x="563563" y="1524000"/>
            <a:ext cx="7458075" cy="3349625"/>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b="1" lang="sk-SK" sz="1400">
                <a:latin typeface="Arial"/>
                <a:ea typeface="Arial"/>
                <a:cs typeface="Arial"/>
                <a:sym typeface="Arial"/>
              </a:rPr>
              <a:t>Communication using deeds:</a:t>
            </a:r>
            <a:endParaRPr/>
          </a:p>
          <a:p>
            <a:pPr indent="0" lvl="0" marL="50800" rtl="0" algn="l">
              <a:spcBef>
                <a:spcPts val="600"/>
              </a:spcBef>
              <a:spcAft>
                <a:spcPts val="0"/>
              </a:spcAft>
              <a:buSzPts val="2800"/>
              <a:buFont typeface="Arial"/>
              <a:buNone/>
            </a:pPr>
            <a:r>
              <a:t/>
            </a:r>
            <a:endParaRPr b="1" sz="1400">
              <a:latin typeface="Arial"/>
              <a:ea typeface="Arial"/>
              <a:cs typeface="Arial"/>
              <a:sym typeface="Arial"/>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Is very important,</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Gives the verbal and non-verbal communication whole meaning.</a:t>
            </a:r>
            <a:endParaRPr sz="1600">
              <a:solidFill>
                <a:srgbClr val="114454"/>
              </a:solidFill>
              <a:latin typeface="Nixie One"/>
              <a:ea typeface="Nixie One"/>
              <a:cs typeface="Nixie One"/>
              <a:sym typeface="Nixie One"/>
            </a:endParaRPr>
          </a:p>
        </p:txBody>
      </p:sp>
      <p:grpSp>
        <p:nvGrpSpPr>
          <p:cNvPr id="198" name="Google Shape;198;p10"/>
          <p:cNvGrpSpPr/>
          <p:nvPr/>
        </p:nvGrpSpPr>
        <p:grpSpPr>
          <a:xfrm>
            <a:off x="323850" y="758825"/>
            <a:ext cx="366713" cy="366713"/>
            <a:chOff x="1923675" y="1633650"/>
            <a:chExt cx="436000" cy="435975"/>
          </a:xfrm>
        </p:grpSpPr>
        <p:sp>
          <p:nvSpPr>
            <p:cNvPr id="199" name="Google Shape;199;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0" name="Google Shape;200;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1" name="Google Shape;201;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2" name="Google Shape;202;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3" name="Google Shape;203;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4" name="Google Shape;204;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05" name="Google Shape;205;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6" name="Google Shape;206;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07" name="Google Shape;207;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ph type="ctrTitle"/>
          </p:nvPr>
        </p:nvSpPr>
        <p:spPr>
          <a:xfrm>
            <a:off x="3851920" y="2878138"/>
            <a:ext cx="4896543"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Effective Communication</a:t>
            </a:r>
            <a:endParaRPr/>
          </a:p>
        </p:txBody>
      </p:sp>
      <p:sp>
        <p:nvSpPr>
          <p:cNvPr id="213" name="Google Shape;213;p11"/>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Principles of optimal and effective communication, active listening</a:t>
            </a:r>
            <a:r>
              <a:rPr lang="sk-SK">
                <a:latin typeface="Nixie One"/>
                <a:ea typeface="Nixie One"/>
                <a:cs typeface="Nixie One"/>
                <a:sym typeface="Nixie One"/>
              </a:rPr>
              <a:t>.</a:t>
            </a:r>
            <a:endParaRPr/>
          </a:p>
        </p:txBody>
      </p:sp>
      <p:sp>
        <p:nvSpPr>
          <p:cNvPr id="214" name="Google Shape;214;p11"/>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15" name="Google Shape;215;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16" name="Google Shape;216;p11"/>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17" name="Google Shape;217;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23" name="Google Shape;223;p12"/>
          <p:cNvSpPr txBox="1"/>
          <p:nvPr>
            <p:ph idx="1" type="body"/>
          </p:nvPr>
        </p:nvSpPr>
        <p:spPr>
          <a:xfrm>
            <a:off x="341313" y="1605154"/>
            <a:ext cx="4551364" cy="3220846"/>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rPr b="1" lang="sk-SK" sz="1400">
                <a:solidFill>
                  <a:srgbClr val="114454"/>
                </a:solidFill>
                <a:latin typeface="Arial"/>
                <a:ea typeface="Arial"/>
                <a:cs typeface="Arial"/>
                <a:sym typeface="Arial"/>
              </a:rPr>
              <a:t>Effective communication:</a:t>
            </a:r>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Compliance  of verbal and non-verbal communication,</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specificity,</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openness, authenticity,</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clarity.</a:t>
            </a:r>
            <a:endParaRPr/>
          </a:p>
          <a:p>
            <a:pPr indent="0" lvl="0" marL="0" rtl="0" algn="l">
              <a:spcBef>
                <a:spcPts val="600"/>
              </a:spcBef>
              <a:spcAft>
                <a:spcPts val="0"/>
              </a:spcAft>
              <a:buClr>
                <a:srgbClr val="114454"/>
              </a:buClr>
              <a:buSzPts val="2800"/>
              <a:buFont typeface="Arial"/>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224" name="Google Shape;224;p12"/>
          <p:cNvGrpSpPr/>
          <p:nvPr/>
        </p:nvGrpSpPr>
        <p:grpSpPr>
          <a:xfrm>
            <a:off x="323850" y="758825"/>
            <a:ext cx="366713" cy="366713"/>
            <a:chOff x="1923675" y="1633650"/>
            <a:chExt cx="436000" cy="435975"/>
          </a:xfrm>
        </p:grpSpPr>
        <p:sp>
          <p:nvSpPr>
            <p:cNvPr id="225" name="Google Shape;225;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6" name="Google Shape;226;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7" name="Google Shape;227;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8" name="Google Shape;228;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9" name="Google Shape;229;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0" name="Google Shape;230;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31" name="Google Shape;231;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2" name="Google Shape;232;p12"/>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33" name="Google Shape;233;p12"/>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Šéf čierneho milénia vedúci firemný tím počas briefingu v zasadacej miestnosti Millennial zamestnanci sa zhromaždili v zasadacej miestnosti na školenie, vedúci čierneho šéfa vedúci podnikového tímu počas seminárneho vzdelávania v modernej kancelárii.  Odborná stáž a vedenie, koučing a koncepcia vzdelávania, komunikácia stock fotografie, royalty free fotografií a obrázkov" id="234" name="Google Shape;234;p12"/>
          <p:cNvPicPr preferRelativeResize="0"/>
          <p:nvPr/>
        </p:nvPicPr>
        <p:blipFill rotWithShape="1">
          <a:blip r:embed="rId4">
            <a:alphaModFix/>
          </a:blip>
          <a:srcRect b="0" l="0" r="0" t="0"/>
          <a:stretch/>
        </p:blipFill>
        <p:spPr>
          <a:xfrm>
            <a:off x="5190989" y="1779662"/>
            <a:ext cx="3597275" cy="2398712"/>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3"/>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40" name="Google Shape;240;p13"/>
          <p:cNvSpPr txBox="1"/>
          <p:nvPr>
            <p:ph idx="1" type="body"/>
          </p:nvPr>
        </p:nvSpPr>
        <p:spPr>
          <a:xfrm>
            <a:off x="563563" y="1579563"/>
            <a:ext cx="4224337" cy="334962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rPr b="1" lang="sk-SK" sz="1400">
                <a:solidFill>
                  <a:srgbClr val="114454"/>
                </a:solidFill>
                <a:latin typeface="Arial"/>
                <a:ea typeface="Arial"/>
                <a:cs typeface="Arial"/>
                <a:sym typeface="Arial"/>
              </a:rPr>
              <a:t>Optimal communication:</a:t>
            </a:r>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Listening actively,</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Not interrupting,</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Showing interest,</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Realising the feelings, thoughts, views.</a:t>
            </a:r>
            <a:endParaRPr/>
          </a:p>
          <a:p>
            <a:pPr indent="0" lvl="0" marL="0" rtl="0" algn="l">
              <a:spcBef>
                <a:spcPts val="600"/>
              </a:spcBef>
              <a:spcAft>
                <a:spcPts val="0"/>
              </a:spcAft>
              <a:buClr>
                <a:srgbClr val="114454"/>
              </a:buClr>
              <a:buSzPts val="2800"/>
              <a:buFont typeface="Noto Sans Symbols"/>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p:txBody>
      </p:sp>
      <p:grpSp>
        <p:nvGrpSpPr>
          <p:cNvPr id="241" name="Google Shape;241;p13"/>
          <p:cNvGrpSpPr/>
          <p:nvPr/>
        </p:nvGrpSpPr>
        <p:grpSpPr>
          <a:xfrm>
            <a:off x="323850" y="758825"/>
            <a:ext cx="366713" cy="366713"/>
            <a:chOff x="1923675" y="1633650"/>
            <a:chExt cx="436000" cy="435975"/>
          </a:xfrm>
        </p:grpSpPr>
        <p:sp>
          <p:nvSpPr>
            <p:cNvPr id="242" name="Google Shape;242;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3" name="Google Shape;243;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4" name="Google Shape;244;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5" name="Google Shape;245;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6" name="Google Shape;246;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7" name="Google Shape;247;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48" name="Google Shape;248;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9" name="Google Shape;249;p13"/>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50" name="Google Shape;250;p13"/>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Potrebujem, aby mi každý dal svoje najlepšie nápady Záber na skupinu podnikateľov sediacich spolu na schôdzi Komunikácia Stock vektory, royalty free obrázky a obrázky" id="251" name="Google Shape;251;p13"/>
          <p:cNvPicPr preferRelativeResize="0"/>
          <p:nvPr/>
        </p:nvPicPr>
        <p:blipFill rotWithShape="1">
          <a:blip r:embed="rId4">
            <a:alphaModFix/>
          </a:blip>
          <a:srcRect b="0" l="0" r="0" t="0"/>
          <a:stretch/>
        </p:blipFill>
        <p:spPr>
          <a:xfrm>
            <a:off x="4892675" y="1584325"/>
            <a:ext cx="3816350" cy="254317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57" name="Google Shape;257;p14"/>
          <p:cNvSpPr txBox="1"/>
          <p:nvPr>
            <p:ph idx="1" type="body"/>
          </p:nvPr>
        </p:nvSpPr>
        <p:spPr>
          <a:xfrm>
            <a:off x="214313" y="1579563"/>
            <a:ext cx="4645025" cy="334962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rPr b="1" lang="sk-SK" sz="1400">
                <a:solidFill>
                  <a:srgbClr val="114454"/>
                </a:solidFill>
                <a:latin typeface="Arial"/>
                <a:ea typeface="Arial"/>
                <a:cs typeface="Arial"/>
                <a:sym typeface="Arial"/>
              </a:rPr>
              <a:t>Active listening:</a:t>
            </a:r>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177800" lvl="0" marL="0" rtl="0" algn="l">
              <a:spcBef>
                <a:spcPts val="600"/>
              </a:spcBef>
              <a:spcAft>
                <a:spcPts val="0"/>
              </a:spcAft>
              <a:buClr>
                <a:srgbClr val="114454"/>
              </a:buClr>
              <a:buSzPts val="2800"/>
              <a:buFont typeface="Noto Sans Symbols"/>
              <a:buChar char="⮚"/>
            </a:pPr>
            <a:r>
              <a:rPr lang="sk-SK" sz="1400">
                <a:latin typeface="Arial"/>
                <a:ea typeface="Arial"/>
                <a:cs typeface="Arial"/>
                <a:sym typeface="Arial"/>
              </a:rPr>
              <a:t>Non-verbally expressing acceptation, understanding</a:t>
            </a:r>
            <a:r>
              <a:rPr b="1" lang="sk-SK" sz="1400">
                <a:solidFill>
                  <a:srgbClr val="114454"/>
                </a:solidFill>
                <a:latin typeface="Arial"/>
                <a:ea typeface="Arial"/>
                <a:cs typeface="Arial"/>
                <a:sym typeface="Arial"/>
              </a:rPr>
              <a:t>,</a:t>
            </a:r>
            <a:endParaRPr/>
          </a:p>
          <a:p>
            <a:pPr indent="-177800" lvl="0" marL="0" rtl="0" algn="l">
              <a:spcBef>
                <a:spcPts val="600"/>
              </a:spcBef>
              <a:spcAft>
                <a:spcPts val="0"/>
              </a:spcAft>
              <a:buClr>
                <a:srgbClr val="114454"/>
              </a:buClr>
              <a:buSzPts val="2800"/>
              <a:buFont typeface="Noto Sans Symbols"/>
              <a:buChar char="⮚"/>
            </a:pPr>
            <a:r>
              <a:rPr lang="sk-SK" sz="1400">
                <a:latin typeface="Arial"/>
                <a:ea typeface="Arial"/>
                <a:cs typeface="Arial"/>
                <a:sym typeface="Arial"/>
              </a:rPr>
              <a:t>Asking questions, reformulate thoughts,</a:t>
            </a:r>
            <a:endParaRPr b="1" sz="1400">
              <a:solidFill>
                <a:srgbClr val="114454"/>
              </a:solidFill>
              <a:latin typeface="Arial"/>
              <a:ea typeface="Arial"/>
              <a:cs typeface="Arial"/>
              <a:sym typeface="Arial"/>
            </a:endParaRPr>
          </a:p>
          <a:p>
            <a:pPr indent="-177800" lvl="0" marL="0" rtl="0" algn="l">
              <a:spcBef>
                <a:spcPts val="600"/>
              </a:spcBef>
              <a:spcAft>
                <a:spcPts val="0"/>
              </a:spcAft>
              <a:buClr>
                <a:srgbClr val="114454"/>
              </a:buClr>
              <a:buSzPts val="2800"/>
              <a:buFont typeface="Noto Sans Symbols"/>
              <a:buChar char="⮚"/>
            </a:pPr>
            <a:r>
              <a:rPr lang="sk-SK" sz="1400">
                <a:latin typeface="Arial"/>
                <a:ea typeface="Arial"/>
                <a:cs typeface="Arial"/>
                <a:sym typeface="Arial"/>
              </a:rPr>
              <a:t>To be empathetic </a:t>
            </a:r>
            <a:endParaRPr sz="1400">
              <a:latin typeface="Calibri"/>
              <a:ea typeface="Calibri"/>
              <a:cs typeface="Calibri"/>
              <a:sym typeface="Calibri"/>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p:txBody>
      </p:sp>
      <p:grpSp>
        <p:nvGrpSpPr>
          <p:cNvPr id="258" name="Google Shape;258;p14"/>
          <p:cNvGrpSpPr/>
          <p:nvPr/>
        </p:nvGrpSpPr>
        <p:grpSpPr>
          <a:xfrm>
            <a:off x="323850" y="758825"/>
            <a:ext cx="366713" cy="366713"/>
            <a:chOff x="1923675" y="1633650"/>
            <a:chExt cx="436000" cy="435975"/>
          </a:xfrm>
        </p:grpSpPr>
        <p:sp>
          <p:nvSpPr>
            <p:cNvPr id="259" name="Google Shape;259;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0" name="Google Shape;260;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1" name="Google Shape;261;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2" name="Google Shape;262;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3" name="Google Shape;263;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4" name="Google Shape;264;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65" name="Google Shape;265;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66" name="Google Shape;266;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67" name="Google Shape;267;p14"/>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Ženské ucho a ruky zblízka.  Kopírovať priestor.  Roztrhaný papier, žlté pozadie.  Pojem odpočúvanie, špionáž, klebety a žltá tlač.  Ženské ucho a ruky zblízka.  Kopírovať priestor.  Roztrhaný papier, žlté pozadie.  Pojem odpočúvanie, špionáž, klebety a žltá tlač.  communications stock obrázky, royalty free obrázky a obrázky" id="268" name="Google Shape;268;p14"/>
          <p:cNvPicPr preferRelativeResize="0"/>
          <p:nvPr/>
        </p:nvPicPr>
        <p:blipFill rotWithShape="1">
          <a:blip r:embed="rId4">
            <a:alphaModFix/>
          </a:blip>
          <a:srcRect b="0" l="0" r="0" t="0"/>
          <a:stretch/>
        </p:blipFill>
        <p:spPr>
          <a:xfrm>
            <a:off x="5286375" y="1924050"/>
            <a:ext cx="3395663" cy="188595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txBox="1"/>
          <p:nvPr>
            <p:ph type="ctrTitle"/>
          </p:nvPr>
        </p:nvSpPr>
        <p:spPr>
          <a:xfrm>
            <a:off x="4113213" y="2571750"/>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Teaching Materials</a:t>
            </a:r>
            <a:endParaRPr/>
          </a:p>
        </p:txBody>
      </p:sp>
      <p:sp>
        <p:nvSpPr>
          <p:cNvPr id="274" name="Google Shape;274;p15"/>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75" name="Google Shape;275;p15"/>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76" name="Google Shape;276;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7" name="Google Shape;277;p15"/>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78" name="Google Shape;278;p1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6"/>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a:p>
        </p:txBody>
      </p:sp>
      <p:grpSp>
        <p:nvGrpSpPr>
          <p:cNvPr id="284" name="Google Shape;284;p16"/>
          <p:cNvGrpSpPr/>
          <p:nvPr/>
        </p:nvGrpSpPr>
        <p:grpSpPr>
          <a:xfrm>
            <a:off x="323850" y="758825"/>
            <a:ext cx="366713" cy="366713"/>
            <a:chOff x="1923675" y="1633650"/>
            <a:chExt cx="436000" cy="435975"/>
          </a:xfrm>
        </p:grpSpPr>
        <p:sp>
          <p:nvSpPr>
            <p:cNvPr id="285" name="Google Shape;285;p1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6" name="Google Shape;286;p1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7" name="Google Shape;287;p1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8" name="Google Shape;288;p1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9" name="Google Shape;289;p1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0" name="Google Shape;290;p1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91" name="Google Shape;291;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2" name="Google Shape;292;p16"/>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93" name="Google Shape;293;p16"/>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294" name="Google Shape;294;p16"/>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95" name="Google Shape;295;p16"/>
          <p:cNvPicPr preferRelativeResize="0"/>
          <p:nvPr/>
        </p:nvPicPr>
        <p:blipFill rotWithShape="1">
          <a:blip r:embed="rId4">
            <a:alphaModFix/>
          </a:blip>
          <a:srcRect b="0" l="0" r="0" t="0"/>
          <a:stretch/>
        </p:blipFill>
        <p:spPr>
          <a:xfrm>
            <a:off x="5108575" y="496888"/>
            <a:ext cx="2105025" cy="2105025"/>
          </a:xfrm>
          <a:prstGeom prst="rect">
            <a:avLst/>
          </a:prstGeom>
          <a:noFill/>
          <a:ln>
            <a:noFill/>
          </a:ln>
        </p:spPr>
      </p:pic>
      <p:sp>
        <p:nvSpPr>
          <p:cNvPr id="296" name="Google Shape;296;p16"/>
          <p:cNvSpPr txBox="1"/>
          <p:nvPr/>
        </p:nvSpPr>
        <p:spPr>
          <a:xfrm flipH="1">
            <a:off x="899591" y="2139702"/>
            <a:ext cx="4032447" cy="264688"/>
          </a:xfrm>
          <a:prstGeom prst="rect">
            <a:avLst/>
          </a:prstGeom>
          <a:noFill/>
          <a:ln>
            <a:noFill/>
          </a:ln>
        </p:spPr>
        <p:txBody>
          <a:bodyPr anchorCtr="0" anchor="t" bIns="45700" lIns="91425" spcFirstLastPara="1" rIns="91425" wrap="square" tIns="45700">
            <a:spAutoFit/>
          </a:bodyPr>
          <a:lstStyle/>
          <a:p>
            <a:pPr indent="-88900" lvl="0" marL="50800" marR="0" rtl="0" algn="l">
              <a:lnSpc>
                <a:spcPct val="80000"/>
              </a:lnSpc>
              <a:spcBef>
                <a:spcPts val="0"/>
              </a:spcBef>
              <a:spcAft>
                <a:spcPts val="0"/>
              </a:spcAft>
              <a:buClr>
                <a:srgbClr val="114454"/>
              </a:buClr>
              <a:buSzPts val="1400"/>
              <a:buFont typeface="Noto Sans Symbols"/>
              <a:buChar char="⮚"/>
            </a:pPr>
            <a:r>
              <a:rPr lang="sk-SK" sz="1400" u="sng">
                <a:solidFill>
                  <a:schemeClr val="hlink"/>
                </a:solidFill>
                <a:latin typeface="Arial"/>
                <a:ea typeface="Arial"/>
                <a:cs typeface="Arial"/>
                <a:sym typeface="Arial"/>
                <a:hlinkClick r:id="rId5"/>
              </a:rPr>
              <a:t>Communication – subdivision, importance</a:t>
            </a:r>
            <a:endParaRPr sz="1400">
              <a:solidFill>
                <a:srgbClr val="114454"/>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a:p>
        </p:txBody>
      </p:sp>
      <p:sp>
        <p:nvSpPr>
          <p:cNvPr id="302" name="Google Shape;302;p17"/>
          <p:cNvSpPr txBox="1"/>
          <p:nvPr>
            <p:ph idx="1" type="body"/>
          </p:nvPr>
        </p:nvSpPr>
        <p:spPr>
          <a:xfrm>
            <a:off x="544353" y="1897536"/>
            <a:ext cx="4361929"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They will draw the order.</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decipher the anagrams.</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303" name="Google Shape;303;p17"/>
          <p:cNvGrpSpPr/>
          <p:nvPr/>
        </p:nvGrpSpPr>
        <p:grpSpPr>
          <a:xfrm>
            <a:off x="323850" y="758825"/>
            <a:ext cx="366713" cy="366713"/>
            <a:chOff x="1923675" y="1633650"/>
            <a:chExt cx="436000" cy="435975"/>
          </a:xfrm>
        </p:grpSpPr>
        <p:sp>
          <p:nvSpPr>
            <p:cNvPr id="304" name="Google Shape;304;p1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5" name="Google Shape;305;p1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6" name="Google Shape;306;p1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7" name="Google Shape;307;p1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8" name="Google Shape;308;p1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9" name="Google Shape;309;p1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310" name="Google Shape;310;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11" name="Google Shape;311;p1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12" name="Google Shape;312;p1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313" name="Google Shape;313;p17"/>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314" name="Google Shape;314;p17"/>
          <p:cNvPicPr preferRelativeResize="0"/>
          <p:nvPr/>
        </p:nvPicPr>
        <p:blipFill rotWithShape="1">
          <a:blip r:embed="rId4">
            <a:alphaModFix/>
          </a:blip>
          <a:srcRect b="0" l="0" r="0" t="0"/>
          <a:stretch/>
        </p:blipFill>
        <p:spPr>
          <a:xfrm>
            <a:off x="5108575" y="496888"/>
            <a:ext cx="2105025" cy="2105025"/>
          </a:xfrm>
          <a:prstGeom prst="rect">
            <a:avLst/>
          </a:prstGeom>
          <a:noFill/>
          <a:ln>
            <a:noFill/>
          </a:ln>
        </p:spPr>
      </p:pic>
      <p:pic>
        <p:nvPicPr>
          <p:cNvPr id="315" name="Google Shape;315;p17">
            <a:hlinkClick r:id="rId5"/>
          </p:cNvPr>
          <p:cNvPicPr preferRelativeResize="0"/>
          <p:nvPr/>
        </p:nvPicPr>
        <p:blipFill rotWithShape="1">
          <a:blip r:embed="rId4">
            <a:alphaModFix/>
          </a:blip>
          <a:srcRect b="0" l="0" r="0" t="0"/>
          <a:stretch/>
        </p:blipFill>
        <p:spPr>
          <a:xfrm>
            <a:off x="5099050" y="496888"/>
            <a:ext cx="2105025" cy="2105025"/>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18"/>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321" name="Google Shape;321;p1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322" name="Google Shape;322;p18"/>
          <p:cNvSpPr txBox="1"/>
          <p:nvPr>
            <p:ph idx="1" type="body"/>
          </p:nvPr>
        </p:nvSpPr>
        <p:spPr>
          <a:xfrm>
            <a:off x="541337" y="1777631"/>
            <a:ext cx="4390703"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They will draw the order.</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find words of the same meaning on communication. </a:t>
            </a:r>
            <a:endParaRPr sz="1600">
              <a:solidFill>
                <a:srgbClr val="114454"/>
              </a:solidFill>
              <a:latin typeface="Arial"/>
              <a:ea typeface="Arial"/>
              <a:cs typeface="Arial"/>
              <a:sym typeface="Arial"/>
            </a:endParaRPr>
          </a:p>
        </p:txBody>
      </p:sp>
      <p:grpSp>
        <p:nvGrpSpPr>
          <p:cNvPr id="323" name="Google Shape;323;p18"/>
          <p:cNvGrpSpPr/>
          <p:nvPr/>
        </p:nvGrpSpPr>
        <p:grpSpPr>
          <a:xfrm>
            <a:off x="323850" y="758825"/>
            <a:ext cx="366713" cy="366713"/>
            <a:chOff x="1923675" y="1633650"/>
            <a:chExt cx="436000" cy="435975"/>
          </a:xfrm>
        </p:grpSpPr>
        <p:sp>
          <p:nvSpPr>
            <p:cNvPr id="324" name="Google Shape;324;p1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25" name="Google Shape;325;p1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26" name="Google Shape;326;p1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27" name="Google Shape;327;p1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28" name="Google Shape;328;p1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29" name="Google Shape;329;p1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330" name="Google Shape;330;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31" name="Google Shape;331;p1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32" name="Google Shape;332;p18"/>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333" name="Google Shape;333;p18"/>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334" name="Google Shape;334;p18">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9"/>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340" name="Google Shape;340;p19"/>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Hartmannová, E, Petrufová, M: Spoločenská komunikácia pre 2. ročník obchodných akadémií </a:t>
            </a:r>
            <a:endParaRPr/>
          </a:p>
          <a:p>
            <a:pPr indent="-406400" lvl="0" marL="457200" rtl="0" algn="l">
              <a:spcBef>
                <a:spcPts val="600"/>
              </a:spcBef>
              <a:spcAft>
                <a:spcPts val="0"/>
              </a:spcAft>
              <a:buSzPts val="2800"/>
              <a:buFont typeface="Arial"/>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BEDNAŘÍK, A. 2001. Riešenie konfliktov. Bratislava: -PDCS. ISBN 80-968095-4-7.</a:t>
            </a:r>
            <a:endParaRPr/>
          </a:p>
          <a:p>
            <a:pPr indent="-228600" lvl="0" marL="457200" rtl="0" algn="l">
              <a:spcBef>
                <a:spcPts val="600"/>
              </a:spcBef>
              <a:spcAft>
                <a:spcPts val="0"/>
              </a:spcAft>
              <a:buSzPts val="2800"/>
              <a:buNone/>
            </a:pPr>
            <a:r>
              <a:t/>
            </a:r>
            <a:endParaRPr>
              <a:latin typeface="Arial"/>
              <a:ea typeface="Arial"/>
              <a:cs typeface="Arial"/>
              <a:sym typeface="Arial"/>
            </a:endParaRPr>
          </a:p>
        </p:txBody>
      </p:sp>
      <p:sp>
        <p:nvSpPr>
          <p:cNvPr id="341" name="Google Shape;341;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5" y="571500"/>
            <a:ext cx="4883993"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Communication – subdivision, importance</a:t>
            </a:r>
            <a:endParaRPr b="1" i="0" sz="1800" u="none" cap="none" strike="noStrike">
              <a:solidFill>
                <a:srgbClr val="FFFFFF"/>
              </a:solidFill>
              <a:latin typeface="Roboto Slab"/>
              <a:ea typeface="Roboto Slab"/>
              <a:cs typeface="Roboto Slab"/>
              <a:sym typeface="Roboto Slab"/>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Communication – subdivision, importance</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LESSON :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0"/>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347" name="Google Shape;347;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48" name="Google Shape;348;p20"/>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49" name="Google Shape;349;p20"/>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50" name="Google Shape;350;p20"/>
          <p:cNvSpPr txBox="1"/>
          <p:nvPr/>
        </p:nvSpPr>
        <p:spPr>
          <a:xfrm>
            <a:off x="214313" y="2643188"/>
            <a:ext cx="51435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Subdivision of Communication</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Effective Communication and Active Listening</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500563" y="1643063"/>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Definition of Communication</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3276600" y="2878138"/>
            <a:ext cx="5975350"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What is Communication ?</a:t>
            </a:r>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Definition of social communication</a:t>
            </a:r>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Diskusia a komunikácia v kancelárii Diskusia a komunikácia v kancelárii, tímová práca, brainstorming.  Vektorové ilustrácie.  komunikačné ilustrácie" id="116" name="Google Shape;116;p4"/>
          <p:cNvPicPr preferRelativeResize="0"/>
          <p:nvPr/>
        </p:nvPicPr>
        <p:blipFill rotWithShape="1">
          <a:blip r:embed="rId4">
            <a:alphaModFix/>
          </a:blip>
          <a:srcRect b="0" l="0" r="0" t="0"/>
          <a:stretch/>
        </p:blipFill>
        <p:spPr>
          <a:xfrm>
            <a:off x="4457700" y="352425"/>
            <a:ext cx="2706688" cy="2030413"/>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587375" y="1276350"/>
            <a:ext cx="4200525" cy="33162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177800" lvl="0" marL="508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  Interpersonal communication – conversation of two people face to face</a:t>
            </a:r>
            <a:endParaRPr/>
          </a:p>
          <a:p>
            <a:pPr indent="0" lvl="0" marL="50800" rtl="0" algn="l">
              <a:lnSpc>
                <a:spcPct val="80000"/>
              </a:lnSpc>
              <a:spcBef>
                <a:spcPts val="600"/>
              </a:spcBef>
              <a:spcAft>
                <a:spcPts val="0"/>
              </a:spcAft>
              <a:buSzPts val="2800"/>
              <a:buFont typeface="Arial"/>
              <a:buNone/>
            </a:pPr>
            <a:r>
              <a:t/>
            </a:r>
            <a:endParaRPr sz="1400">
              <a:latin typeface="Arial"/>
              <a:ea typeface="Arial"/>
              <a:cs typeface="Arial"/>
              <a:sym typeface="Arial"/>
            </a:endParaRPr>
          </a:p>
          <a:p>
            <a:pPr indent="-177800" lvl="0" marL="508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Social communication– specific type of communication between people; exchange of opinions, views, expressing of own feelings.</a:t>
            </a:r>
            <a:endParaRPr/>
          </a:p>
          <a:p>
            <a:pPr indent="0" lvl="0" marL="50800" rtl="0" algn="l">
              <a:lnSpc>
                <a:spcPct val="80000"/>
              </a:lnSpc>
              <a:spcBef>
                <a:spcPts val="600"/>
              </a:spcBef>
              <a:spcAft>
                <a:spcPts val="0"/>
              </a:spcAft>
              <a:buSzPts val="2800"/>
              <a:buFont typeface="Arial"/>
              <a:buNone/>
            </a:pPr>
            <a:r>
              <a:t/>
            </a:r>
            <a:endParaRPr sz="12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Dve deti používajú papierové kelímky ako telefón Dve deti používajú papierové kelímky ako telefón Stock fotografie, royalty free obrázky a obrázky" id="133" name="Google Shape;133;p5"/>
          <p:cNvPicPr preferRelativeResize="0"/>
          <p:nvPr/>
        </p:nvPicPr>
        <p:blipFill rotWithShape="1">
          <a:blip r:embed="rId4">
            <a:alphaModFix/>
          </a:blip>
          <a:srcRect b="0" l="0" r="0" t="0"/>
          <a:stretch/>
        </p:blipFill>
        <p:spPr>
          <a:xfrm>
            <a:off x="4787900" y="1766888"/>
            <a:ext cx="3454400" cy="2303462"/>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ctrTitle"/>
          </p:nvPr>
        </p:nvSpPr>
        <p:spPr>
          <a:xfrm>
            <a:off x="3707905" y="2878138"/>
            <a:ext cx="4910634"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Subdivision of Communication</a:t>
            </a:r>
            <a:endParaRPr/>
          </a:p>
        </p:txBody>
      </p:sp>
      <p:sp>
        <p:nvSpPr>
          <p:cNvPr id="139" name="Google Shape;139;p6"/>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t/>
            </a:r>
            <a:endParaRPr sz="2800">
              <a:latin typeface="Nixie One"/>
              <a:ea typeface="Nixie One"/>
              <a:cs typeface="Nixie One"/>
              <a:sym typeface="Nixie One"/>
            </a:endParaRPr>
          </a:p>
        </p:txBody>
      </p:sp>
      <p:sp>
        <p:nvSpPr>
          <p:cNvPr id="140" name="Google Shape;140;p6"/>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41" name="Google Shape;141;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2" name="Google Shape;142;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3" name="Google Shape;143;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a:p>
        </p:txBody>
      </p:sp>
      <p:sp>
        <p:nvSpPr>
          <p:cNvPr id="149" name="Google Shape;149;p7"/>
          <p:cNvSpPr txBox="1"/>
          <p:nvPr>
            <p:ph idx="1" type="body"/>
          </p:nvPr>
        </p:nvSpPr>
        <p:spPr>
          <a:xfrm>
            <a:off x="1146175" y="1579563"/>
            <a:ext cx="7458075" cy="33496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Font typeface="Noto Sans Symbols"/>
              <a:buNone/>
            </a:pPr>
            <a:r>
              <a:t/>
            </a:r>
            <a:endParaRPr sz="1600">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Verbal communication</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Non-verbal communication</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Communication using deeds</a:t>
            </a:r>
            <a:endParaRPr/>
          </a:p>
          <a:p>
            <a:pPr indent="-406400" lvl="0" marL="4572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50" name="Google Shape;150;p7"/>
          <p:cNvGrpSpPr/>
          <p:nvPr/>
        </p:nvGrpSpPr>
        <p:grpSpPr>
          <a:xfrm>
            <a:off x="323850" y="758825"/>
            <a:ext cx="366713" cy="366713"/>
            <a:chOff x="1923675" y="1633650"/>
            <a:chExt cx="436000" cy="435975"/>
          </a:xfrm>
        </p:grpSpPr>
        <p:sp>
          <p:nvSpPr>
            <p:cNvPr id="151" name="Google Shape;151;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2" name="Google Shape;152;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3" name="Google Shape;153;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5" name="Google Shape;155;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 name="Google Shape;156;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57" name="Google Shape;157;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8" name="Google Shape;158;p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59" name="Google Shape;159;p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65" name="Google Shape;165;p8"/>
          <p:cNvSpPr txBox="1"/>
          <p:nvPr>
            <p:ph idx="1" type="body"/>
          </p:nvPr>
        </p:nvSpPr>
        <p:spPr>
          <a:xfrm>
            <a:off x="1146175" y="1579563"/>
            <a:ext cx="7458075" cy="3349625"/>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b="1" lang="sk-SK" sz="1400">
                <a:latin typeface="Arial"/>
                <a:ea typeface="Arial"/>
                <a:cs typeface="Arial"/>
                <a:sym typeface="Arial"/>
              </a:rPr>
              <a:t>Verbal communication:</a:t>
            </a:r>
            <a:endParaRPr/>
          </a:p>
          <a:p>
            <a:pPr indent="0" lvl="0" marL="50800" rtl="0" algn="l">
              <a:spcBef>
                <a:spcPts val="600"/>
              </a:spcBef>
              <a:spcAft>
                <a:spcPts val="0"/>
              </a:spcAft>
              <a:buSzPts val="2800"/>
              <a:buFont typeface="Arial"/>
              <a:buNone/>
            </a:pPr>
            <a:r>
              <a:t/>
            </a:r>
            <a:endParaRPr b="1" sz="1400">
              <a:latin typeface="Arial"/>
              <a:ea typeface="Arial"/>
              <a:cs typeface="Arial"/>
              <a:sym typeface="Arial"/>
            </a:endParaRPr>
          </a:p>
          <a:p>
            <a:pPr indent="-177800" lvl="0" marL="50800" rtl="0" algn="l">
              <a:spcBef>
                <a:spcPts val="600"/>
              </a:spcBef>
              <a:spcAft>
                <a:spcPts val="0"/>
              </a:spcAft>
              <a:buSzPts val="2800"/>
              <a:buFont typeface="Noto Sans Symbols"/>
              <a:buChar char="⮚"/>
            </a:pPr>
            <a:r>
              <a:rPr b="1" lang="sk-SK" sz="1400">
                <a:latin typeface="Arial"/>
                <a:ea typeface="Arial"/>
                <a:cs typeface="Arial"/>
                <a:sym typeface="Arial"/>
              </a:rPr>
              <a:t>Should be clear, understandable,</a:t>
            </a:r>
            <a:endParaRPr/>
          </a:p>
          <a:p>
            <a:pPr indent="-177800" lvl="0" marL="50800" rtl="0" algn="l">
              <a:spcBef>
                <a:spcPts val="600"/>
              </a:spcBef>
              <a:spcAft>
                <a:spcPts val="0"/>
              </a:spcAft>
              <a:buSzPts val="2800"/>
              <a:buFont typeface="Noto Sans Symbols"/>
              <a:buChar char="⮚"/>
            </a:pPr>
            <a:r>
              <a:rPr b="1" lang="sk-SK" sz="1400">
                <a:latin typeface="Arial"/>
                <a:ea typeface="Arial"/>
                <a:cs typeface="Arial"/>
                <a:sym typeface="Arial"/>
              </a:rPr>
              <a:t>Should use active listening,</a:t>
            </a:r>
            <a:endParaRPr/>
          </a:p>
          <a:p>
            <a:pPr indent="-177800" lvl="0" marL="50800" rtl="0" algn="l">
              <a:spcBef>
                <a:spcPts val="600"/>
              </a:spcBef>
              <a:spcAft>
                <a:spcPts val="0"/>
              </a:spcAft>
              <a:buSzPts val="2800"/>
              <a:buFont typeface="Noto Sans Symbols"/>
              <a:buChar char="⮚"/>
            </a:pPr>
            <a:r>
              <a:rPr b="1" lang="sk-SK" sz="1400">
                <a:latin typeface="Arial"/>
                <a:ea typeface="Arial"/>
                <a:cs typeface="Arial"/>
                <a:sym typeface="Arial"/>
              </a:rPr>
              <a:t>There should be a match between the verbal and non-verbal communication,</a:t>
            </a:r>
            <a:endParaRPr/>
          </a:p>
          <a:p>
            <a:pPr indent="-177800" lvl="0" marL="50800" rtl="0" algn="l">
              <a:spcBef>
                <a:spcPts val="600"/>
              </a:spcBef>
              <a:spcAft>
                <a:spcPts val="0"/>
              </a:spcAft>
              <a:buSzPts val="2800"/>
              <a:buFont typeface="Noto Sans Symbols"/>
              <a:buChar char="⮚"/>
            </a:pPr>
            <a:r>
              <a:rPr b="1" lang="sk-SK" sz="1400">
                <a:latin typeface="Arial"/>
                <a:ea typeface="Arial"/>
                <a:cs typeface="Arial"/>
                <a:sym typeface="Arial"/>
              </a:rPr>
              <a:t>Should use the I - form.</a:t>
            </a:r>
            <a:endParaRPr/>
          </a:p>
          <a:p>
            <a:pPr indent="0" lvl="0" marL="50800" rtl="0" algn="l">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66" name="Google Shape;166;p8"/>
          <p:cNvGrpSpPr/>
          <p:nvPr/>
        </p:nvGrpSpPr>
        <p:grpSpPr>
          <a:xfrm>
            <a:off x="323850" y="758825"/>
            <a:ext cx="366713" cy="366713"/>
            <a:chOff x="1923675" y="1633650"/>
            <a:chExt cx="436000" cy="435975"/>
          </a:xfrm>
        </p:grpSpPr>
        <p:sp>
          <p:nvSpPr>
            <p:cNvPr id="167" name="Google Shape;167;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8" name="Google Shape;168;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9" name="Google Shape;169;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2" name="Google Shape;172;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73" name="Google Shape;173;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4" name="Google Shape;174;p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5" name="Google Shape;175;p8"/>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81" name="Google Shape;181;p9"/>
          <p:cNvSpPr txBox="1"/>
          <p:nvPr>
            <p:ph idx="1" type="body"/>
          </p:nvPr>
        </p:nvSpPr>
        <p:spPr>
          <a:xfrm>
            <a:off x="404813" y="1579563"/>
            <a:ext cx="8631237" cy="3349625"/>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b="1" lang="sk-SK" sz="1400">
                <a:latin typeface="Arial"/>
                <a:ea typeface="Arial"/>
                <a:cs typeface="Arial"/>
                <a:sym typeface="Arial"/>
              </a:rPr>
              <a:t>Non-verbal communication: </a:t>
            </a:r>
            <a:endParaRPr/>
          </a:p>
          <a:p>
            <a:pPr indent="0" lvl="0" marL="50800" rtl="0" algn="l">
              <a:spcBef>
                <a:spcPts val="600"/>
              </a:spcBef>
              <a:spcAft>
                <a:spcPts val="0"/>
              </a:spcAft>
              <a:buSzPts val="2800"/>
              <a:buFont typeface="Arial"/>
              <a:buNone/>
            </a:pPr>
            <a:r>
              <a:t/>
            </a:r>
            <a:endParaRPr b="1" sz="1400">
              <a:latin typeface="Arial"/>
              <a:ea typeface="Arial"/>
              <a:cs typeface="Arial"/>
              <a:sym typeface="Arial"/>
            </a:endParaRPr>
          </a:p>
          <a:p>
            <a:pPr indent="-406400" lvl="0" marL="457200" rtl="0" algn="l">
              <a:spcBef>
                <a:spcPts val="600"/>
              </a:spcBef>
              <a:spcAft>
                <a:spcPts val="0"/>
              </a:spcAft>
              <a:buSzPts val="2800"/>
              <a:buFont typeface="Noto Sans Symbols"/>
              <a:buChar char="⮚"/>
            </a:pPr>
            <a:r>
              <a:rPr b="1" lang="sk-SK" sz="1400">
                <a:latin typeface="Arial"/>
                <a:ea typeface="Arial"/>
                <a:cs typeface="Arial"/>
                <a:sym typeface="Arial"/>
              </a:rPr>
              <a:t>Should be polite, non-offensive,</a:t>
            </a:r>
            <a:endParaRPr/>
          </a:p>
          <a:p>
            <a:pPr indent="-406400" lvl="0" marL="457200" rtl="0" algn="l">
              <a:spcBef>
                <a:spcPts val="600"/>
              </a:spcBef>
              <a:spcAft>
                <a:spcPts val="0"/>
              </a:spcAft>
              <a:buSzPts val="2800"/>
              <a:buFont typeface="Noto Sans Symbols"/>
              <a:buChar char="⮚"/>
            </a:pPr>
            <a:r>
              <a:rPr b="1" lang="sk-SK" sz="1400">
                <a:latin typeface="Arial"/>
                <a:ea typeface="Arial"/>
                <a:cs typeface="Arial"/>
                <a:sym typeface="Arial"/>
              </a:rPr>
              <a:t>Non-verbal expressions can help the verbal communication, complete its contents,</a:t>
            </a:r>
            <a:endParaRPr/>
          </a:p>
          <a:p>
            <a:pPr indent="-406400" lvl="0" marL="457200" rtl="0" algn="l">
              <a:spcBef>
                <a:spcPts val="600"/>
              </a:spcBef>
              <a:spcAft>
                <a:spcPts val="0"/>
              </a:spcAft>
              <a:buSzPts val="2800"/>
              <a:buFont typeface="Noto Sans Symbols"/>
              <a:buChar char="⮚"/>
            </a:pPr>
            <a:r>
              <a:rPr b="1" lang="sk-SK" sz="1400">
                <a:latin typeface="Arial"/>
                <a:ea typeface="Arial"/>
                <a:cs typeface="Arial"/>
                <a:sym typeface="Arial"/>
              </a:rPr>
              <a:t>Non-verbal expressions can regulate the verbal communication, </a:t>
            </a:r>
            <a:endParaRPr/>
          </a:p>
          <a:p>
            <a:pPr indent="-406400" lvl="0" marL="457200" rtl="0" algn="l">
              <a:spcBef>
                <a:spcPts val="600"/>
              </a:spcBef>
              <a:spcAft>
                <a:spcPts val="0"/>
              </a:spcAft>
              <a:buSzPts val="2800"/>
              <a:buFont typeface="Noto Sans Symbols"/>
              <a:buChar char="⮚"/>
            </a:pPr>
            <a:r>
              <a:rPr b="1" lang="sk-SK" sz="1400">
                <a:latin typeface="Arial"/>
                <a:ea typeface="Arial"/>
                <a:cs typeface="Arial"/>
                <a:sym typeface="Arial"/>
              </a:rPr>
              <a:t>Non-verbal expressions can add specific sense to verbal communication, </a:t>
            </a:r>
            <a:endParaRPr/>
          </a:p>
          <a:p>
            <a:pPr indent="-406400" lvl="0" marL="457200" rtl="0" algn="l">
              <a:spcBef>
                <a:spcPts val="600"/>
              </a:spcBef>
              <a:spcAft>
                <a:spcPts val="0"/>
              </a:spcAft>
              <a:buSzPts val="2800"/>
              <a:buFont typeface="Noto Sans Symbols"/>
              <a:buChar char="⮚"/>
            </a:pPr>
            <a:r>
              <a:rPr b="1" lang="sk-SK" sz="1400">
                <a:latin typeface="Arial"/>
                <a:ea typeface="Arial"/>
                <a:cs typeface="Arial"/>
                <a:sym typeface="Arial"/>
              </a:rPr>
              <a:t>Non-verbal expressions can substitute the verbal communication.</a:t>
            </a:r>
            <a:endParaRPr b="1" sz="1400">
              <a:latin typeface="Arial"/>
              <a:ea typeface="Arial"/>
              <a:cs typeface="Arial"/>
              <a:sym typeface="Arial"/>
            </a:endParaRPr>
          </a:p>
        </p:txBody>
      </p:sp>
      <p:grpSp>
        <p:nvGrpSpPr>
          <p:cNvPr id="182" name="Google Shape;182;p9"/>
          <p:cNvGrpSpPr/>
          <p:nvPr/>
        </p:nvGrpSpPr>
        <p:grpSpPr>
          <a:xfrm>
            <a:off x="323850" y="758825"/>
            <a:ext cx="366713" cy="366713"/>
            <a:chOff x="1923675" y="1633650"/>
            <a:chExt cx="436000" cy="435975"/>
          </a:xfrm>
        </p:grpSpPr>
        <p:sp>
          <p:nvSpPr>
            <p:cNvPr id="183" name="Google Shape;183;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4" name="Google Shape;184;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5" name="Google Shape;185;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 name="Google Shape;186;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 name="Google Shape;187;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 name="Google Shape;188;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89" name="Google Shape;189;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90" name="Google Shape;190;p9"/>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91" name="Google Shape;191;p9"/>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