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Roboto Slab"/>
      <p:regular r:id="rId24"/>
      <p:bold r:id="rId25"/>
    </p:embeddedFont>
    <p:embeddedFont>
      <p:font typeface="Nixie One"/>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7" roundtripDataSignature="AMtx7mgQk/bK2+zJ3TKOOCpxMzQaqMIYF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irk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Slab-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NixieOne-regular.fntdata"/><Relationship Id="rId25" Type="http://schemas.openxmlformats.org/officeDocument/2006/relationships/font" Target="fonts/RobotoSlab-bold.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7-16T15:57:08.636">
    <p:pos x="10" y="10"/>
    <p:text/>
    <p:extLst>
      <p:ext uri="{C676402C-5697-4E1C-873F-D02D1690AC5C}">
        <p15:threadingInfo timeZoneBias="0"/>
      </p:ext>
      <p:ext uri="http://customooxmlschemas.google.com/">
        <go:slidesCustomData xmlns:go="http://customooxmlschemas.google.com/" commentPostId="AAAAQKSak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 name="Google Shape;20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 name="Google Shape;22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 name="Google Shape;23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6" name="Google Shape;29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 name="Google Shape;15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19"/>
          <p:cNvSpPr/>
          <p:nvPr/>
        </p:nvSpPr>
        <p:spPr>
          <a:xfrm>
            <a:off x="0" y="4287838"/>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9"/>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19"/>
          <p:cNvSpPr/>
          <p:nvPr/>
        </p:nvSpPr>
        <p:spPr>
          <a:xfrm>
            <a:off x="0" y="500063"/>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9"/>
          <p:cNvSpPr/>
          <p:nvPr/>
        </p:nvSpPr>
        <p:spPr>
          <a:xfrm>
            <a:off x="0" y="4494213"/>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9"/>
          <p:cNvSpPr/>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9"/>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16" name="Shape 16"/>
        <p:cNvGrpSpPr/>
        <p:nvPr/>
      </p:nvGrpSpPr>
      <p:grpSpPr>
        <a:xfrm>
          <a:off x="0" y="0"/>
          <a:ext cx="0" cy="0"/>
          <a:chOff x="0" y="0"/>
          <a:chExt cx="0" cy="0"/>
        </a:xfrm>
      </p:grpSpPr>
      <p:sp>
        <p:nvSpPr>
          <p:cNvPr id="17" name="Google Shape;17;p20"/>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0"/>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9" name="Google Shape;19;p20"/>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0"/>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0"/>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21"/>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5" name="Google Shape;25;p21"/>
          <p:cNvSpPr/>
          <p:nvPr/>
        </p:nvSpPr>
        <p:spPr>
          <a:xfrm>
            <a:off x="0" y="500063"/>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1"/>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1"/>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1"/>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0" name="Shape 30"/>
        <p:cNvGrpSpPr/>
        <p:nvPr/>
      </p:nvGrpSpPr>
      <p:grpSpPr>
        <a:xfrm>
          <a:off x="0" y="0"/>
          <a:ext cx="0" cy="0"/>
          <a:chOff x="0" y="0"/>
          <a:chExt cx="0" cy="0"/>
        </a:xfrm>
      </p:grpSpPr>
      <p:sp>
        <p:nvSpPr>
          <p:cNvPr id="31" name="Google Shape;31;p22"/>
          <p:cNvSpPr/>
          <p:nvPr/>
        </p:nvSpPr>
        <p:spPr>
          <a:xfrm>
            <a:off x="0" y="4287838"/>
            <a:ext cx="3475038"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2" name="Google Shape;32;p22"/>
          <p:cNvSpPr/>
          <p:nvPr/>
        </p:nvSpPr>
        <p:spPr>
          <a:xfrm>
            <a:off x="0" y="0"/>
            <a:ext cx="3475038"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33" name="Google Shape;33;p22"/>
          <p:cNvSpPr/>
          <p:nvPr/>
        </p:nvSpPr>
        <p:spPr>
          <a:xfrm>
            <a:off x="0" y="500063"/>
            <a:ext cx="3475038"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4" name="Google Shape;34;p22"/>
          <p:cNvSpPr/>
          <p:nvPr/>
        </p:nvSpPr>
        <p:spPr>
          <a:xfrm>
            <a:off x="0" y="4494213"/>
            <a:ext cx="3475038"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5" name="Google Shape;35;p22"/>
          <p:cNvSpPr/>
          <p:nvPr/>
        </p:nvSpPr>
        <p:spPr>
          <a:xfrm>
            <a:off x="0" y="4584700"/>
            <a:ext cx="3475038"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6" name="Google Shape;36;p22"/>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37" name="Google Shape;37;p22"/>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38" name="Google Shape;38;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9" name="Shape 39"/>
        <p:cNvGrpSpPr/>
        <p:nvPr/>
      </p:nvGrpSpPr>
      <p:grpSpPr>
        <a:xfrm>
          <a:off x="0" y="0"/>
          <a:ext cx="0" cy="0"/>
          <a:chOff x="0" y="0"/>
          <a:chExt cx="0" cy="0"/>
        </a:xfrm>
      </p:grpSpPr>
      <p:sp>
        <p:nvSpPr>
          <p:cNvPr id="40" name="Google Shape;40;p23"/>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41" name="Google Shape;41;p23"/>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2" name="Google Shape;42;p23"/>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3" name="Google Shape;43;p23"/>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4" name="Google Shape;44;p23"/>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cxnSp>
        <p:nvCxnSpPr>
          <p:cNvPr id="45" name="Google Shape;45;p23"/>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46" name="Google Shape;46;p23"/>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7" name="Google Shape;47;p23"/>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48" name="Google Shape;48;p2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18"/>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2.jp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docs.google.com/document/d/1o8my7e9GJMvtgr4j3R58ocYcdYY39cGD/edit" TargetMode="External"/><Relationship Id="rId4" Type="http://schemas.openxmlformats.org/officeDocument/2006/relationships/image" Target="../media/image7.jp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11.png"/><Relationship Id="rId5" Type="http://schemas.openxmlformats.org/officeDocument/2006/relationships/hyperlink" Target="https://wordwall.net/resource/2302841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7.jpg"/><Relationship Id="rId5" Type="http://schemas.openxmlformats.org/officeDocument/2006/relationships/hyperlink" Target="https://wordwall.net/resource/2302999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ctrTitle"/>
          </p:nvPr>
        </p:nvSpPr>
        <p:spPr>
          <a:xfrm>
            <a:off x="685800" y="2601913"/>
            <a:ext cx="6046788"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4800"/>
              <a:buFont typeface="Roboto Slab"/>
              <a:buNone/>
            </a:pPr>
            <a:r>
              <a:rPr b="1" lang="sk-SK">
                <a:solidFill>
                  <a:srgbClr val="FFFFFF"/>
                </a:solidFill>
                <a:latin typeface="Roboto Slab"/>
                <a:ea typeface="Roboto Slab"/>
                <a:cs typeface="Roboto Slab"/>
                <a:sym typeface="Roboto Slab"/>
              </a:rPr>
              <a:t>Digi School </a:t>
            </a:r>
            <a:br>
              <a:rPr b="1" lang="sk-SK">
                <a:solidFill>
                  <a:srgbClr val="FFFFFF"/>
                </a:solidFill>
                <a:latin typeface="Roboto Slab"/>
                <a:ea typeface="Roboto Slab"/>
                <a:cs typeface="Roboto Slab"/>
                <a:sym typeface="Roboto Slab"/>
              </a:rPr>
            </a:br>
            <a:r>
              <a:rPr b="1" lang="sk-SK">
                <a:solidFill>
                  <a:srgbClr val="FFFFFF"/>
                </a:solidFill>
                <a:latin typeface="Roboto Slab"/>
                <a:ea typeface="Roboto Slab"/>
                <a:cs typeface="Roboto Slab"/>
                <a:sym typeface="Roboto Slab"/>
              </a:rPr>
              <a:t>Ethics  </a:t>
            </a:r>
            <a:r>
              <a:rPr b="1" lang="sk-SK" sz="2400">
                <a:solidFill>
                  <a:srgbClr val="FFFFFF"/>
                </a:solidFill>
                <a:latin typeface="Roboto Slab"/>
                <a:ea typeface="Roboto Slab"/>
                <a:cs typeface="Roboto Slab"/>
                <a:sym typeface="Roboto Slab"/>
              </a:rPr>
              <a:t>Conflict – Definition, Subdivision, Stages</a:t>
            </a:r>
            <a:endParaRPr b="1" sz="2400">
              <a:solidFill>
                <a:srgbClr val="FFFFFF"/>
              </a:solidFill>
              <a:latin typeface="Roboto Slab"/>
              <a:ea typeface="Roboto Slab"/>
              <a:cs typeface="Roboto Slab"/>
              <a:sym typeface="Roboto Slab"/>
            </a:endParaRPr>
          </a:p>
        </p:txBody>
      </p:sp>
      <p:sp>
        <p:nvSpPr>
          <p:cNvPr id="54" name="Google Shape;54;p1"/>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pic>
        <p:nvPicPr>
          <p:cNvPr descr="Erasmus+ logo EN.jpg" id="55" name="Google Shape;55;p1"/>
          <p:cNvPicPr preferRelativeResize="0"/>
          <p:nvPr/>
        </p:nvPicPr>
        <p:blipFill rotWithShape="1">
          <a:blip r:embed="rId4">
            <a:alphaModFix/>
          </a:blip>
          <a:srcRect b="0" l="0" r="0" t="0"/>
          <a:stretch/>
        </p:blipFill>
        <p:spPr>
          <a:xfrm>
            <a:off x="103188" y="50800"/>
            <a:ext cx="2593975" cy="571500"/>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2697163" y="58738"/>
            <a:ext cx="1062037" cy="5969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0"/>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Roboto Slab"/>
                <a:ea typeface="Roboto Slab"/>
                <a:cs typeface="Roboto Slab"/>
                <a:sym typeface="Roboto Slab"/>
              </a:rPr>
              <a:t>Stages of Conflict</a:t>
            </a:r>
            <a:endParaRPr b="1">
              <a:latin typeface="Roboto Slab"/>
              <a:ea typeface="Roboto Slab"/>
              <a:cs typeface="Roboto Slab"/>
              <a:sym typeface="Roboto Slab"/>
            </a:endParaRPr>
          </a:p>
        </p:txBody>
      </p:sp>
      <p:sp>
        <p:nvSpPr>
          <p:cNvPr id="199" name="Google Shape;199;p10"/>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t/>
            </a:r>
            <a:endParaRPr>
              <a:latin typeface="Nixie One"/>
              <a:ea typeface="Nixie One"/>
              <a:cs typeface="Nixie One"/>
              <a:sym typeface="Nixie One"/>
            </a:endParaRPr>
          </a:p>
        </p:txBody>
      </p:sp>
      <p:sp>
        <p:nvSpPr>
          <p:cNvPr id="200" name="Google Shape;200;p10"/>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201" name="Google Shape;201;p1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02" name="Google Shape;202;p10"/>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03" name="Google Shape;203;p10"/>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209" name="Google Shape;209;p11"/>
          <p:cNvSpPr txBox="1"/>
          <p:nvPr>
            <p:ph idx="1" type="body"/>
          </p:nvPr>
        </p:nvSpPr>
        <p:spPr>
          <a:xfrm>
            <a:off x="1146175" y="1579563"/>
            <a:ext cx="2711450" cy="3349625"/>
          </a:xfrm>
          <a:prstGeom prst="rect">
            <a:avLst/>
          </a:prstGeom>
          <a:noFill/>
          <a:ln>
            <a:noFill/>
          </a:ln>
        </p:spPr>
        <p:txBody>
          <a:bodyPr anchorCtr="0" anchor="t" bIns="91425" lIns="91425" spcFirstLastPara="1" rIns="91425" wrap="square" tIns="91425">
            <a:noAutofit/>
          </a:bodyPr>
          <a:lstStyle/>
          <a:p>
            <a:pPr indent="-342900" lvl="0" marL="342900" rtl="0" algn="l">
              <a:spcBef>
                <a:spcPts val="600"/>
              </a:spcBef>
              <a:spcAft>
                <a:spcPts val="0"/>
              </a:spcAft>
              <a:buSzPts val="2800"/>
              <a:buFont typeface="Noto Sans Symbols"/>
              <a:buChar char="⮚"/>
            </a:pPr>
            <a:r>
              <a:rPr lang="sk-SK" sz="1200">
                <a:latin typeface="Arial"/>
                <a:ea typeface="Arial"/>
                <a:cs typeface="Arial"/>
                <a:sym typeface="Arial"/>
              </a:rPr>
              <a:t>Symptoms of a conflict</a:t>
            </a:r>
            <a:endParaRPr sz="1200">
              <a:latin typeface="Arial"/>
              <a:ea typeface="Arial"/>
              <a:cs typeface="Arial"/>
              <a:sym typeface="Arial"/>
            </a:endParaRPr>
          </a:p>
          <a:p>
            <a:pPr indent="-342900" lvl="0" marL="342900" rtl="0" algn="l">
              <a:spcBef>
                <a:spcPts val="600"/>
              </a:spcBef>
              <a:spcAft>
                <a:spcPts val="0"/>
              </a:spcAft>
              <a:buSzPts val="2800"/>
              <a:buFont typeface="Noto Sans Symbols"/>
              <a:buChar char="⮚"/>
            </a:pPr>
            <a:r>
              <a:rPr lang="sk-SK" sz="1200">
                <a:latin typeface="Arial"/>
                <a:ea typeface="Arial"/>
                <a:cs typeface="Arial"/>
                <a:sym typeface="Arial"/>
              </a:rPr>
              <a:t>Accident, contradiction, opening</a:t>
            </a:r>
            <a:endParaRPr sz="1200">
              <a:latin typeface="Arial"/>
              <a:ea typeface="Arial"/>
              <a:cs typeface="Arial"/>
              <a:sym typeface="Arial"/>
            </a:endParaRPr>
          </a:p>
          <a:p>
            <a:pPr indent="-342900" lvl="0" marL="342900" rtl="0" algn="l">
              <a:spcBef>
                <a:spcPts val="600"/>
              </a:spcBef>
              <a:spcAft>
                <a:spcPts val="0"/>
              </a:spcAft>
              <a:buSzPts val="2800"/>
              <a:buFont typeface="Noto Sans Symbols"/>
              <a:buChar char="⮚"/>
            </a:pPr>
            <a:r>
              <a:rPr lang="sk-SK" sz="1200">
                <a:latin typeface="Arial"/>
                <a:ea typeface="Arial"/>
                <a:cs typeface="Arial"/>
                <a:sym typeface="Arial"/>
              </a:rPr>
              <a:t>Polarisation</a:t>
            </a:r>
            <a:endParaRPr sz="1200">
              <a:latin typeface="Arial"/>
              <a:ea typeface="Arial"/>
              <a:cs typeface="Arial"/>
              <a:sym typeface="Arial"/>
            </a:endParaRPr>
          </a:p>
          <a:p>
            <a:pPr indent="-342900" lvl="0" marL="342900" rtl="0" algn="l">
              <a:spcBef>
                <a:spcPts val="600"/>
              </a:spcBef>
              <a:spcAft>
                <a:spcPts val="0"/>
              </a:spcAft>
              <a:buSzPts val="2800"/>
              <a:buFont typeface="Noto Sans Symbols"/>
              <a:buChar char="⮚"/>
            </a:pPr>
            <a:r>
              <a:rPr lang="sk-SK" sz="1200">
                <a:latin typeface="Arial"/>
                <a:ea typeface="Arial"/>
                <a:cs typeface="Arial"/>
                <a:sym typeface="Arial"/>
              </a:rPr>
              <a:t>Separation, isolation</a:t>
            </a:r>
            <a:endParaRPr sz="1200">
              <a:latin typeface="Arial"/>
              <a:ea typeface="Arial"/>
              <a:cs typeface="Arial"/>
              <a:sym typeface="Arial"/>
            </a:endParaRPr>
          </a:p>
          <a:p>
            <a:pPr indent="-342900" lvl="0" marL="342900" rtl="0" algn="l">
              <a:spcBef>
                <a:spcPts val="600"/>
              </a:spcBef>
              <a:spcAft>
                <a:spcPts val="0"/>
              </a:spcAft>
              <a:buSzPts val="2800"/>
              <a:buFont typeface="Noto Sans Symbols"/>
              <a:buChar char="⮚"/>
            </a:pPr>
            <a:r>
              <a:rPr lang="sk-SK" sz="1200">
                <a:latin typeface="Arial"/>
                <a:ea typeface="Arial"/>
                <a:cs typeface="Arial"/>
                <a:sym typeface="Arial"/>
              </a:rPr>
              <a:t>Destruction</a:t>
            </a:r>
            <a:endParaRPr sz="1200">
              <a:latin typeface="Arial"/>
              <a:ea typeface="Arial"/>
              <a:cs typeface="Arial"/>
              <a:sym typeface="Arial"/>
            </a:endParaRPr>
          </a:p>
          <a:p>
            <a:pPr indent="-342900" lvl="0" marL="342900" rtl="0" algn="l">
              <a:spcBef>
                <a:spcPts val="600"/>
              </a:spcBef>
              <a:spcAft>
                <a:spcPts val="0"/>
              </a:spcAft>
              <a:buSzPts val="2800"/>
              <a:buFont typeface="Noto Sans Symbols"/>
              <a:buChar char="⮚"/>
            </a:pPr>
            <a:r>
              <a:rPr lang="sk-SK" sz="1200">
                <a:latin typeface="Arial"/>
                <a:ea typeface="Arial"/>
                <a:cs typeface="Arial"/>
                <a:sym typeface="Arial"/>
              </a:rPr>
              <a:t>Disappointment, tiredness, disillusionment</a:t>
            </a:r>
            <a:endParaRPr/>
          </a:p>
          <a:p>
            <a:pPr indent="-165100" lvl="0" marL="342900" rtl="0" algn="l">
              <a:spcBef>
                <a:spcPts val="600"/>
              </a:spcBef>
              <a:spcAft>
                <a:spcPts val="0"/>
              </a:spcAft>
              <a:buClr>
                <a:srgbClr val="114454"/>
              </a:buClr>
              <a:buSzPts val="2800"/>
              <a:buFont typeface="Nixie One"/>
              <a:buNone/>
            </a:pPr>
            <a:r>
              <a:t/>
            </a:r>
            <a:endParaRPr sz="1600">
              <a:solidFill>
                <a:srgbClr val="114454"/>
              </a:solidFill>
              <a:latin typeface="Nixie One"/>
              <a:ea typeface="Nixie One"/>
              <a:cs typeface="Nixie One"/>
              <a:sym typeface="Nixie One"/>
            </a:endParaRPr>
          </a:p>
        </p:txBody>
      </p:sp>
      <p:grpSp>
        <p:nvGrpSpPr>
          <p:cNvPr id="210" name="Google Shape;210;p11"/>
          <p:cNvGrpSpPr/>
          <p:nvPr/>
        </p:nvGrpSpPr>
        <p:grpSpPr>
          <a:xfrm>
            <a:off x="323850" y="758825"/>
            <a:ext cx="366713" cy="366713"/>
            <a:chOff x="1923675" y="1633650"/>
            <a:chExt cx="436000" cy="435975"/>
          </a:xfrm>
        </p:grpSpPr>
        <p:sp>
          <p:nvSpPr>
            <p:cNvPr id="211" name="Google Shape;211;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2" name="Google Shape;212;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3" name="Google Shape;213;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4" name="Google Shape;214;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5" name="Google Shape;215;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6" name="Google Shape;216;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17" name="Google Shape;217;p1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18" name="Google Shape;218;p11"/>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19" name="Google Shape;219;p11"/>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id="220" name="Google Shape;220;p11"/>
          <p:cNvPicPr preferRelativeResize="0"/>
          <p:nvPr/>
        </p:nvPicPr>
        <p:blipFill>
          <a:blip r:embed="rId4">
            <a:alphaModFix/>
          </a:blip>
          <a:stretch>
            <a:fillRect/>
          </a:stretch>
        </p:blipFill>
        <p:spPr>
          <a:xfrm>
            <a:off x="3989550" y="1721275"/>
            <a:ext cx="4980600" cy="2682875"/>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2"/>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Roboto Slab"/>
                <a:ea typeface="Roboto Slab"/>
                <a:cs typeface="Roboto Slab"/>
                <a:sym typeface="Roboto Slab"/>
              </a:rPr>
              <a:t>Teaching Material</a:t>
            </a:r>
            <a:endParaRPr b="1">
              <a:latin typeface="Roboto Slab"/>
              <a:ea typeface="Roboto Slab"/>
              <a:cs typeface="Roboto Slab"/>
              <a:sym typeface="Roboto Slab"/>
            </a:endParaRPr>
          </a:p>
        </p:txBody>
      </p:sp>
      <p:sp>
        <p:nvSpPr>
          <p:cNvPr id="226" name="Google Shape;226;p12"/>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t/>
            </a:r>
            <a:endParaRPr>
              <a:latin typeface="Nixie One"/>
              <a:ea typeface="Nixie One"/>
              <a:cs typeface="Nixie One"/>
              <a:sym typeface="Nixie One"/>
            </a:endParaRPr>
          </a:p>
        </p:txBody>
      </p:sp>
      <p:sp>
        <p:nvSpPr>
          <p:cNvPr id="227" name="Google Shape;227;p12"/>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4</a:t>
            </a:r>
            <a:endParaRPr/>
          </a:p>
        </p:txBody>
      </p:sp>
      <p:sp>
        <p:nvSpPr>
          <p:cNvPr id="228" name="Google Shape;228;p1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29" name="Google Shape;229;p12"/>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30" name="Google Shape;230;p1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3"/>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TEACHING MATERIALS</a:t>
            </a:r>
            <a:endParaRPr/>
          </a:p>
        </p:txBody>
      </p:sp>
      <p:sp>
        <p:nvSpPr>
          <p:cNvPr id="236" name="Google Shape;236;p13"/>
          <p:cNvSpPr txBox="1"/>
          <p:nvPr>
            <p:ph idx="1" type="body"/>
          </p:nvPr>
        </p:nvSpPr>
        <p:spPr>
          <a:xfrm>
            <a:off x="1146175" y="1766888"/>
            <a:ext cx="4217913" cy="3159125"/>
          </a:xfrm>
          <a:prstGeom prst="rect">
            <a:avLst/>
          </a:prstGeom>
          <a:noFill/>
          <a:ln>
            <a:noFill/>
          </a:ln>
        </p:spPr>
        <p:txBody>
          <a:bodyPr anchorCtr="0" anchor="t" bIns="91425" lIns="91425" spcFirstLastPara="1" rIns="91425" wrap="square" tIns="91425">
            <a:noAutofit/>
          </a:bodyPr>
          <a:lstStyle/>
          <a:p>
            <a:pPr indent="-406400" lvl="0" marL="457200" rtl="0" algn="l">
              <a:lnSpc>
                <a:spcPct val="80000"/>
              </a:lnSpc>
              <a:spcBef>
                <a:spcPts val="600"/>
              </a:spcBef>
              <a:spcAft>
                <a:spcPts val="0"/>
              </a:spcAft>
              <a:buSzPts val="2800"/>
              <a:buFont typeface="Noto Sans Symbols"/>
              <a:buChar char="⮚"/>
            </a:pPr>
            <a:r>
              <a:rPr lang="sk-SK" sz="1400" u="sng">
                <a:solidFill>
                  <a:schemeClr val="hlink"/>
                </a:solidFill>
                <a:latin typeface="Arial"/>
                <a:ea typeface="Arial"/>
                <a:cs typeface="Arial"/>
                <a:sym typeface="Arial"/>
                <a:hlinkClick r:id="rId3"/>
              </a:rPr>
              <a:t>Conflict – definition, subdivision, stages</a:t>
            </a:r>
            <a:endParaRPr sz="1400">
              <a:solidFill>
                <a:srgbClr val="114454"/>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Nixie One"/>
              <a:ea typeface="Nixie One"/>
              <a:cs typeface="Nixie One"/>
              <a:sym typeface="Nixie One"/>
            </a:endParaRPr>
          </a:p>
        </p:txBody>
      </p:sp>
      <p:grpSp>
        <p:nvGrpSpPr>
          <p:cNvPr id="237" name="Google Shape;237;p13"/>
          <p:cNvGrpSpPr/>
          <p:nvPr/>
        </p:nvGrpSpPr>
        <p:grpSpPr>
          <a:xfrm>
            <a:off x="323850" y="758825"/>
            <a:ext cx="366713" cy="366713"/>
            <a:chOff x="1923675" y="1633650"/>
            <a:chExt cx="436000" cy="435975"/>
          </a:xfrm>
        </p:grpSpPr>
        <p:sp>
          <p:nvSpPr>
            <p:cNvPr id="238" name="Google Shape;238;p13"/>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9" name="Google Shape;239;p13"/>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0" name="Google Shape;240;p13"/>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1" name="Google Shape;241;p13"/>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2" name="Google Shape;242;p13"/>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3" name="Google Shape;243;p13"/>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44" name="Google Shape;244;p1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45" name="Google Shape;245;p13"/>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46" name="Google Shape;246;p13"/>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247" name="Google Shape;247;p13"/>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48" name="Google Shape;248;p13"/>
          <p:cNvPicPr preferRelativeResize="0"/>
          <p:nvPr/>
        </p:nvPicPr>
        <p:blipFill rotWithShape="1">
          <a:blip r:embed="rId5">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4"/>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a:p>
        </p:txBody>
      </p:sp>
      <p:sp>
        <p:nvSpPr>
          <p:cNvPr id="254" name="Google Shape;254;p14"/>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They draw the order.</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 they will answer the true/false statements on the wheel.</a:t>
            </a:r>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Nixie One"/>
              <a:ea typeface="Nixie One"/>
              <a:cs typeface="Nixie One"/>
              <a:sym typeface="Nixie One"/>
            </a:endParaRPr>
          </a:p>
        </p:txBody>
      </p:sp>
      <p:grpSp>
        <p:nvGrpSpPr>
          <p:cNvPr id="255" name="Google Shape;255;p14"/>
          <p:cNvGrpSpPr/>
          <p:nvPr/>
        </p:nvGrpSpPr>
        <p:grpSpPr>
          <a:xfrm>
            <a:off x="323850" y="758825"/>
            <a:ext cx="366713" cy="366713"/>
            <a:chOff x="1923675" y="1633650"/>
            <a:chExt cx="436000" cy="435975"/>
          </a:xfrm>
        </p:grpSpPr>
        <p:sp>
          <p:nvSpPr>
            <p:cNvPr id="256" name="Google Shape;256;p14"/>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57" name="Google Shape;257;p14"/>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58" name="Google Shape;258;p14"/>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59" name="Google Shape;259;p14"/>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0" name="Google Shape;260;p14"/>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1" name="Google Shape;261;p14"/>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62" name="Google Shape;262;p1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63" name="Google Shape;263;p14"/>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64" name="Google Shape;264;p14"/>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265" name="Google Shape;265;p14"/>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66" name="Google Shape;266;p14"/>
          <p:cNvPicPr preferRelativeResize="0"/>
          <p:nvPr/>
        </p:nvPicPr>
        <p:blipFill rotWithShape="1">
          <a:blip r:embed="rId4">
            <a:alphaModFix/>
          </a:blip>
          <a:srcRect b="0" l="0" r="0" t="0"/>
          <a:stretch/>
        </p:blipFill>
        <p:spPr>
          <a:xfrm>
            <a:off x="5108575" y="496888"/>
            <a:ext cx="2105025" cy="2105025"/>
          </a:xfrm>
          <a:prstGeom prst="rect">
            <a:avLst/>
          </a:prstGeom>
          <a:noFill/>
          <a:ln>
            <a:noFill/>
          </a:ln>
        </p:spPr>
      </p:pic>
      <p:pic>
        <p:nvPicPr>
          <p:cNvPr id="267" name="Google Shape;267;p14">
            <a:hlinkClick r:id="rId5"/>
          </p:cNvPr>
          <p:cNvPicPr preferRelativeResize="0"/>
          <p:nvPr/>
        </p:nvPicPr>
        <p:blipFill rotWithShape="1">
          <a:blip r:embed="rId4">
            <a:alphaModFix/>
          </a:blip>
          <a:srcRect b="0" l="0" r="0" t="0"/>
          <a:stretch/>
        </p:blipFill>
        <p:spPr>
          <a:xfrm>
            <a:off x="5099050" y="496888"/>
            <a:ext cx="2105025" cy="2105025"/>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15"/>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73" name="Google Shape;273;p1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b="1" sz="1800">
              <a:solidFill>
                <a:srgbClr val="FFFFFF"/>
              </a:solidFill>
              <a:latin typeface="Nixie One"/>
              <a:ea typeface="Nixie One"/>
              <a:cs typeface="Nixie One"/>
              <a:sym typeface="Nixie One"/>
            </a:endParaRPr>
          </a:p>
        </p:txBody>
      </p:sp>
      <p:sp>
        <p:nvSpPr>
          <p:cNvPr id="274" name="Google Shape;274;p15"/>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They draw the order.</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 they will answer the quiz questions.</a:t>
            </a:r>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Arial"/>
              <a:ea typeface="Arial"/>
              <a:cs typeface="Arial"/>
              <a:sym typeface="Arial"/>
            </a:endParaRPr>
          </a:p>
        </p:txBody>
      </p:sp>
      <p:grpSp>
        <p:nvGrpSpPr>
          <p:cNvPr id="275" name="Google Shape;275;p15"/>
          <p:cNvGrpSpPr/>
          <p:nvPr/>
        </p:nvGrpSpPr>
        <p:grpSpPr>
          <a:xfrm>
            <a:off x="323850" y="758825"/>
            <a:ext cx="366713" cy="366713"/>
            <a:chOff x="1923675" y="1633650"/>
            <a:chExt cx="436000" cy="435975"/>
          </a:xfrm>
        </p:grpSpPr>
        <p:sp>
          <p:nvSpPr>
            <p:cNvPr id="276" name="Google Shape;276;p1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7" name="Google Shape;277;p1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8" name="Google Shape;278;p1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9" name="Google Shape;279;p1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0" name="Google Shape;280;p1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1" name="Google Shape;281;p1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82" name="Google Shape;282;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83" name="Google Shape;283;p1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84" name="Google Shape;284;p15"/>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285" name="Google Shape;285;p15"/>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86" name="Google Shape;286;p15">
            <a:hlinkClick r:id="rId5"/>
          </p:cNvPr>
          <p:cNvPicPr preferRelativeResize="0"/>
          <p:nvPr/>
        </p:nvPicPr>
        <p:blipFill rotWithShape="1">
          <a:blip r:embed="rId3">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6"/>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rPr b="1" lang="sk-SK" sz="1800">
                <a:solidFill>
                  <a:schemeClr val="lt1"/>
                </a:solidFill>
                <a:latin typeface="Roboto Slab"/>
                <a:ea typeface="Roboto Slab"/>
                <a:cs typeface="Roboto Slab"/>
                <a:sym typeface="Roboto Slab"/>
              </a:rPr>
              <a:t>SOURCES</a:t>
            </a:r>
            <a:endParaRPr/>
          </a:p>
        </p:txBody>
      </p:sp>
      <p:sp>
        <p:nvSpPr>
          <p:cNvPr id="292" name="Google Shape;292;p16"/>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Hartmannová, E, Petrufová, M: Spoločenská komunikácia pre 2. ročník obchodných akadémií </a:t>
            </a:r>
            <a:endParaRPr/>
          </a:p>
          <a:p>
            <a:pPr indent="-228600" lvl="0" marL="457200" rtl="0" algn="l">
              <a:spcBef>
                <a:spcPts val="600"/>
              </a:spcBef>
              <a:spcAft>
                <a:spcPts val="0"/>
              </a:spcAft>
              <a:buSzPts val="2800"/>
              <a:buFont typeface="Noto Sans Symbols"/>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BEDNAŘÍK, A. 2001. Riešenie konfliktov. Bratislava: -PDCS. ISBN 80-968095-4-7.</a:t>
            </a:r>
            <a:endParaRPr/>
          </a:p>
          <a:p>
            <a:pPr indent="-228600" lvl="0" marL="457200" rtl="0" algn="l">
              <a:spcBef>
                <a:spcPts val="600"/>
              </a:spcBef>
              <a:spcAft>
                <a:spcPts val="0"/>
              </a:spcAft>
              <a:buSzPts val="2800"/>
              <a:buNone/>
            </a:pPr>
            <a:r>
              <a:t/>
            </a:r>
            <a:endParaRPr>
              <a:latin typeface="Arial"/>
              <a:ea typeface="Arial"/>
              <a:cs typeface="Arial"/>
              <a:sym typeface="Arial"/>
            </a:endParaRPr>
          </a:p>
        </p:txBody>
      </p:sp>
      <p:sp>
        <p:nvSpPr>
          <p:cNvPr id="293" name="Google Shape;293;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7"/>
          <p:cNvSpPr txBox="1"/>
          <p:nvPr>
            <p:ph idx="4294967295" type="subTitle"/>
          </p:nvPr>
        </p:nvSpPr>
        <p:spPr>
          <a:xfrm>
            <a:off x="214313"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1400" u="none" cap="none" strike="noStrike">
              <a:solidFill>
                <a:schemeClr val="lt1"/>
              </a:solidFill>
              <a:latin typeface="Arial"/>
              <a:ea typeface="Arial"/>
              <a:cs typeface="Arial"/>
              <a:sym typeface="Arial"/>
            </a:endParaRPr>
          </a:p>
        </p:txBody>
      </p:sp>
      <p:sp>
        <p:nvSpPr>
          <p:cNvPr id="299" name="Google Shape;299;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00" name="Google Shape;300;p17"/>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301" name="Google Shape;301;p17"/>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302" name="Google Shape;302;p17"/>
          <p:cNvSpPr txBox="1"/>
          <p:nvPr/>
        </p:nvSpPr>
        <p:spPr>
          <a:xfrm>
            <a:off x="214313" y="2786063"/>
            <a:ext cx="51435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Arial"/>
              <a:buNone/>
            </a:pPr>
            <a:r>
              <a:rPr lang="sk-SK" sz="14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idx="4294967295" type="ctrTitle"/>
          </p:nvPr>
        </p:nvSpPr>
        <p:spPr>
          <a:xfrm>
            <a:off x="3000375" y="571500"/>
            <a:ext cx="4740275" cy="68738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1800"/>
              <a:buFont typeface="Roboto Slab"/>
              <a:buNone/>
            </a:pPr>
            <a:r>
              <a:rPr b="1" i="0" lang="sk-SK" sz="1800" u="none" cap="none" strike="noStrike">
                <a:solidFill>
                  <a:srgbClr val="FFFFFF"/>
                </a:solidFill>
                <a:latin typeface="Roboto Slab"/>
                <a:ea typeface="Roboto Slab"/>
                <a:cs typeface="Roboto Slab"/>
                <a:sym typeface="Roboto Slab"/>
              </a:rPr>
              <a:t>Conflict – Definition, Subdivision , Stages</a:t>
            </a:r>
            <a:endParaRPr b="1" i="0" sz="1800" u="none" cap="none" strike="noStrike">
              <a:solidFill>
                <a:srgbClr val="FFFFFF"/>
              </a:solidFill>
              <a:latin typeface="Roboto Slab"/>
              <a:ea typeface="Roboto Slab"/>
              <a:cs typeface="Roboto Slab"/>
              <a:sym typeface="Roboto Slab"/>
            </a:endParaRPr>
          </a:p>
        </p:txBody>
      </p:sp>
      <p:sp>
        <p:nvSpPr>
          <p:cNvPr id="62" name="Google Shape;62;p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63" name="Google Shape;63;p2"/>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64" name="Google Shape;64;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65" name="Google Shape;65;p2"/>
          <p:cNvSpPr txBox="1"/>
          <p:nvPr/>
        </p:nvSpPr>
        <p:spPr>
          <a:xfrm>
            <a:off x="428625" y="1500188"/>
            <a:ext cx="8143875" cy="2032000"/>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SUBJECT: Ethics</a:t>
            </a:r>
            <a:endParaRPr b="0" i="0" sz="1400" u="none" cap="none" strike="noStrike">
              <a:solidFill>
                <a:schemeClr val="lt1"/>
              </a:solidFill>
              <a:latin typeface="Roboto Slab"/>
              <a:ea typeface="Roboto Slab"/>
              <a:cs typeface="Roboto Slab"/>
              <a:sym typeface="Roboto Slab"/>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SPECIFICATION: </a:t>
            </a:r>
            <a:r>
              <a:rPr b="1" i="0" lang="sk-SK" sz="1400" u="none" cap="none" strike="noStrike">
                <a:solidFill>
                  <a:srgbClr val="FFFFFF"/>
                </a:solidFill>
                <a:latin typeface="Roboto Slab"/>
                <a:ea typeface="Roboto Slab"/>
                <a:cs typeface="Roboto Slab"/>
                <a:sym typeface="Roboto Slab"/>
              </a:rPr>
              <a:t>Conflict – Definition, Subdivision , Stages</a:t>
            </a:r>
            <a:endParaRPr b="0" i="0" sz="1400" u="none" cap="none" strike="noStrike">
              <a:solidFill>
                <a:schemeClr val="lt1"/>
              </a:solidFill>
              <a:latin typeface="Roboto Slab"/>
              <a:ea typeface="Roboto Slab"/>
              <a:cs typeface="Roboto Slab"/>
              <a:sym typeface="Roboto Slab"/>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AGE GROUP: 14-15</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1 LESSON: 45 min</a:t>
            </a:r>
            <a:endParaRPr/>
          </a:p>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idx="4294967295" type="title"/>
          </p:nvPr>
        </p:nvSpPr>
        <p:spPr>
          <a:xfrm>
            <a:off x="500063" y="785813"/>
            <a:ext cx="2071687" cy="50006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CONTENTS</a:t>
            </a:r>
            <a:endParaRPr/>
          </a:p>
        </p:txBody>
      </p:sp>
      <p:sp>
        <p:nvSpPr>
          <p:cNvPr id="71" name="Google Shape;71;p3"/>
          <p:cNvSpPr/>
          <p:nvPr/>
        </p:nvSpPr>
        <p:spPr>
          <a:xfrm>
            <a:off x="3759200" y="3738563"/>
            <a:ext cx="2717800" cy="749300"/>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759200" y="3003550"/>
            <a:ext cx="3487738" cy="749300"/>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759200" y="2259013"/>
            <a:ext cx="2227263" cy="749300"/>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759200" y="1508125"/>
            <a:ext cx="2554288" cy="750888"/>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2898775" y="1312863"/>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6" name="Google Shape;76;p3"/>
          <p:cNvSpPr/>
          <p:nvPr/>
        </p:nvSpPr>
        <p:spPr>
          <a:xfrm>
            <a:off x="2892425" y="2132013"/>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7" name="Google Shape;77;p3"/>
          <p:cNvSpPr/>
          <p:nvPr/>
        </p:nvSpPr>
        <p:spPr>
          <a:xfrm flipH="1" rot="10800000">
            <a:off x="2892425" y="3008313"/>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8" name="Google Shape;78;p3"/>
          <p:cNvSpPr/>
          <p:nvPr/>
        </p:nvSpPr>
        <p:spPr>
          <a:xfrm flipH="1" rot="10800000">
            <a:off x="2894013" y="3751263"/>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9" name="Google Shape;79;p3"/>
          <p:cNvSpPr/>
          <p:nvPr/>
        </p:nvSpPr>
        <p:spPr>
          <a:xfrm rot="10800000">
            <a:off x="2022475" y="3748088"/>
            <a:ext cx="877888"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0" name="Google Shape;80;p3"/>
          <p:cNvSpPr/>
          <p:nvPr/>
        </p:nvSpPr>
        <p:spPr>
          <a:xfrm flipH="1">
            <a:off x="2017713"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1" name="Google Shape;81;p3"/>
          <p:cNvSpPr/>
          <p:nvPr/>
        </p:nvSpPr>
        <p:spPr>
          <a:xfrm flipH="1">
            <a:off x="2016125" y="1314450"/>
            <a:ext cx="887413"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2" name="Google Shape;82;p3"/>
          <p:cNvSpPr/>
          <p:nvPr/>
        </p:nvSpPr>
        <p:spPr>
          <a:xfrm rot="10800000">
            <a:off x="2020888" y="3003550"/>
            <a:ext cx="877887" cy="871538"/>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3" name="Google Shape;83;p3"/>
          <p:cNvSpPr/>
          <p:nvPr/>
        </p:nvSpPr>
        <p:spPr>
          <a:xfrm>
            <a:off x="1985963" y="1412875"/>
            <a:ext cx="477837" cy="3290888"/>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4" name="Google Shape;84;p3"/>
          <p:cNvSpPr txBox="1"/>
          <p:nvPr/>
        </p:nvSpPr>
        <p:spPr>
          <a:xfrm>
            <a:off x="3878263" y="1654175"/>
            <a:ext cx="596900" cy="4492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01</a:t>
            </a:r>
            <a:endParaRPr/>
          </a:p>
        </p:txBody>
      </p:sp>
      <p:cxnSp>
        <p:nvCxnSpPr>
          <p:cNvPr id="85" name="Google Shape;85;p3"/>
          <p:cNvCxnSpPr/>
          <p:nvPr/>
        </p:nvCxnSpPr>
        <p:spPr>
          <a:xfrm>
            <a:off x="4476750" y="1682750"/>
            <a:ext cx="0" cy="392113"/>
          </a:xfrm>
          <a:prstGeom prst="straightConnector1">
            <a:avLst/>
          </a:prstGeom>
          <a:noFill/>
          <a:ln cap="rnd" cmpd="sng" w="9525">
            <a:solidFill>
              <a:srgbClr val="FFFFFF"/>
            </a:solidFill>
            <a:prstDash val="solid"/>
            <a:round/>
            <a:headEnd len="sm" w="sm" type="none"/>
            <a:tailEnd len="sm" w="sm" type="none"/>
          </a:ln>
        </p:spPr>
      </p:cxnSp>
      <p:sp>
        <p:nvSpPr>
          <p:cNvPr id="86" name="Google Shape;86;p3"/>
          <p:cNvSpPr txBox="1"/>
          <p:nvPr/>
        </p:nvSpPr>
        <p:spPr>
          <a:xfrm>
            <a:off x="4532313" y="1666875"/>
            <a:ext cx="1454150" cy="446088"/>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t/>
            </a:r>
            <a:endParaRPr b="0" sz="1400" u="none">
              <a:solidFill>
                <a:srgbClr val="FFFFFF"/>
              </a:solidFill>
              <a:latin typeface="Nixie One"/>
              <a:ea typeface="Nixie One"/>
              <a:cs typeface="Nixie One"/>
              <a:sym typeface="Nixie One"/>
            </a:endParaRPr>
          </a:p>
        </p:txBody>
      </p:sp>
      <p:sp>
        <p:nvSpPr>
          <p:cNvPr id="87" name="Google Shape;87;p3"/>
          <p:cNvSpPr txBox="1"/>
          <p:nvPr/>
        </p:nvSpPr>
        <p:spPr>
          <a:xfrm>
            <a:off x="3878263" y="2392363"/>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02</a:t>
            </a:r>
            <a:endParaRPr b="1" sz="2400" u="none">
              <a:solidFill>
                <a:srgbClr val="000000"/>
              </a:solidFill>
              <a:latin typeface="Nixie One"/>
              <a:ea typeface="Nixie One"/>
              <a:cs typeface="Nixie One"/>
              <a:sym typeface="Nixie One"/>
            </a:endParaRPr>
          </a:p>
        </p:txBody>
      </p:sp>
      <p:cxnSp>
        <p:nvCxnSpPr>
          <p:cNvPr id="88" name="Google Shape;88;p3"/>
          <p:cNvCxnSpPr/>
          <p:nvPr/>
        </p:nvCxnSpPr>
        <p:spPr>
          <a:xfrm>
            <a:off x="4476750" y="2420938"/>
            <a:ext cx="0" cy="392112"/>
          </a:xfrm>
          <a:prstGeom prst="straightConnector1">
            <a:avLst/>
          </a:prstGeom>
          <a:noFill/>
          <a:ln cap="rnd" cmpd="sng" w="9525">
            <a:solidFill>
              <a:srgbClr val="FFFFFF"/>
            </a:solidFill>
            <a:prstDash val="solid"/>
            <a:round/>
            <a:headEnd len="sm" w="sm" type="none"/>
            <a:tailEnd len="sm" w="sm" type="none"/>
          </a:ln>
        </p:spPr>
      </p:cxnSp>
      <p:sp>
        <p:nvSpPr>
          <p:cNvPr id="89" name="Google Shape;89;p3"/>
          <p:cNvSpPr txBox="1"/>
          <p:nvPr/>
        </p:nvSpPr>
        <p:spPr>
          <a:xfrm>
            <a:off x="4532313" y="2409825"/>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Subdivision of Conflicts</a:t>
            </a:r>
            <a:endParaRPr b="0" sz="1400" u="none">
              <a:solidFill>
                <a:srgbClr val="000000"/>
              </a:solidFill>
              <a:latin typeface="Roboto Slab"/>
              <a:ea typeface="Roboto Slab"/>
              <a:cs typeface="Roboto Slab"/>
              <a:sym typeface="Roboto Slab"/>
            </a:endParaRPr>
          </a:p>
        </p:txBody>
      </p:sp>
      <p:sp>
        <p:nvSpPr>
          <p:cNvPr id="90" name="Google Shape;90;p3"/>
          <p:cNvSpPr txBox="1"/>
          <p:nvPr/>
        </p:nvSpPr>
        <p:spPr>
          <a:xfrm>
            <a:off x="3878263" y="315118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03</a:t>
            </a:r>
            <a:endParaRPr/>
          </a:p>
        </p:txBody>
      </p:sp>
      <p:cxnSp>
        <p:nvCxnSpPr>
          <p:cNvPr id="91" name="Google Shape;91;p3"/>
          <p:cNvCxnSpPr/>
          <p:nvPr/>
        </p:nvCxnSpPr>
        <p:spPr>
          <a:xfrm>
            <a:off x="4476750" y="3179763"/>
            <a:ext cx="0" cy="392112"/>
          </a:xfrm>
          <a:prstGeom prst="straightConnector1">
            <a:avLst/>
          </a:prstGeom>
          <a:noFill/>
          <a:ln cap="rnd" cmpd="sng" w="9525">
            <a:solidFill>
              <a:srgbClr val="FFFFFF"/>
            </a:solidFill>
            <a:prstDash val="solid"/>
            <a:round/>
            <a:headEnd len="sm" w="sm" type="none"/>
            <a:tailEnd len="sm" w="sm" type="none"/>
          </a:ln>
        </p:spPr>
      </p:cxnSp>
      <p:sp>
        <p:nvSpPr>
          <p:cNvPr id="92" name="Google Shape;92;p3"/>
          <p:cNvSpPr txBox="1"/>
          <p:nvPr/>
        </p:nvSpPr>
        <p:spPr>
          <a:xfrm>
            <a:off x="4532313" y="3094038"/>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Stages of Conflict</a:t>
            </a:r>
            <a:endParaRPr b="0" sz="1000" u="none">
              <a:solidFill>
                <a:srgbClr val="FFFFFF"/>
              </a:solidFill>
              <a:latin typeface="Roboto Slab"/>
              <a:ea typeface="Roboto Slab"/>
              <a:cs typeface="Roboto Slab"/>
              <a:sym typeface="Roboto Slab"/>
            </a:endParaRPr>
          </a:p>
        </p:txBody>
      </p:sp>
      <p:sp>
        <p:nvSpPr>
          <p:cNvPr id="93" name="Google Shape;93;p3"/>
          <p:cNvSpPr txBox="1"/>
          <p:nvPr/>
        </p:nvSpPr>
        <p:spPr>
          <a:xfrm>
            <a:off x="3878263" y="388143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04</a:t>
            </a:r>
            <a:endParaRPr/>
          </a:p>
        </p:txBody>
      </p:sp>
      <p:cxnSp>
        <p:nvCxnSpPr>
          <p:cNvPr id="94" name="Google Shape;94;p3"/>
          <p:cNvCxnSpPr/>
          <p:nvPr/>
        </p:nvCxnSpPr>
        <p:spPr>
          <a:xfrm>
            <a:off x="4476750" y="3910013"/>
            <a:ext cx="0" cy="393700"/>
          </a:xfrm>
          <a:prstGeom prst="straightConnector1">
            <a:avLst/>
          </a:prstGeom>
          <a:noFill/>
          <a:ln cap="rnd" cmpd="sng" w="9525">
            <a:solidFill>
              <a:srgbClr val="FFFFFF"/>
            </a:solidFill>
            <a:prstDash val="solid"/>
            <a:round/>
            <a:headEnd len="sm" w="sm" type="none"/>
            <a:tailEnd len="sm" w="sm" type="none"/>
          </a:ln>
        </p:spPr>
      </p:cxnSp>
      <p:sp>
        <p:nvSpPr>
          <p:cNvPr id="95" name="Google Shape;95;p3"/>
          <p:cNvSpPr txBox="1"/>
          <p:nvPr/>
        </p:nvSpPr>
        <p:spPr>
          <a:xfrm>
            <a:off x="4532313" y="3825875"/>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TEACHING MATERIALS</a:t>
            </a:r>
            <a:endParaRPr/>
          </a:p>
        </p:txBody>
      </p:sp>
      <p:sp>
        <p:nvSpPr>
          <p:cNvPr id="96" name="Google Shape;96;p3"/>
          <p:cNvSpPr/>
          <p:nvPr/>
        </p:nvSpPr>
        <p:spPr>
          <a:xfrm flipH="1">
            <a:off x="3787775" y="1509713"/>
            <a:ext cx="90488"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7" name="Google Shape;97;p3"/>
          <p:cNvSpPr txBox="1"/>
          <p:nvPr/>
        </p:nvSpPr>
        <p:spPr>
          <a:xfrm>
            <a:off x="5362575" y="4487863"/>
            <a:ext cx="3711575" cy="517525"/>
          </a:xfrm>
          <a:prstGeom prst="rect">
            <a:avLst/>
          </a:prstGeom>
          <a:noFill/>
          <a:ln>
            <a:noFill/>
          </a:ln>
        </p:spPr>
        <p:txBody>
          <a:bodyPr anchorCtr="0" anchor="ctr" bIns="91425" lIns="91425" spcFirstLastPara="1" rIns="91425" wrap="square" tIns="91425">
            <a:noAutofit/>
          </a:bodyPr>
          <a:lstStyle/>
          <a:p>
            <a:pPr indent="0" lvl="0" marL="0" marR="0" rtl="0" algn="r">
              <a:spcBef>
                <a:spcPts val="0"/>
              </a:spcBef>
              <a:spcAft>
                <a:spcPts val="0"/>
              </a:spcAft>
              <a:buClr>
                <a:srgbClr val="000000"/>
              </a:buClr>
              <a:buSzPts val="1200"/>
              <a:buFont typeface="Arial"/>
              <a:buNone/>
            </a:pPr>
            <a:r>
              <a:t/>
            </a:r>
            <a:endParaRPr b="1" sz="1200" u="none">
              <a:solidFill>
                <a:srgbClr val="18637B"/>
              </a:solidFill>
              <a:latin typeface="Nixie One"/>
              <a:ea typeface="Nixie One"/>
              <a:cs typeface="Nixie One"/>
              <a:sym typeface="Nixie One"/>
            </a:endParaRPr>
          </a:p>
        </p:txBody>
      </p:sp>
      <p:sp>
        <p:nvSpPr>
          <p:cNvPr id="98" name="Google Shape;98;p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99" name="Google Shape;99;p3"/>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sp>
        <p:nvSpPr>
          <p:cNvPr id="100" name="Google Shape;100;p3"/>
          <p:cNvSpPr txBox="1"/>
          <p:nvPr/>
        </p:nvSpPr>
        <p:spPr>
          <a:xfrm>
            <a:off x="4500563" y="1643063"/>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Definition of Conflict</a:t>
            </a:r>
            <a:endParaRPr b="0" sz="1000" u="none">
              <a:solidFill>
                <a:srgbClr val="FFFFFF"/>
              </a:solidFill>
              <a:latin typeface="Roboto Slab"/>
              <a:ea typeface="Roboto Slab"/>
              <a:cs typeface="Roboto Slab"/>
              <a:sym typeface="Roboto Slab"/>
            </a:endParaRPr>
          </a:p>
        </p:txBody>
      </p:sp>
      <p:sp>
        <p:nvSpPr>
          <p:cNvPr id="101" name="Google Shape;101;p3"/>
          <p:cNvSpPr/>
          <p:nvPr/>
        </p:nvSpPr>
        <p:spPr>
          <a:xfrm>
            <a:off x="3143250" y="1643063"/>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2" name="Google Shape;102;p3"/>
          <p:cNvSpPr/>
          <p:nvPr/>
        </p:nvSpPr>
        <p:spPr>
          <a:xfrm>
            <a:off x="3143250" y="242887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3" name="Google Shape;103;p3"/>
          <p:cNvSpPr/>
          <p:nvPr/>
        </p:nvSpPr>
        <p:spPr>
          <a:xfrm>
            <a:off x="3143250" y="328612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4" name="Google Shape;104;p3"/>
          <p:cNvSpPr/>
          <p:nvPr/>
        </p:nvSpPr>
        <p:spPr>
          <a:xfrm>
            <a:off x="3143250" y="4071938"/>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Erasmus+ logo EN.jpg" id="105" name="Google Shape;105;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ctrTitle"/>
          </p:nvPr>
        </p:nvSpPr>
        <p:spPr>
          <a:xfrm>
            <a:off x="4113213" y="2878138"/>
            <a:ext cx="4923283"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Calibri"/>
                <a:ea typeface="Calibri"/>
                <a:cs typeface="Calibri"/>
                <a:sym typeface="Calibri"/>
              </a:rPr>
              <a:t>What is a Conflict?</a:t>
            </a:r>
            <a:endParaRPr/>
          </a:p>
        </p:txBody>
      </p:sp>
      <p:sp>
        <p:nvSpPr>
          <p:cNvPr id="111" name="Google Shape;111;p4"/>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rPr lang="sk-SK">
                <a:latin typeface="Arial"/>
                <a:ea typeface="Arial"/>
                <a:cs typeface="Arial"/>
                <a:sym typeface="Arial"/>
              </a:rPr>
              <a:t>Definition of Conflict</a:t>
            </a:r>
            <a:endParaRPr>
              <a:latin typeface="Arial"/>
              <a:ea typeface="Arial"/>
              <a:cs typeface="Arial"/>
              <a:sym typeface="Arial"/>
            </a:endParaRPr>
          </a:p>
        </p:txBody>
      </p:sp>
      <p:sp>
        <p:nvSpPr>
          <p:cNvPr id="112" name="Google Shape;112;p4"/>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1</a:t>
            </a:r>
            <a:endParaRPr/>
          </a:p>
        </p:txBody>
      </p:sp>
      <p:sp>
        <p:nvSpPr>
          <p:cNvPr id="113" name="Google Shape;113;p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14" name="Google Shape;114;p4"/>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15" name="Google Shape;115;p4"/>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id="116" name="Google Shape;116;p4"/>
          <p:cNvPicPr preferRelativeResize="0"/>
          <p:nvPr/>
        </p:nvPicPr>
        <p:blipFill rotWithShape="1">
          <a:blip r:embed="rId4">
            <a:alphaModFix/>
          </a:blip>
          <a:srcRect b="0" l="0" r="0" t="0"/>
          <a:stretch/>
        </p:blipFill>
        <p:spPr>
          <a:xfrm>
            <a:off x="5254625" y="195263"/>
            <a:ext cx="2305050" cy="2871787"/>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a:p>
        </p:txBody>
      </p:sp>
      <p:grpSp>
        <p:nvGrpSpPr>
          <p:cNvPr id="122" name="Google Shape;122;p5"/>
          <p:cNvGrpSpPr/>
          <p:nvPr/>
        </p:nvGrpSpPr>
        <p:grpSpPr>
          <a:xfrm>
            <a:off x="323850" y="758825"/>
            <a:ext cx="366713" cy="366713"/>
            <a:chOff x="1923675" y="1633650"/>
            <a:chExt cx="436000" cy="435975"/>
          </a:xfrm>
        </p:grpSpPr>
        <p:sp>
          <p:nvSpPr>
            <p:cNvPr id="123" name="Google Shape;123;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4" name="Google Shape;124;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5" name="Google Shape;125;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6" name="Google Shape;126;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7" name="Google Shape;127;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8" name="Google Shape;128;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29" name="Google Shape;129;p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30" name="Google Shape;130;p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31" name="Google Shape;131;p5"/>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32" name="Google Shape;132;p5"/>
          <p:cNvSpPr txBox="1"/>
          <p:nvPr>
            <p:ph idx="1" type="body"/>
          </p:nvPr>
        </p:nvSpPr>
        <p:spPr>
          <a:xfrm>
            <a:off x="1146175" y="1766888"/>
            <a:ext cx="2921769" cy="2825750"/>
          </a:xfrm>
          <a:prstGeom prst="rect">
            <a:avLst/>
          </a:prstGeom>
          <a:noFill/>
          <a:ln>
            <a:noFill/>
          </a:ln>
        </p:spPr>
        <p:txBody>
          <a:bodyPr anchorCtr="0" anchor="t" bIns="91425" lIns="91425" spcFirstLastPara="1" rIns="91425" wrap="square" tIns="91425">
            <a:noAutofit/>
          </a:bodyPr>
          <a:lstStyle/>
          <a:p>
            <a:pPr indent="-228600" lvl="0" marL="4572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228600" lvl="0" marL="4572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406400" lvl="0" marL="457200" rtl="0" algn="l">
              <a:lnSpc>
                <a:spcPct val="80000"/>
              </a:lnSpc>
              <a:spcBef>
                <a:spcPts val="600"/>
              </a:spcBef>
              <a:spcAft>
                <a:spcPts val="0"/>
              </a:spcAft>
              <a:buSzPts val="2800"/>
              <a:buFont typeface="Noto Sans Symbols"/>
              <a:buChar char="⮚"/>
            </a:pPr>
            <a:r>
              <a:rPr lang="sk-SK" sz="1400">
                <a:latin typeface="Arial"/>
                <a:ea typeface="Arial"/>
                <a:cs typeface="Arial"/>
                <a:sym typeface="Arial"/>
              </a:rPr>
              <a:t>Disagreement, meeting of two opposing opinions.</a:t>
            </a:r>
            <a:endParaRPr/>
          </a:p>
          <a:p>
            <a:pPr indent="-228600" lvl="0" marL="457200" rtl="0" algn="l">
              <a:lnSpc>
                <a:spcPct val="80000"/>
              </a:lnSpc>
              <a:spcBef>
                <a:spcPts val="600"/>
              </a:spcBef>
              <a:spcAft>
                <a:spcPts val="0"/>
              </a:spcAft>
              <a:buSzPts val="2800"/>
              <a:buFont typeface="Noto Sans Symbols"/>
              <a:buNone/>
            </a:pPr>
            <a:r>
              <a:t/>
            </a:r>
            <a:endParaRPr sz="1400">
              <a:latin typeface="Arial"/>
              <a:ea typeface="Arial"/>
              <a:cs typeface="Arial"/>
              <a:sym typeface="Arial"/>
            </a:endParaRPr>
          </a:p>
          <a:p>
            <a:pPr indent="-406400" lvl="0" marL="457200" rtl="0" algn="l">
              <a:lnSpc>
                <a:spcPct val="80000"/>
              </a:lnSpc>
              <a:spcBef>
                <a:spcPts val="600"/>
              </a:spcBef>
              <a:spcAft>
                <a:spcPts val="0"/>
              </a:spcAft>
              <a:buSzPts val="2800"/>
              <a:buFont typeface="Noto Sans Symbols"/>
              <a:buChar char="⮚"/>
            </a:pPr>
            <a:r>
              <a:rPr lang="sk-SK" sz="1400">
                <a:latin typeface="Arial"/>
                <a:ea typeface="Arial"/>
                <a:cs typeface="Arial"/>
                <a:sym typeface="Arial"/>
              </a:rPr>
              <a:t>It is completely natural in interpersonal relationships.  </a:t>
            </a:r>
            <a:endParaRPr/>
          </a:p>
          <a:p>
            <a:pPr indent="-228600" lvl="0" marL="457200" rtl="0" algn="l">
              <a:lnSpc>
                <a:spcPct val="80000"/>
              </a:lnSpc>
              <a:spcBef>
                <a:spcPts val="600"/>
              </a:spcBef>
              <a:spcAft>
                <a:spcPts val="0"/>
              </a:spcAft>
              <a:buSzPts val="2800"/>
              <a:buFont typeface="Noto Sans Symbols"/>
              <a:buNone/>
            </a:pPr>
            <a:r>
              <a:t/>
            </a:r>
            <a:endParaRPr sz="1400">
              <a:latin typeface="Arial"/>
              <a:ea typeface="Arial"/>
              <a:cs typeface="Arial"/>
              <a:sym typeface="Arial"/>
            </a:endParaRPr>
          </a:p>
          <a:p>
            <a:pPr indent="0" lvl="0" marL="50800" rtl="0" algn="l">
              <a:lnSpc>
                <a:spcPct val="80000"/>
              </a:lnSpc>
              <a:spcBef>
                <a:spcPts val="600"/>
              </a:spcBef>
              <a:spcAft>
                <a:spcPts val="0"/>
              </a:spcAft>
              <a:buSzPts val="2800"/>
              <a:buNone/>
            </a:pPr>
            <a:r>
              <a:t/>
            </a:r>
            <a:endParaRPr sz="1200">
              <a:latin typeface="Arial"/>
              <a:ea typeface="Arial"/>
              <a:cs typeface="Arial"/>
              <a:sym typeface="Arial"/>
            </a:endParaRPr>
          </a:p>
          <a:p>
            <a:pPr indent="-228600" lvl="0" marL="4572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228600" lvl="0" marL="4572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p:txBody>
      </p:sp>
      <p:pic>
        <p:nvPicPr>
          <p:cNvPr id="133" name="Google Shape;133;p5"/>
          <p:cNvPicPr preferRelativeResize="0"/>
          <p:nvPr/>
        </p:nvPicPr>
        <p:blipFill rotWithShape="1">
          <a:blip r:embed="rId4">
            <a:alphaModFix/>
          </a:blip>
          <a:srcRect b="0" l="0" r="0" t="0"/>
          <a:stretch/>
        </p:blipFill>
        <p:spPr>
          <a:xfrm>
            <a:off x="4859338" y="2151063"/>
            <a:ext cx="3275012" cy="2057400"/>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b="1" sz="1800">
              <a:solidFill>
                <a:srgbClr val="FFFFFF"/>
              </a:solidFill>
              <a:latin typeface="Nixie One"/>
              <a:ea typeface="Nixie One"/>
              <a:cs typeface="Nixie One"/>
              <a:sym typeface="Nixie One"/>
            </a:endParaRPr>
          </a:p>
        </p:txBody>
      </p:sp>
      <p:grpSp>
        <p:nvGrpSpPr>
          <p:cNvPr id="139" name="Google Shape;139;p6"/>
          <p:cNvGrpSpPr/>
          <p:nvPr/>
        </p:nvGrpSpPr>
        <p:grpSpPr>
          <a:xfrm>
            <a:off x="323850" y="758825"/>
            <a:ext cx="366713" cy="366713"/>
            <a:chOff x="1923675" y="1633650"/>
            <a:chExt cx="436000" cy="435975"/>
          </a:xfrm>
        </p:grpSpPr>
        <p:sp>
          <p:nvSpPr>
            <p:cNvPr id="140" name="Google Shape;140;p6"/>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1" name="Google Shape;141;p6"/>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2" name="Google Shape;142;p6"/>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3" name="Google Shape;143;p6"/>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4" name="Google Shape;144;p6"/>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5" name="Google Shape;145;p6"/>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46" name="Google Shape;146;p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47" name="Google Shape;147;p6"/>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48" name="Google Shape;148;p6"/>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49" name="Google Shape;149;p6"/>
          <p:cNvSpPr txBox="1"/>
          <p:nvPr>
            <p:ph idx="1" type="body"/>
          </p:nvPr>
        </p:nvSpPr>
        <p:spPr>
          <a:xfrm>
            <a:off x="1146175" y="1766888"/>
            <a:ext cx="2778125" cy="2825750"/>
          </a:xfrm>
          <a:prstGeom prst="rect">
            <a:avLst/>
          </a:prstGeom>
          <a:noFill/>
          <a:ln>
            <a:noFill/>
          </a:ln>
        </p:spPr>
        <p:txBody>
          <a:bodyPr anchorCtr="0" anchor="t" bIns="91425" lIns="91425" spcFirstLastPara="1" rIns="91425" wrap="square" tIns="91425">
            <a:normAutofit/>
          </a:bodyPr>
          <a:lstStyle/>
          <a:p>
            <a:pPr indent="-228600" lvl="0" marL="457200" rtl="0" algn="l">
              <a:spcBef>
                <a:spcPts val="600"/>
              </a:spcBef>
              <a:spcAft>
                <a:spcPts val="0"/>
              </a:spcAft>
              <a:buSzPts val="2800"/>
              <a:buFont typeface="Noto Sans Symbols"/>
              <a:buNone/>
            </a:pPr>
            <a:r>
              <a:t/>
            </a:r>
            <a:endParaRPr/>
          </a:p>
          <a:p>
            <a:pPr indent="0" lvl="0" marL="50800" rtl="0" algn="l">
              <a:spcBef>
                <a:spcPts val="600"/>
              </a:spcBef>
              <a:spcAft>
                <a:spcPts val="0"/>
              </a:spcAft>
              <a:buSzPts val="2800"/>
              <a:buFont typeface="Arial"/>
              <a:buNone/>
            </a:pPr>
            <a:r>
              <a:t/>
            </a:r>
            <a:endParaRPr/>
          </a:p>
          <a:p>
            <a:pPr indent="-228600" lvl="0" marL="457200" rtl="0" algn="l">
              <a:spcBef>
                <a:spcPts val="600"/>
              </a:spcBef>
              <a:spcAft>
                <a:spcPts val="0"/>
              </a:spcAft>
              <a:buSzPts val="2800"/>
              <a:buFont typeface="Noto Sans Symbols"/>
              <a:buNone/>
            </a:pPr>
            <a:r>
              <a:t/>
            </a:r>
            <a:endParaRPr/>
          </a:p>
        </p:txBody>
      </p:sp>
      <p:pic>
        <p:nvPicPr>
          <p:cNvPr id="150" name="Google Shape;150;p6"/>
          <p:cNvPicPr preferRelativeResize="0"/>
          <p:nvPr/>
        </p:nvPicPr>
        <p:blipFill rotWithShape="1">
          <a:blip r:embed="rId4">
            <a:alphaModFix/>
          </a:blip>
          <a:srcRect b="0" l="0" r="0" t="0"/>
          <a:stretch/>
        </p:blipFill>
        <p:spPr>
          <a:xfrm>
            <a:off x="5219700" y="1766888"/>
            <a:ext cx="3275013" cy="2266950"/>
          </a:xfrm>
          <a:prstGeom prst="rect">
            <a:avLst/>
          </a:prstGeom>
          <a:noFill/>
          <a:ln>
            <a:noFill/>
          </a:ln>
        </p:spPr>
      </p:pic>
      <p:sp>
        <p:nvSpPr>
          <p:cNvPr id="151" name="Google Shape;151;p6"/>
          <p:cNvSpPr txBox="1"/>
          <p:nvPr/>
        </p:nvSpPr>
        <p:spPr>
          <a:xfrm>
            <a:off x="1116013" y="1766888"/>
            <a:ext cx="3600003" cy="2825750"/>
          </a:xfrm>
          <a:prstGeom prst="rect">
            <a:avLst/>
          </a:prstGeom>
          <a:noFill/>
          <a:ln>
            <a:noFill/>
          </a:ln>
        </p:spPr>
        <p:txBody>
          <a:bodyPr anchorCtr="0" anchor="t" bIns="91425" lIns="91425" spcFirstLastPara="1" rIns="91425" wrap="square" tIns="91425">
            <a:noAutofit/>
          </a:bodyPr>
          <a:lstStyle/>
          <a:p>
            <a:pPr indent="-342900" lvl="0" marL="342900" marR="0" rtl="0" algn="l">
              <a:lnSpc>
                <a:spcPct val="80000"/>
              </a:lnSpc>
              <a:spcBef>
                <a:spcPts val="0"/>
              </a:spcBef>
              <a:spcAft>
                <a:spcPts val="0"/>
              </a:spcAft>
              <a:buClr>
                <a:srgbClr val="000000"/>
              </a:buClr>
              <a:buSzPts val="2800"/>
              <a:buFont typeface="Noto Sans Symbols"/>
              <a:buChar char="⮚"/>
            </a:pPr>
            <a:r>
              <a:rPr lang="sk-SK" sz="1400">
                <a:solidFill>
                  <a:srgbClr val="000000"/>
                </a:solidFill>
                <a:latin typeface="Arial"/>
                <a:ea typeface="Arial"/>
                <a:cs typeface="Arial"/>
                <a:sym typeface="Arial"/>
              </a:rPr>
              <a:t>when we misunderstand each other,</a:t>
            </a:r>
            <a:endParaRPr/>
          </a:p>
          <a:p>
            <a:pPr indent="-342900" lvl="0" marL="342900" marR="0" rtl="0" algn="l">
              <a:lnSpc>
                <a:spcPct val="80000"/>
              </a:lnSpc>
              <a:spcBef>
                <a:spcPts val="600"/>
              </a:spcBef>
              <a:spcAft>
                <a:spcPts val="0"/>
              </a:spcAft>
              <a:buClr>
                <a:srgbClr val="000000"/>
              </a:buClr>
              <a:buSzPts val="2800"/>
              <a:buFont typeface="Noto Sans Symbols"/>
              <a:buChar char="⮚"/>
            </a:pPr>
            <a:r>
              <a:rPr lang="sk-SK" sz="1400">
                <a:solidFill>
                  <a:srgbClr val="000000"/>
                </a:solidFill>
                <a:latin typeface="Arial"/>
                <a:ea typeface="Arial"/>
                <a:cs typeface="Arial"/>
                <a:sym typeface="Arial"/>
              </a:rPr>
              <a:t>when we have opposing views and cannot reach agreement,</a:t>
            </a:r>
            <a:endParaRPr/>
          </a:p>
          <a:p>
            <a:pPr indent="-342900" lvl="0" marL="342900" marR="0" rtl="0" algn="l">
              <a:lnSpc>
                <a:spcPct val="80000"/>
              </a:lnSpc>
              <a:spcBef>
                <a:spcPts val="600"/>
              </a:spcBef>
              <a:spcAft>
                <a:spcPts val="0"/>
              </a:spcAft>
              <a:buClr>
                <a:srgbClr val="000000"/>
              </a:buClr>
              <a:buSzPts val="2800"/>
              <a:buFont typeface="Noto Sans Symbols"/>
              <a:buChar char="⮚"/>
            </a:pPr>
            <a:r>
              <a:rPr lang="sk-SK" sz="1400">
                <a:solidFill>
                  <a:srgbClr val="000000"/>
                </a:solidFill>
                <a:latin typeface="Arial"/>
                <a:ea typeface="Arial"/>
                <a:cs typeface="Arial"/>
                <a:sym typeface="Arial"/>
              </a:rPr>
              <a:t>Half truths, unsaid truths, </a:t>
            </a:r>
            <a:endParaRPr/>
          </a:p>
          <a:p>
            <a:pPr indent="-342900" lvl="0" marL="342900" marR="0" rtl="0" algn="l">
              <a:lnSpc>
                <a:spcPct val="80000"/>
              </a:lnSpc>
              <a:spcBef>
                <a:spcPts val="600"/>
              </a:spcBef>
              <a:spcAft>
                <a:spcPts val="0"/>
              </a:spcAft>
              <a:buClr>
                <a:srgbClr val="000000"/>
              </a:buClr>
              <a:buSzPts val="2800"/>
              <a:buFont typeface="Noto Sans Symbols"/>
              <a:buChar char="⮚"/>
            </a:pPr>
            <a:r>
              <a:rPr lang="sk-SK" sz="1400">
                <a:solidFill>
                  <a:srgbClr val="000000"/>
                </a:solidFill>
                <a:latin typeface="Arial"/>
                <a:ea typeface="Arial"/>
                <a:cs typeface="Arial"/>
                <a:sym typeface="Arial"/>
              </a:rPr>
              <a:t>carelessness (not keeping the word, or responsibility),</a:t>
            </a:r>
            <a:endParaRPr/>
          </a:p>
          <a:p>
            <a:pPr indent="-342900" lvl="0" marL="342900" marR="0" rtl="0" algn="l">
              <a:lnSpc>
                <a:spcPct val="80000"/>
              </a:lnSpc>
              <a:spcBef>
                <a:spcPts val="600"/>
              </a:spcBef>
              <a:spcAft>
                <a:spcPts val="0"/>
              </a:spcAft>
              <a:buClr>
                <a:srgbClr val="000000"/>
              </a:buClr>
              <a:buSzPts val="2800"/>
              <a:buFont typeface="Noto Sans Symbols"/>
              <a:buChar char="⮚"/>
            </a:pPr>
            <a:r>
              <a:rPr lang="sk-SK" sz="1400">
                <a:solidFill>
                  <a:srgbClr val="000000"/>
                </a:solidFill>
                <a:latin typeface="Arial"/>
                <a:ea typeface="Arial"/>
                <a:cs typeface="Arial"/>
                <a:sym typeface="Arial"/>
              </a:rPr>
              <a:t>intention (it is the most powerful source of conflict),</a:t>
            </a:r>
            <a:endParaRPr sz="1400">
              <a:solidFill>
                <a:srgbClr val="000000"/>
              </a:solidFill>
              <a:latin typeface="Arial"/>
              <a:ea typeface="Arial"/>
              <a:cs typeface="Arial"/>
              <a:sym typeface="Arial"/>
            </a:endParaRPr>
          </a:p>
          <a:p>
            <a:pPr indent="-342900" lvl="0" marL="342900" marR="0" rtl="0" algn="l">
              <a:lnSpc>
                <a:spcPct val="80000"/>
              </a:lnSpc>
              <a:spcBef>
                <a:spcPts val="600"/>
              </a:spcBef>
              <a:spcAft>
                <a:spcPts val="0"/>
              </a:spcAft>
              <a:buClr>
                <a:srgbClr val="000000"/>
              </a:buClr>
              <a:buSzPts val="2800"/>
              <a:buFont typeface="Noto Sans Symbols"/>
              <a:buChar char="⮚"/>
            </a:pPr>
            <a:r>
              <a:rPr lang="sk-SK" sz="1400">
                <a:solidFill>
                  <a:srgbClr val="000000"/>
                </a:solidFill>
                <a:latin typeface="Arial"/>
                <a:ea typeface="Arial"/>
                <a:cs typeface="Arial"/>
                <a:sym typeface="Arial"/>
              </a:rPr>
              <a:t>Fear is the source of many conflicts  (it can be found behind dishonesty, carelessness, or not creating personal boundaries).</a:t>
            </a:r>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7"/>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Subdivision of Conflicts</a:t>
            </a:r>
            <a:endParaRPr b="1">
              <a:latin typeface="Roboto Slab"/>
              <a:ea typeface="Roboto Slab"/>
              <a:cs typeface="Roboto Slab"/>
              <a:sym typeface="Roboto Slab"/>
            </a:endParaRPr>
          </a:p>
        </p:txBody>
      </p:sp>
      <p:sp>
        <p:nvSpPr>
          <p:cNvPr id="157" name="Google Shape;157;p7"/>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t/>
            </a:r>
            <a:endParaRPr sz="2800">
              <a:latin typeface="Nixie One"/>
              <a:ea typeface="Nixie One"/>
              <a:cs typeface="Nixie One"/>
              <a:sym typeface="Nixie One"/>
            </a:endParaRPr>
          </a:p>
        </p:txBody>
      </p:sp>
      <p:sp>
        <p:nvSpPr>
          <p:cNvPr id="158" name="Google Shape;158;p7"/>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159" name="Google Shape;159;p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60" name="Google Shape;160;p7"/>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61" name="Google Shape;161;p7"/>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8"/>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VŠEOBECNÉ  INFORMÁCIE</a:t>
            </a:r>
            <a:endParaRPr b="1" sz="1800">
              <a:solidFill>
                <a:srgbClr val="FFFFFF"/>
              </a:solidFill>
              <a:latin typeface="Nixie One"/>
              <a:ea typeface="Nixie One"/>
              <a:cs typeface="Nixie One"/>
              <a:sym typeface="Nixie One"/>
            </a:endParaRPr>
          </a:p>
        </p:txBody>
      </p:sp>
      <p:sp>
        <p:nvSpPr>
          <p:cNvPr id="167" name="Google Shape;167;p8"/>
          <p:cNvSpPr txBox="1"/>
          <p:nvPr>
            <p:ph idx="1" type="body"/>
          </p:nvPr>
        </p:nvSpPr>
        <p:spPr>
          <a:xfrm>
            <a:off x="1146175" y="1579563"/>
            <a:ext cx="7458075" cy="3349625"/>
          </a:xfrm>
          <a:prstGeom prst="rect">
            <a:avLst/>
          </a:prstGeom>
          <a:noFill/>
          <a:ln>
            <a:noFill/>
          </a:ln>
        </p:spPr>
        <p:txBody>
          <a:bodyPr anchorCtr="0" anchor="t" bIns="91425" lIns="91425" spcFirstLastPara="1" rIns="91425" wrap="square" tIns="91425">
            <a:noAutofit/>
          </a:bodyPr>
          <a:lstStyle/>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Intrapersonal – inside of a person</a:t>
            </a:r>
            <a:endParaRPr/>
          </a:p>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Interpersonal- between two people</a:t>
            </a:r>
            <a:endParaRPr/>
          </a:p>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Group – within a group</a:t>
            </a:r>
            <a:endParaRPr/>
          </a:p>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Between groups – two or more</a:t>
            </a:r>
            <a:endParaRPr/>
          </a:p>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Conflict of interest </a:t>
            </a:r>
            <a:endParaRPr/>
          </a:p>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Conflict of information</a:t>
            </a:r>
            <a:endParaRPr/>
          </a:p>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Structural conflict</a:t>
            </a:r>
            <a:endParaRPr/>
          </a:p>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Conflict of values</a:t>
            </a:r>
            <a:endParaRPr/>
          </a:p>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Relationship conflict</a:t>
            </a:r>
            <a:endParaRPr/>
          </a:p>
          <a:p>
            <a:pPr indent="-228600" lvl="0" marL="457200" rtl="0" algn="l">
              <a:spcBef>
                <a:spcPts val="600"/>
              </a:spcBef>
              <a:spcAft>
                <a:spcPts val="0"/>
              </a:spcAft>
              <a:buClr>
                <a:srgbClr val="114454"/>
              </a:buClr>
              <a:buSzPts val="2800"/>
              <a:buFont typeface="Nixie One"/>
              <a:buNone/>
            </a:pPr>
            <a:r>
              <a:t/>
            </a:r>
            <a:endParaRPr sz="1600">
              <a:solidFill>
                <a:srgbClr val="114454"/>
              </a:solidFill>
              <a:latin typeface="Nixie One"/>
              <a:ea typeface="Nixie One"/>
              <a:cs typeface="Nixie One"/>
              <a:sym typeface="Nixie One"/>
            </a:endParaRPr>
          </a:p>
        </p:txBody>
      </p:sp>
      <p:grpSp>
        <p:nvGrpSpPr>
          <p:cNvPr id="168" name="Google Shape;168;p8"/>
          <p:cNvGrpSpPr/>
          <p:nvPr/>
        </p:nvGrpSpPr>
        <p:grpSpPr>
          <a:xfrm>
            <a:off x="323850" y="758825"/>
            <a:ext cx="366713" cy="366713"/>
            <a:chOff x="1923675" y="1633650"/>
            <a:chExt cx="436000" cy="435975"/>
          </a:xfrm>
        </p:grpSpPr>
        <p:sp>
          <p:nvSpPr>
            <p:cNvPr id="169" name="Google Shape;169;p8"/>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0" name="Google Shape;170;p8"/>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1" name="Google Shape;171;p8"/>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2" name="Google Shape;172;p8"/>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3" name="Google Shape;173;p8"/>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4" name="Google Shape;174;p8"/>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75" name="Google Shape;175;p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76" name="Google Shape;176;p8"/>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77" name="Google Shape;177;p8"/>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83" name="Google Shape;183;p9"/>
          <p:cNvSpPr txBox="1"/>
          <p:nvPr>
            <p:ph idx="1" type="body"/>
          </p:nvPr>
        </p:nvSpPr>
        <p:spPr>
          <a:xfrm>
            <a:off x="1146175" y="1579563"/>
            <a:ext cx="7458075" cy="3349625"/>
          </a:xfrm>
          <a:prstGeom prst="rect">
            <a:avLst/>
          </a:prstGeom>
          <a:noFill/>
          <a:ln>
            <a:noFill/>
          </a:ln>
        </p:spPr>
        <p:txBody>
          <a:bodyPr anchorCtr="0" anchor="t" bIns="91425" lIns="91425" spcFirstLastPara="1" rIns="91425" wrap="square" tIns="91425">
            <a:noAutofit/>
          </a:bodyPr>
          <a:lstStyle/>
          <a:p>
            <a:pPr indent="0" lvl="0" marL="50800" rtl="0" algn="l">
              <a:spcBef>
                <a:spcPts val="600"/>
              </a:spcBef>
              <a:spcAft>
                <a:spcPts val="0"/>
              </a:spcAft>
              <a:buSzPts val="2800"/>
              <a:buFont typeface="Arial"/>
              <a:buNone/>
            </a:pPr>
            <a:r>
              <a:rPr b="1" lang="sk-SK" sz="1400">
                <a:latin typeface="Arial"/>
                <a:ea typeface="Arial"/>
                <a:cs typeface="Arial"/>
                <a:sym typeface="Arial"/>
              </a:rPr>
              <a:t>Pluses and minuses of a conflict</a:t>
            </a:r>
            <a:endParaRPr/>
          </a:p>
          <a:p>
            <a:pPr indent="-177800" lvl="0" marL="50800" rtl="0" algn="l">
              <a:spcBef>
                <a:spcPts val="600"/>
              </a:spcBef>
              <a:spcAft>
                <a:spcPts val="0"/>
              </a:spcAft>
              <a:buSzPts val="2800"/>
              <a:buFont typeface="Arial"/>
              <a:buChar char="-"/>
            </a:pPr>
            <a:r>
              <a:rPr lang="sk-SK" sz="1400">
                <a:latin typeface="Arial"/>
                <a:ea typeface="Arial"/>
                <a:cs typeface="Arial"/>
                <a:sym typeface="Arial"/>
              </a:rPr>
              <a:t> arguments, leading to possible physical assault, </a:t>
            </a:r>
            <a:endParaRPr/>
          </a:p>
          <a:p>
            <a:pPr indent="-177800" lvl="0" marL="50800" rtl="0" algn="l">
              <a:spcBef>
                <a:spcPts val="600"/>
              </a:spcBef>
              <a:spcAft>
                <a:spcPts val="0"/>
              </a:spcAft>
              <a:buSzPts val="2800"/>
              <a:buFont typeface="Arial"/>
              <a:buChar char="-"/>
            </a:pPr>
            <a:r>
              <a:rPr lang="sk-SK" sz="1400">
                <a:latin typeface="Arial"/>
                <a:ea typeface="Arial"/>
                <a:cs typeface="Arial"/>
                <a:sym typeface="Arial"/>
              </a:rPr>
              <a:t> psychological problems.</a:t>
            </a:r>
            <a:endParaRPr/>
          </a:p>
          <a:p>
            <a:pPr indent="0" lvl="0" marL="50800" rtl="0" algn="l">
              <a:spcBef>
                <a:spcPts val="600"/>
              </a:spcBef>
              <a:spcAft>
                <a:spcPts val="0"/>
              </a:spcAft>
              <a:buSzPts val="2800"/>
              <a:buFont typeface="Noto Sans Symbols"/>
              <a:buNone/>
            </a:pPr>
            <a:r>
              <a:t/>
            </a:r>
            <a:endParaRPr sz="1400">
              <a:latin typeface="Arial"/>
              <a:ea typeface="Arial"/>
              <a:cs typeface="Arial"/>
              <a:sym typeface="Arial"/>
            </a:endParaRPr>
          </a:p>
          <a:p>
            <a:pPr indent="0" lvl="0" marL="50800" rtl="0" algn="l">
              <a:spcBef>
                <a:spcPts val="600"/>
              </a:spcBef>
              <a:spcAft>
                <a:spcPts val="0"/>
              </a:spcAft>
              <a:buSzPts val="2800"/>
              <a:buFont typeface="Arial"/>
              <a:buNone/>
            </a:pPr>
            <a:r>
              <a:rPr b="1" lang="sk-SK" sz="1400">
                <a:latin typeface="Arial"/>
                <a:ea typeface="Arial"/>
                <a:cs typeface="Arial"/>
                <a:sym typeface="Arial"/>
              </a:rPr>
              <a:t>+</a:t>
            </a:r>
            <a:r>
              <a:rPr lang="sk-SK" sz="1400">
                <a:latin typeface="Arial"/>
                <a:ea typeface="Arial"/>
                <a:cs typeface="Arial"/>
                <a:sym typeface="Arial"/>
              </a:rPr>
              <a:t> solution of a long-term or a short-term conflict, </a:t>
            </a:r>
            <a:endParaRPr/>
          </a:p>
          <a:p>
            <a:pPr indent="0" lvl="0" marL="50800" rtl="0" algn="l">
              <a:spcBef>
                <a:spcPts val="600"/>
              </a:spcBef>
              <a:spcAft>
                <a:spcPts val="0"/>
              </a:spcAft>
              <a:buSzPts val="2800"/>
              <a:buFont typeface="Arial"/>
              <a:buNone/>
            </a:pPr>
            <a:r>
              <a:rPr b="1" lang="sk-SK" sz="1400">
                <a:latin typeface="Arial"/>
                <a:ea typeface="Arial"/>
                <a:cs typeface="Arial"/>
                <a:sym typeface="Arial"/>
              </a:rPr>
              <a:t>+</a:t>
            </a:r>
            <a:r>
              <a:rPr lang="sk-SK" sz="1400">
                <a:latin typeface="Arial"/>
                <a:ea typeface="Arial"/>
                <a:cs typeface="Arial"/>
                <a:sym typeface="Arial"/>
              </a:rPr>
              <a:t> tightening the relationship,</a:t>
            </a:r>
            <a:endParaRPr/>
          </a:p>
          <a:p>
            <a:pPr indent="0" lvl="0" marL="50800" rtl="0" algn="l">
              <a:spcBef>
                <a:spcPts val="600"/>
              </a:spcBef>
              <a:spcAft>
                <a:spcPts val="0"/>
              </a:spcAft>
              <a:buSzPts val="2800"/>
              <a:buFont typeface="Arial"/>
              <a:buNone/>
            </a:pPr>
            <a:r>
              <a:rPr b="1" lang="sk-SK" sz="1400">
                <a:latin typeface="Arial"/>
                <a:ea typeface="Arial"/>
                <a:cs typeface="Arial"/>
                <a:sym typeface="Arial"/>
              </a:rPr>
              <a:t>+</a:t>
            </a:r>
            <a:r>
              <a:rPr lang="sk-SK" sz="1400">
                <a:latin typeface="Arial"/>
                <a:ea typeface="Arial"/>
                <a:cs typeface="Arial"/>
                <a:sym typeface="Arial"/>
              </a:rPr>
              <a:t> learning the truth</a:t>
            </a:r>
            <a:endParaRPr/>
          </a:p>
          <a:p>
            <a:pPr indent="0" lvl="0" marL="50800" rtl="0" algn="l">
              <a:spcBef>
                <a:spcPts val="600"/>
              </a:spcBef>
              <a:spcAft>
                <a:spcPts val="0"/>
              </a:spcAft>
              <a:buClr>
                <a:srgbClr val="114454"/>
              </a:buClr>
              <a:buSzPts val="2800"/>
              <a:buFont typeface="Nixie One"/>
              <a:buNone/>
            </a:pPr>
            <a:r>
              <a:t/>
            </a:r>
            <a:endParaRPr sz="1600">
              <a:solidFill>
                <a:srgbClr val="114454"/>
              </a:solidFill>
              <a:latin typeface="Nixie One"/>
              <a:ea typeface="Nixie One"/>
              <a:cs typeface="Nixie One"/>
              <a:sym typeface="Nixie One"/>
            </a:endParaRPr>
          </a:p>
        </p:txBody>
      </p:sp>
      <p:grpSp>
        <p:nvGrpSpPr>
          <p:cNvPr id="184" name="Google Shape;184;p9"/>
          <p:cNvGrpSpPr/>
          <p:nvPr/>
        </p:nvGrpSpPr>
        <p:grpSpPr>
          <a:xfrm>
            <a:off x="323850" y="758825"/>
            <a:ext cx="366713" cy="366713"/>
            <a:chOff x="1923675" y="1633650"/>
            <a:chExt cx="436000" cy="435975"/>
          </a:xfrm>
        </p:grpSpPr>
        <p:sp>
          <p:nvSpPr>
            <p:cNvPr id="185" name="Google Shape;185;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6" name="Google Shape;186;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7" name="Google Shape;187;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8" name="Google Shape;188;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9" name="Google Shape;189;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0" name="Google Shape;190;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91" name="Google Shape;191;p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92" name="Google Shape;192;p9"/>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93" name="Google Shape;193;p9"/>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