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Roboto Slab"/>
      <p:regular r:id="rId26"/>
      <p:bold r:id="rId27"/>
    </p:embeddedFont>
    <p:embeddedFont>
      <p:font typeface="Nixie One"/>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9" roundtripDataSignature="AMtx7mjl6Sy9pS6CsaTqWRXgL6QLf82dk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irk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RobotoSlab-regular.fntdata"/><Relationship Id="rId25" Type="http://schemas.openxmlformats.org/officeDocument/2006/relationships/slide" Target="slides/slide19.xml"/><Relationship Id="rId28" Type="http://schemas.openxmlformats.org/officeDocument/2006/relationships/font" Target="fonts/NixieOne-regular.fntdata"/><Relationship Id="rId27" Type="http://schemas.openxmlformats.org/officeDocument/2006/relationships/font" Target="fonts/RobotoSlab-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7-16T15:57:08.636">
    <p:pos x="10" y="10"/>
    <p:text/>
    <p:extLst>
      <p:ext uri="{C676402C-5697-4E1C-873F-D02D1690AC5C}">
        <p15:threadingInfo timeZoneBias="0"/>
      </p:ext>
      <p:ext uri="http://customooxmlschemas.google.com/">
        <go:slidesCustomData xmlns:go="http://customooxmlschemas.google.com/" commentPostId="AAAAQ3GuzYM"/>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 name="Google Shape;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0" name="Google Shape;19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7" name="Google Shape;20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4" name="Google Shape;22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1" name="Google Shape;24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8" name="Google Shape;26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6" name="Google Shape;28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5" name="Google Shape;30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1" name="Google Shape;33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 name="Google Shape;10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7" name="Google Shape;14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3" name="Google Shape;16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9" name="Google Shape;17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1"/>
          <p:cNvSpPr/>
          <p:nvPr/>
        </p:nvSpPr>
        <p:spPr>
          <a:xfrm>
            <a:off x="0" y="4287838"/>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1"/>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2" name="Google Shape;12;p21"/>
          <p:cNvSpPr/>
          <p:nvPr/>
        </p:nvSpPr>
        <p:spPr>
          <a:xfrm>
            <a:off x="0" y="500063"/>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1"/>
          <p:cNvSpPr/>
          <p:nvPr/>
        </p:nvSpPr>
        <p:spPr>
          <a:xfrm>
            <a:off x="0" y="4494213"/>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1"/>
          <p:cNvSpPr/>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1"/>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16" name="Shape 16"/>
        <p:cNvGrpSpPr/>
        <p:nvPr/>
      </p:nvGrpSpPr>
      <p:grpSpPr>
        <a:xfrm>
          <a:off x="0" y="0"/>
          <a:ext cx="0" cy="0"/>
          <a:chOff x="0" y="0"/>
          <a:chExt cx="0" cy="0"/>
        </a:xfrm>
      </p:grpSpPr>
      <p:sp>
        <p:nvSpPr>
          <p:cNvPr id="17" name="Google Shape;17;p22"/>
          <p:cNvSpPr/>
          <p:nvPr/>
        </p:nvSpPr>
        <p:spPr>
          <a:xfrm>
            <a:off x="0" y="1147763"/>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2"/>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9" name="Google Shape;19;p22"/>
          <p:cNvSpPr/>
          <p:nvPr/>
        </p:nvSpPr>
        <p:spPr>
          <a:xfrm>
            <a:off x="0" y="500063"/>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2"/>
          <p:cNvSpPr/>
          <p:nvPr/>
        </p:nvSpPr>
        <p:spPr>
          <a:xfrm>
            <a:off x="0" y="3962400"/>
            <a:ext cx="9144000" cy="36988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2"/>
          <p:cNvSpPr/>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23"/>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5" name="Google Shape;25;p23"/>
          <p:cNvSpPr/>
          <p:nvPr/>
        </p:nvSpPr>
        <p:spPr>
          <a:xfrm>
            <a:off x="0" y="500063"/>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3"/>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3"/>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3"/>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0" name="Shape 30"/>
        <p:cNvGrpSpPr/>
        <p:nvPr/>
      </p:nvGrpSpPr>
      <p:grpSpPr>
        <a:xfrm>
          <a:off x="0" y="0"/>
          <a:ext cx="0" cy="0"/>
          <a:chOff x="0" y="0"/>
          <a:chExt cx="0" cy="0"/>
        </a:xfrm>
      </p:grpSpPr>
      <p:sp>
        <p:nvSpPr>
          <p:cNvPr id="31" name="Google Shape;31;p24"/>
          <p:cNvSpPr/>
          <p:nvPr/>
        </p:nvSpPr>
        <p:spPr>
          <a:xfrm>
            <a:off x="0" y="4287838"/>
            <a:ext cx="3475038"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2" name="Google Shape;32;p24"/>
          <p:cNvSpPr/>
          <p:nvPr/>
        </p:nvSpPr>
        <p:spPr>
          <a:xfrm>
            <a:off x="0" y="0"/>
            <a:ext cx="3475038"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33" name="Google Shape;33;p24"/>
          <p:cNvSpPr/>
          <p:nvPr/>
        </p:nvSpPr>
        <p:spPr>
          <a:xfrm>
            <a:off x="0" y="500063"/>
            <a:ext cx="3475038"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4" name="Google Shape;34;p24"/>
          <p:cNvSpPr/>
          <p:nvPr/>
        </p:nvSpPr>
        <p:spPr>
          <a:xfrm>
            <a:off x="0" y="4494213"/>
            <a:ext cx="3475038"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5" name="Google Shape;35;p24"/>
          <p:cNvSpPr/>
          <p:nvPr/>
        </p:nvSpPr>
        <p:spPr>
          <a:xfrm>
            <a:off x="0" y="4584700"/>
            <a:ext cx="3475038"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6" name="Google Shape;36;p24"/>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37" name="Google Shape;37;p24"/>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4BF6E"/>
              </a:buClr>
              <a:buSzPts val="1800"/>
              <a:buNone/>
              <a:defRPr b="1" sz="1800">
                <a:solidFill>
                  <a:srgbClr val="94BF6E"/>
                </a:solidFill>
              </a:defRPr>
            </a:lvl1pPr>
            <a:lvl2pPr lvl="1" algn="l">
              <a:spcBef>
                <a:spcPts val="0"/>
              </a:spcBef>
              <a:spcAft>
                <a:spcPts val="0"/>
              </a:spcAft>
              <a:buClr>
                <a:srgbClr val="94BF6E"/>
              </a:buClr>
              <a:buSzPts val="1800"/>
              <a:buNone/>
              <a:defRPr b="1" sz="1800">
                <a:solidFill>
                  <a:srgbClr val="94BF6E"/>
                </a:solidFill>
              </a:defRPr>
            </a:lvl2pPr>
            <a:lvl3pPr lvl="2" algn="l">
              <a:spcBef>
                <a:spcPts val="0"/>
              </a:spcBef>
              <a:spcAft>
                <a:spcPts val="0"/>
              </a:spcAft>
              <a:buClr>
                <a:srgbClr val="94BF6E"/>
              </a:buClr>
              <a:buSzPts val="1800"/>
              <a:buNone/>
              <a:defRPr b="1" sz="1800">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38" name="Google Shape;38;p2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9" name="Shape 39"/>
        <p:cNvGrpSpPr/>
        <p:nvPr/>
      </p:nvGrpSpPr>
      <p:grpSpPr>
        <a:xfrm>
          <a:off x="0" y="0"/>
          <a:ext cx="0" cy="0"/>
          <a:chOff x="0" y="0"/>
          <a:chExt cx="0" cy="0"/>
        </a:xfrm>
      </p:grpSpPr>
      <p:sp>
        <p:nvSpPr>
          <p:cNvPr id="40" name="Google Shape;40;p25"/>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41" name="Google Shape;41;p25"/>
          <p:cNvSpPr/>
          <p:nvPr/>
        </p:nvSpPr>
        <p:spPr>
          <a:xfrm>
            <a:off x="0" y="500063"/>
            <a:ext cx="457200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2" name="Google Shape;42;p25"/>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3" name="Google Shape;43;p25"/>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4" name="Google Shape;44;p25"/>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cxnSp>
        <p:nvCxnSpPr>
          <p:cNvPr id="45" name="Google Shape;45;p25"/>
          <p:cNvCxnSpPr/>
          <p:nvPr/>
        </p:nvCxnSpPr>
        <p:spPr>
          <a:xfrm>
            <a:off x="1038225" y="809625"/>
            <a:ext cx="0" cy="471488"/>
          </a:xfrm>
          <a:prstGeom prst="straightConnector1">
            <a:avLst/>
          </a:prstGeom>
          <a:noFill/>
          <a:ln cap="flat" cmpd="sng" w="9525">
            <a:solidFill>
              <a:srgbClr val="18637B"/>
            </a:solidFill>
            <a:prstDash val="solid"/>
            <a:round/>
            <a:headEnd len="med" w="med" type="none"/>
            <a:tailEnd len="med" w="med" type="none"/>
          </a:ln>
        </p:spPr>
      </p:cxnSp>
      <p:sp>
        <p:nvSpPr>
          <p:cNvPr id="46" name="Google Shape;46;p25"/>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47" name="Google Shape;47;p25"/>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06400" lvl="0" marL="457200" algn="l">
              <a:spcBef>
                <a:spcPts val="600"/>
              </a:spcBef>
              <a:spcAft>
                <a:spcPts val="0"/>
              </a:spcAft>
              <a:buSzPts val="2800"/>
              <a:buChar char="▪"/>
              <a:defRPr sz="2800"/>
            </a:lvl1pPr>
            <a:lvl2pPr indent="-406400" lvl="1" marL="914400" algn="l">
              <a:spcBef>
                <a:spcPts val="0"/>
              </a:spcBef>
              <a:spcAft>
                <a:spcPts val="0"/>
              </a:spcAft>
              <a:buSzPts val="2800"/>
              <a:buChar char="▫"/>
              <a:defRPr sz="2800"/>
            </a:lvl2pPr>
            <a:lvl3pPr indent="-406400" lvl="2" marL="1371600" algn="l">
              <a:spcBef>
                <a:spcPts val="0"/>
              </a:spcBef>
              <a:spcAft>
                <a:spcPts val="0"/>
              </a:spcAft>
              <a:buSzPts val="2800"/>
              <a:buChar char="■"/>
              <a:defRPr sz="2800"/>
            </a:lvl3pPr>
            <a:lvl4pPr indent="-406400" lvl="3" marL="1828800" algn="l">
              <a:spcBef>
                <a:spcPts val="0"/>
              </a:spcBef>
              <a:spcAft>
                <a:spcPts val="0"/>
              </a:spcAft>
              <a:buSzPts val="2800"/>
              <a:buChar char="●"/>
              <a:defRPr sz="2800"/>
            </a:lvl4pPr>
            <a:lvl5pPr indent="-406400" lvl="4" marL="2286000" algn="l">
              <a:spcBef>
                <a:spcPts val="0"/>
              </a:spcBef>
              <a:spcAft>
                <a:spcPts val="0"/>
              </a:spcAft>
              <a:buSzPts val="2800"/>
              <a:buChar char="○"/>
              <a:defRPr sz="2800"/>
            </a:lvl5pPr>
            <a:lvl6pPr indent="-406400" lvl="5" marL="2743200" algn="l">
              <a:lnSpc>
                <a:spcPct val="100000"/>
              </a:lnSpc>
              <a:spcBef>
                <a:spcPts val="0"/>
              </a:spcBef>
              <a:spcAft>
                <a:spcPts val="0"/>
              </a:spcAft>
              <a:buSzPts val="2800"/>
              <a:buChar char="■"/>
              <a:defRPr sz="2800"/>
            </a:lvl6pPr>
            <a:lvl7pPr indent="-406400" lvl="6" marL="3200400" algn="l">
              <a:lnSpc>
                <a:spcPct val="100000"/>
              </a:lnSpc>
              <a:spcBef>
                <a:spcPts val="0"/>
              </a:spcBef>
              <a:spcAft>
                <a:spcPts val="0"/>
              </a:spcAft>
              <a:buSzPts val="2800"/>
              <a:buChar char="●"/>
              <a:defRPr sz="2800"/>
            </a:lvl7pPr>
            <a:lvl8pPr indent="-406400" lvl="7" marL="3657600" algn="l">
              <a:lnSpc>
                <a:spcPct val="100000"/>
              </a:lnSpc>
              <a:spcBef>
                <a:spcPts val="0"/>
              </a:spcBef>
              <a:spcAft>
                <a:spcPts val="0"/>
              </a:spcAft>
              <a:buSzPts val="2800"/>
              <a:buChar char="○"/>
              <a:defRPr sz="2800"/>
            </a:lvl8pPr>
            <a:lvl9pPr indent="-406400" lvl="8" marL="4114800" algn="l">
              <a:lnSpc>
                <a:spcPct val="100000"/>
              </a:lnSpc>
              <a:spcBef>
                <a:spcPts val="0"/>
              </a:spcBef>
              <a:spcAft>
                <a:spcPts val="0"/>
              </a:spcAft>
              <a:buSzPts val="2800"/>
              <a:buChar char="■"/>
              <a:defRPr sz="2800"/>
            </a:lvl9pPr>
          </a:lstStyle>
          <a:p/>
        </p:txBody>
      </p:sp>
      <p:sp>
        <p:nvSpPr>
          <p:cNvPr id="48" name="Google Shape;48;p2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 name="Google Shape;7;p20"/>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 name="Google Shape;8;p2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6.jpg"/><Relationship Id="rId5"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s://docs.google.com/document/d/1pOZGEufnbf4acAUi9qnzBHMY_8U9R4xD/edit" TargetMode="External"/><Relationship Id="rId4" Type="http://schemas.openxmlformats.org/officeDocument/2006/relationships/image" Target="../media/image3.jpg"/><Relationship Id="rId5"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14.png"/><Relationship Id="rId5" Type="http://schemas.openxmlformats.org/officeDocument/2006/relationships/hyperlink" Target="https://wordwall.net/resource/23245460" TargetMode="External"/><Relationship Id="rId6"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3.jpg"/><Relationship Id="rId5" Type="http://schemas.openxmlformats.org/officeDocument/2006/relationships/hyperlink" Target="https://wordwall.net/resource/23246202" TargetMode="External"/><Relationship Id="rId6"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s://eduworld.sk/cd/miroslava-zilinska/6824/zdrave-hranice-potrebujeme-mat-aj-v-dospelosti" TargetMode="External"/><Relationship Id="rId4" Type="http://schemas.openxmlformats.org/officeDocument/2006/relationships/hyperlink" Target="http://www.liecenieduse.sk/blog/nastavenie-si-hranic.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
          <p:cNvSpPr txBox="1"/>
          <p:nvPr>
            <p:ph type="ctrTitle"/>
          </p:nvPr>
        </p:nvSpPr>
        <p:spPr>
          <a:xfrm>
            <a:off x="685800" y="2601913"/>
            <a:ext cx="6046788" cy="1158875"/>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FFFFFF"/>
              </a:buClr>
              <a:buSzPts val="4800"/>
              <a:buFont typeface="Roboto Slab"/>
              <a:buNone/>
            </a:pPr>
            <a:r>
              <a:rPr b="1" lang="sk-SK">
                <a:solidFill>
                  <a:srgbClr val="FFFFFF"/>
                </a:solidFill>
                <a:latin typeface="Roboto Slab"/>
                <a:ea typeface="Roboto Slab"/>
                <a:cs typeface="Roboto Slab"/>
                <a:sym typeface="Roboto Slab"/>
              </a:rPr>
              <a:t>Digi School </a:t>
            </a:r>
            <a:br>
              <a:rPr b="1" lang="sk-SK">
                <a:solidFill>
                  <a:srgbClr val="FFFFFF"/>
                </a:solidFill>
                <a:latin typeface="Roboto Slab"/>
                <a:ea typeface="Roboto Slab"/>
                <a:cs typeface="Roboto Slab"/>
                <a:sym typeface="Roboto Slab"/>
              </a:rPr>
            </a:br>
            <a:r>
              <a:rPr b="1" lang="sk-SK">
                <a:solidFill>
                  <a:srgbClr val="FFFFFF"/>
                </a:solidFill>
                <a:latin typeface="Roboto Slab"/>
                <a:ea typeface="Roboto Slab"/>
                <a:cs typeface="Roboto Slab"/>
                <a:sym typeface="Roboto Slab"/>
              </a:rPr>
              <a:t>Ethics</a:t>
            </a:r>
            <a:br>
              <a:rPr b="1" lang="sk-SK">
                <a:solidFill>
                  <a:srgbClr val="FFFFFF"/>
                </a:solidFill>
                <a:latin typeface="Roboto Slab"/>
                <a:ea typeface="Roboto Slab"/>
                <a:cs typeface="Roboto Slab"/>
                <a:sym typeface="Roboto Slab"/>
              </a:rPr>
            </a:br>
            <a:r>
              <a:rPr b="1" lang="sk-SK" sz="2400">
                <a:solidFill>
                  <a:srgbClr val="FFFFFF"/>
                </a:solidFill>
                <a:latin typeface="Roboto Slab"/>
                <a:ea typeface="Roboto Slab"/>
                <a:cs typeface="Roboto Slab"/>
                <a:sym typeface="Roboto Slab"/>
              </a:rPr>
              <a:t>Conflict – Setting the Boundaries</a:t>
            </a:r>
            <a:endParaRPr b="1" sz="2400">
              <a:solidFill>
                <a:srgbClr val="FFFFFF"/>
              </a:solidFill>
              <a:latin typeface="Roboto Slab"/>
              <a:ea typeface="Roboto Slab"/>
              <a:cs typeface="Roboto Slab"/>
              <a:sym typeface="Roboto Slab"/>
            </a:endParaRPr>
          </a:p>
        </p:txBody>
      </p:sp>
      <p:sp>
        <p:nvSpPr>
          <p:cNvPr id="54" name="Google Shape;54;p1"/>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Arial"/>
                <a:ea typeface="Arial"/>
                <a:cs typeface="Arial"/>
                <a:sym typeface="Arial"/>
              </a:rPr>
              <a:t>2020-1-SK01-KA226-SCH-094350</a:t>
            </a:r>
            <a:endParaRPr/>
          </a:p>
        </p:txBody>
      </p:sp>
      <p:pic>
        <p:nvPicPr>
          <p:cNvPr descr="Erasmus+ logo EN.jpg" id="55" name="Google Shape;55;p1"/>
          <p:cNvPicPr preferRelativeResize="0"/>
          <p:nvPr/>
        </p:nvPicPr>
        <p:blipFill rotWithShape="1">
          <a:blip r:embed="rId4">
            <a:alphaModFix/>
          </a:blip>
          <a:srcRect b="0" l="0" r="0" t="0"/>
          <a:stretch/>
        </p:blipFill>
        <p:spPr>
          <a:xfrm>
            <a:off x="103188" y="50800"/>
            <a:ext cx="2593975" cy="571500"/>
          </a:xfrm>
          <a:prstGeom prst="rect">
            <a:avLst/>
          </a:prstGeom>
          <a:noFill/>
          <a:ln>
            <a:noFill/>
          </a:ln>
        </p:spPr>
      </p:pic>
      <p:pic>
        <p:nvPicPr>
          <p:cNvPr id="56" name="Google Shape;56;p1"/>
          <p:cNvPicPr preferRelativeResize="0"/>
          <p:nvPr/>
        </p:nvPicPr>
        <p:blipFill rotWithShape="1">
          <a:blip r:embed="rId5">
            <a:alphaModFix/>
          </a:blip>
          <a:srcRect b="0" l="0" r="0" t="0"/>
          <a:stretch/>
        </p:blipFill>
        <p:spPr>
          <a:xfrm>
            <a:off x="2697163" y="58738"/>
            <a:ext cx="1062037" cy="5969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0"/>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193" name="Google Shape;193;p10"/>
          <p:cNvSpPr txBox="1"/>
          <p:nvPr>
            <p:ph idx="1" type="body"/>
          </p:nvPr>
        </p:nvSpPr>
        <p:spPr>
          <a:xfrm>
            <a:off x="1146174" y="1579563"/>
            <a:ext cx="4001889" cy="3349625"/>
          </a:xfrm>
          <a:prstGeom prst="rect">
            <a:avLst/>
          </a:prstGeom>
          <a:noFill/>
          <a:ln>
            <a:noFill/>
          </a:ln>
        </p:spPr>
        <p:txBody>
          <a:bodyPr anchorCtr="0" anchor="t" bIns="91425" lIns="91425" spcFirstLastPara="1" rIns="91425" wrap="square" tIns="91425">
            <a:noAutofit/>
          </a:bodyPr>
          <a:lstStyle/>
          <a:p>
            <a:pPr indent="-165100" lvl="0" marL="342900" rtl="0" algn="l">
              <a:spcBef>
                <a:spcPts val="600"/>
              </a:spcBef>
              <a:spcAft>
                <a:spcPts val="0"/>
              </a:spcAft>
              <a:buSzPts val="2800"/>
              <a:buFont typeface="Noto Sans Symbols"/>
              <a:buNone/>
            </a:pPr>
            <a:r>
              <a:t/>
            </a:r>
            <a:endParaRPr sz="1200">
              <a:latin typeface="Arial"/>
              <a:ea typeface="Arial"/>
              <a:cs typeface="Arial"/>
              <a:sym typeface="Arial"/>
            </a:endParaRPr>
          </a:p>
          <a:p>
            <a:pPr indent="-165100" lvl="0" marL="342900" rtl="0" algn="l">
              <a:spcBef>
                <a:spcPts val="600"/>
              </a:spcBef>
              <a:spcAft>
                <a:spcPts val="0"/>
              </a:spcAft>
              <a:buSzPts val="2800"/>
              <a:buFont typeface="Noto Sans Symbols"/>
              <a:buNone/>
            </a:pPr>
            <a:r>
              <a:t/>
            </a:r>
            <a:endParaRPr sz="1200">
              <a:latin typeface="Arial"/>
              <a:ea typeface="Arial"/>
              <a:cs typeface="Arial"/>
              <a:sym typeface="Arial"/>
            </a:endParaRPr>
          </a:p>
          <a:p>
            <a:pPr indent="-342900" lvl="0" marL="342900" rtl="0" algn="l">
              <a:spcBef>
                <a:spcPts val="600"/>
              </a:spcBef>
              <a:spcAft>
                <a:spcPts val="0"/>
              </a:spcAft>
              <a:buSzPts val="2800"/>
              <a:buFont typeface="Noto Sans Symbols"/>
              <a:buChar char="⮚"/>
            </a:pPr>
            <a:r>
              <a:rPr lang="sk-SK" sz="1200">
                <a:latin typeface="Arial"/>
                <a:ea typeface="Arial"/>
                <a:cs typeface="Arial"/>
                <a:sym typeface="Arial"/>
              </a:rPr>
              <a:t>Self-knowledge,  self-control.</a:t>
            </a:r>
            <a:endParaRPr/>
          </a:p>
          <a:p>
            <a:pPr indent="-165100" lvl="0" marL="342900" rtl="0" algn="l">
              <a:spcBef>
                <a:spcPts val="600"/>
              </a:spcBef>
              <a:spcAft>
                <a:spcPts val="0"/>
              </a:spcAft>
              <a:buSzPts val="2800"/>
              <a:buFont typeface="Noto Sans Symbols"/>
              <a:buNone/>
            </a:pPr>
            <a:r>
              <a:t/>
            </a:r>
            <a:endParaRPr sz="1200">
              <a:latin typeface="Arial"/>
              <a:ea typeface="Arial"/>
              <a:cs typeface="Arial"/>
              <a:sym typeface="Arial"/>
            </a:endParaRPr>
          </a:p>
          <a:p>
            <a:pPr indent="-342900" lvl="0" marL="342900" rtl="0" algn="l">
              <a:spcBef>
                <a:spcPts val="600"/>
              </a:spcBef>
              <a:spcAft>
                <a:spcPts val="0"/>
              </a:spcAft>
              <a:buSzPts val="2800"/>
              <a:buFont typeface="Noto Sans Symbols"/>
              <a:buChar char="⮚"/>
            </a:pPr>
            <a:r>
              <a:rPr lang="sk-SK" sz="1200">
                <a:latin typeface="Arial"/>
                <a:ea typeface="Arial"/>
                <a:cs typeface="Arial"/>
                <a:sym typeface="Arial"/>
              </a:rPr>
              <a:t>Assertive communication about your own needs.</a:t>
            </a:r>
            <a:endParaRPr/>
          </a:p>
          <a:p>
            <a:pPr indent="0" lvl="0" marL="0" rtl="0" algn="l">
              <a:spcBef>
                <a:spcPts val="600"/>
              </a:spcBef>
              <a:spcAft>
                <a:spcPts val="0"/>
              </a:spcAft>
              <a:buSzPts val="2800"/>
              <a:buNone/>
            </a:pPr>
            <a:r>
              <a:t/>
            </a:r>
            <a:endParaRPr sz="1200">
              <a:latin typeface="Arial"/>
              <a:ea typeface="Arial"/>
              <a:cs typeface="Arial"/>
              <a:sym typeface="Arial"/>
            </a:endParaRPr>
          </a:p>
          <a:p>
            <a:pPr indent="-342900" lvl="0" marL="342900" rtl="0" algn="l">
              <a:spcBef>
                <a:spcPts val="600"/>
              </a:spcBef>
              <a:spcAft>
                <a:spcPts val="0"/>
              </a:spcAft>
              <a:buSzPts val="2800"/>
              <a:buFont typeface="Noto Sans Symbols"/>
              <a:buChar char="⮚"/>
            </a:pPr>
            <a:r>
              <a:rPr lang="sk-SK" sz="1200">
                <a:latin typeface="Arial"/>
                <a:ea typeface="Arial"/>
                <a:cs typeface="Arial"/>
                <a:sym typeface="Arial"/>
              </a:rPr>
              <a:t>Searching for compromises, not at all costs.</a:t>
            </a:r>
            <a:endParaRPr/>
          </a:p>
          <a:p>
            <a:pPr indent="-165100" lvl="0" marL="342900" rtl="0" algn="l">
              <a:spcBef>
                <a:spcPts val="600"/>
              </a:spcBef>
              <a:spcAft>
                <a:spcPts val="0"/>
              </a:spcAft>
              <a:buSzPts val="2800"/>
              <a:buFont typeface="Noto Sans Symbols"/>
              <a:buNone/>
            </a:pPr>
            <a:r>
              <a:t/>
            </a:r>
            <a:endParaRPr sz="1200">
              <a:latin typeface="Arial"/>
              <a:ea typeface="Arial"/>
              <a:cs typeface="Arial"/>
              <a:sym typeface="Arial"/>
            </a:endParaRPr>
          </a:p>
          <a:p>
            <a:pPr indent="0" lvl="0" marL="0" rtl="0" algn="l">
              <a:spcBef>
                <a:spcPts val="600"/>
              </a:spcBef>
              <a:spcAft>
                <a:spcPts val="0"/>
              </a:spcAft>
              <a:buClr>
                <a:srgbClr val="114454"/>
              </a:buClr>
              <a:buSzPts val="2800"/>
              <a:buNone/>
            </a:pPr>
            <a:r>
              <a:t/>
            </a:r>
            <a:endParaRPr sz="1600">
              <a:solidFill>
                <a:srgbClr val="114454"/>
              </a:solidFill>
              <a:latin typeface="Nixie One"/>
              <a:ea typeface="Nixie One"/>
              <a:cs typeface="Nixie One"/>
              <a:sym typeface="Nixie One"/>
            </a:endParaRPr>
          </a:p>
        </p:txBody>
      </p:sp>
      <p:grpSp>
        <p:nvGrpSpPr>
          <p:cNvPr id="194" name="Google Shape;194;p10"/>
          <p:cNvGrpSpPr/>
          <p:nvPr/>
        </p:nvGrpSpPr>
        <p:grpSpPr>
          <a:xfrm>
            <a:off x="323850" y="758825"/>
            <a:ext cx="366713" cy="366713"/>
            <a:chOff x="1923675" y="1633650"/>
            <a:chExt cx="436000" cy="435975"/>
          </a:xfrm>
        </p:grpSpPr>
        <p:sp>
          <p:nvSpPr>
            <p:cNvPr id="195" name="Google Shape;195;p10"/>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6" name="Google Shape;196;p10"/>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7" name="Google Shape;197;p10"/>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8" name="Google Shape;198;p10"/>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9" name="Google Shape;199;p10"/>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0" name="Google Shape;200;p10"/>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01" name="Google Shape;201;p1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02" name="Google Shape;202;p10"/>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03" name="Google Shape;203;p10"/>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pic>
        <p:nvPicPr>
          <p:cNvPr descr="Srdce, Láska, Západ Slnka, Tvar" id="204" name="Google Shape;204;p10"/>
          <p:cNvPicPr preferRelativeResize="0"/>
          <p:nvPr/>
        </p:nvPicPr>
        <p:blipFill rotWithShape="1">
          <a:blip r:embed="rId4">
            <a:alphaModFix/>
          </a:blip>
          <a:srcRect b="0" l="0" r="0" t="0"/>
          <a:stretch/>
        </p:blipFill>
        <p:spPr>
          <a:xfrm>
            <a:off x="5184108" y="1275606"/>
            <a:ext cx="3096344" cy="2068285"/>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1"/>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210" name="Google Shape;210;p11"/>
          <p:cNvSpPr txBox="1"/>
          <p:nvPr>
            <p:ph idx="1" type="body"/>
          </p:nvPr>
        </p:nvSpPr>
        <p:spPr>
          <a:xfrm>
            <a:off x="650611" y="1523207"/>
            <a:ext cx="4001889" cy="3349625"/>
          </a:xfrm>
          <a:prstGeom prst="rect">
            <a:avLst/>
          </a:prstGeom>
          <a:noFill/>
          <a:ln>
            <a:noFill/>
          </a:ln>
        </p:spPr>
        <p:txBody>
          <a:bodyPr anchorCtr="0" anchor="t" bIns="91425" lIns="91425" spcFirstLastPara="1" rIns="91425" wrap="square" tIns="91425">
            <a:noAutofit/>
          </a:bodyPr>
          <a:lstStyle/>
          <a:p>
            <a:pPr indent="-165100" lvl="0" marL="342900" rtl="0" algn="l">
              <a:spcBef>
                <a:spcPts val="600"/>
              </a:spcBef>
              <a:spcAft>
                <a:spcPts val="0"/>
              </a:spcAft>
              <a:buSzPts val="2800"/>
              <a:buFont typeface="Noto Sans Symbols"/>
              <a:buNone/>
            </a:pPr>
            <a:r>
              <a:t/>
            </a:r>
            <a:endParaRPr sz="1200">
              <a:latin typeface="Arial"/>
              <a:ea typeface="Arial"/>
              <a:cs typeface="Arial"/>
              <a:sym typeface="Arial"/>
            </a:endParaRPr>
          </a:p>
          <a:p>
            <a:pPr indent="-165100" lvl="0" marL="342900" rtl="0" algn="l">
              <a:spcBef>
                <a:spcPts val="600"/>
              </a:spcBef>
              <a:spcAft>
                <a:spcPts val="0"/>
              </a:spcAft>
              <a:buSzPts val="2800"/>
              <a:buFont typeface="Noto Sans Symbols"/>
              <a:buNone/>
            </a:pPr>
            <a:r>
              <a:t/>
            </a:r>
            <a:endParaRPr sz="1200">
              <a:latin typeface="Arial"/>
              <a:ea typeface="Arial"/>
              <a:cs typeface="Arial"/>
              <a:sym typeface="Arial"/>
            </a:endParaRPr>
          </a:p>
          <a:p>
            <a:pPr indent="0" lvl="0" marL="0" rtl="0" algn="l">
              <a:spcBef>
                <a:spcPts val="600"/>
              </a:spcBef>
              <a:spcAft>
                <a:spcPts val="0"/>
              </a:spcAft>
              <a:buSzPts val="2800"/>
              <a:buNone/>
            </a:pPr>
            <a:r>
              <a:rPr b="1" lang="sk-SK" sz="1200">
                <a:latin typeface="Arial"/>
                <a:ea typeface="Arial"/>
                <a:cs typeface="Arial"/>
                <a:sym typeface="Arial"/>
              </a:rPr>
              <a:t>Self-knowledge,  self-control</a:t>
            </a:r>
            <a:r>
              <a:rPr lang="sk-SK" sz="1200">
                <a:latin typeface="Arial"/>
                <a:ea typeface="Arial"/>
                <a:cs typeface="Arial"/>
                <a:sym typeface="Arial"/>
              </a:rPr>
              <a:t>.</a:t>
            </a:r>
            <a:endParaRPr/>
          </a:p>
          <a:p>
            <a:pPr indent="0" lvl="0" marL="0" rtl="0" algn="l">
              <a:spcBef>
                <a:spcPts val="600"/>
              </a:spcBef>
              <a:spcAft>
                <a:spcPts val="0"/>
              </a:spcAft>
              <a:buSzPts val="2800"/>
              <a:buNone/>
            </a:pPr>
            <a:r>
              <a:t/>
            </a:r>
            <a:endParaRPr sz="1200">
              <a:latin typeface="Arial"/>
              <a:ea typeface="Arial"/>
              <a:cs typeface="Arial"/>
              <a:sym typeface="Arial"/>
            </a:endParaRPr>
          </a:p>
          <a:p>
            <a:pPr indent="0" lvl="0" marL="0" rtl="0" algn="l">
              <a:spcBef>
                <a:spcPts val="600"/>
              </a:spcBef>
              <a:spcAft>
                <a:spcPts val="0"/>
              </a:spcAft>
              <a:buSzPts val="2800"/>
              <a:buNone/>
            </a:pPr>
            <a:r>
              <a:t/>
            </a:r>
            <a:endParaRPr sz="1200">
              <a:latin typeface="Arial"/>
              <a:ea typeface="Arial"/>
              <a:cs typeface="Arial"/>
              <a:sym typeface="Arial"/>
            </a:endParaRPr>
          </a:p>
          <a:p>
            <a:pPr indent="-342900" lvl="0" marL="342900" rtl="0" algn="l">
              <a:spcBef>
                <a:spcPts val="600"/>
              </a:spcBef>
              <a:spcAft>
                <a:spcPts val="0"/>
              </a:spcAft>
              <a:buSzPts val="2800"/>
              <a:buFont typeface="Noto Sans Symbols"/>
              <a:buChar char="⮚"/>
            </a:pPr>
            <a:r>
              <a:rPr lang="sk-SK" sz="1200">
                <a:latin typeface="Arial"/>
                <a:ea typeface="Arial"/>
                <a:cs typeface="Arial"/>
                <a:sym typeface="Arial"/>
              </a:rPr>
              <a:t>Understand your feelings and emotions.</a:t>
            </a:r>
            <a:endParaRPr/>
          </a:p>
          <a:p>
            <a:pPr indent="-342900" lvl="0" marL="342900" rtl="0" algn="l">
              <a:spcBef>
                <a:spcPts val="600"/>
              </a:spcBef>
              <a:spcAft>
                <a:spcPts val="0"/>
              </a:spcAft>
              <a:buSzPts val="2800"/>
              <a:buFont typeface="Noto Sans Symbols"/>
              <a:buChar char="⮚"/>
            </a:pPr>
            <a:r>
              <a:rPr lang="sk-SK" sz="1200">
                <a:latin typeface="Arial"/>
                <a:ea typeface="Arial"/>
                <a:cs typeface="Arial"/>
                <a:sym typeface="Arial"/>
              </a:rPr>
              <a:t>Know yourself, your positive and negative sides.</a:t>
            </a:r>
            <a:endParaRPr/>
          </a:p>
          <a:p>
            <a:pPr indent="-342900" lvl="0" marL="342900" rtl="0" algn="l">
              <a:spcBef>
                <a:spcPts val="600"/>
              </a:spcBef>
              <a:spcAft>
                <a:spcPts val="0"/>
              </a:spcAft>
              <a:buSzPts val="2800"/>
              <a:buFont typeface="Noto Sans Symbols"/>
              <a:buChar char="⮚"/>
            </a:pPr>
            <a:r>
              <a:rPr lang="sk-SK" sz="1200">
                <a:latin typeface="Arial"/>
                <a:ea typeface="Arial"/>
                <a:cs typeface="Arial"/>
                <a:sym typeface="Arial"/>
              </a:rPr>
              <a:t>Know your desires, goals.</a:t>
            </a:r>
            <a:endParaRPr/>
          </a:p>
          <a:p>
            <a:pPr indent="0" lvl="0" marL="0" rtl="0" algn="l">
              <a:spcBef>
                <a:spcPts val="600"/>
              </a:spcBef>
              <a:spcAft>
                <a:spcPts val="0"/>
              </a:spcAft>
              <a:buClr>
                <a:srgbClr val="114454"/>
              </a:buClr>
              <a:buSzPts val="2800"/>
              <a:buNone/>
            </a:pPr>
            <a:r>
              <a:t/>
            </a:r>
            <a:endParaRPr sz="1600">
              <a:solidFill>
                <a:srgbClr val="114454"/>
              </a:solidFill>
              <a:latin typeface="Nixie One"/>
              <a:ea typeface="Nixie One"/>
              <a:cs typeface="Nixie One"/>
              <a:sym typeface="Nixie One"/>
            </a:endParaRPr>
          </a:p>
        </p:txBody>
      </p:sp>
      <p:grpSp>
        <p:nvGrpSpPr>
          <p:cNvPr id="211" name="Google Shape;211;p11"/>
          <p:cNvGrpSpPr/>
          <p:nvPr/>
        </p:nvGrpSpPr>
        <p:grpSpPr>
          <a:xfrm>
            <a:off x="323850" y="758825"/>
            <a:ext cx="366713" cy="366713"/>
            <a:chOff x="1923675" y="1633650"/>
            <a:chExt cx="436000" cy="435975"/>
          </a:xfrm>
        </p:grpSpPr>
        <p:sp>
          <p:nvSpPr>
            <p:cNvPr id="212" name="Google Shape;212;p11"/>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3" name="Google Shape;213;p11"/>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4" name="Google Shape;214;p11"/>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5" name="Google Shape;215;p11"/>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6" name="Google Shape;216;p11"/>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7" name="Google Shape;217;p11"/>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18" name="Google Shape;218;p1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19" name="Google Shape;219;p11"/>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20" name="Google Shape;220;p11"/>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pic>
        <p:nvPicPr>
          <p:cNvPr descr="Usmievavý, Emotikon, Hnev, Nahnevaný" id="221" name="Google Shape;221;p11"/>
          <p:cNvPicPr preferRelativeResize="0"/>
          <p:nvPr/>
        </p:nvPicPr>
        <p:blipFill rotWithShape="1">
          <a:blip r:embed="rId4">
            <a:alphaModFix/>
          </a:blip>
          <a:srcRect b="0" l="0" r="0" t="0"/>
          <a:stretch/>
        </p:blipFill>
        <p:spPr>
          <a:xfrm>
            <a:off x="5008563" y="1347614"/>
            <a:ext cx="3740646" cy="2105662"/>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2"/>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227" name="Google Shape;227;p12"/>
          <p:cNvSpPr txBox="1"/>
          <p:nvPr>
            <p:ph idx="1" type="body"/>
          </p:nvPr>
        </p:nvSpPr>
        <p:spPr>
          <a:xfrm>
            <a:off x="520731" y="1429864"/>
            <a:ext cx="4721970" cy="3437559"/>
          </a:xfrm>
          <a:prstGeom prst="rect">
            <a:avLst/>
          </a:prstGeom>
          <a:noFill/>
          <a:ln>
            <a:noFill/>
          </a:ln>
        </p:spPr>
        <p:txBody>
          <a:bodyPr anchorCtr="0" anchor="t" bIns="91425" lIns="91425" spcFirstLastPara="1" rIns="91425" wrap="square" tIns="91425">
            <a:noAutofit/>
          </a:bodyPr>
          <a:lstStyle/>
          <a:p>
            <a:pPr indent="-165100" lvl="0" marL="342900" rtl="0" algn="l">
              <a:spcBef>
                <a:spcPts val="600"/>
              </a:spcBef>
              <a:spcAft>
                <a:spcPts val="0"/>
              </a:spcAft>
              <a:buSzPts val="2800"/>
              <a:buFont typeface="Noto Sans Symbols"/>
              <a:buNone/>
            </a:pPr>
            <a:r>
              <a:t/>
            </a:r>
            <a:endParaRPr sz="1200">
              <a:latin typeface="Arial"/>
              <a:ea typeface="Arial"/>
              <a:cs typeface="Arial"/>
              <a:sym typeface="Arial"/>
            </a:endParaRPr>
          </a:p>
          <a:p>
            <a:pPr indent="-165100" lvl="0" marL="342900" rtl="0" algn="l">
              <a:spcBef>
                <a:spcPts val="600"/>
              </a:spcBef>
              <a:spcAft>
                <a:spcPts val="0"/>
              </a:spcAft>
              <a:buSzPts val="2800"/>
              <a:buFont typeface="Noto Sans Symbols"/>
              <a:buNone/>
            </a:pPr>
            <a:r>
              <a:t/>
            </a:r>
            <a:endParaRPr sz="1200">
              <a:latin typeface="Arial"/>
              <a:ea typeface="Arial"/>
              <a:cs typeface="Arial"/>
              <a:sym typeface="Arial"/>
            </a:endParaRPr>
          </a:p>
          <a:p>
            <a:pPr indent="0" lvl="0" marL="0" rtl="0" algn="l">
              <a:spcBef>
                <a:spcPts val="600"/>
              </a:spcBef>
              <a:spcAft>
                <a:spcPts val="0"/>
              </a:spcAft>
              <a:buSzPts val="2800"/>
              <a:buNone/>
            </a:pPr>
            <a:r>
              <a:rPr b="1" lang="sk-SK" sz="1200">
                <a:latin typeface="Arial"/>
                <a:ea typeface="Arial"/>
                <a:cs typeface="Arial"/>
                <a:sym typeface="Arial"/>
              </a:rPr>
              <a:t>Assertive communication about your own needs.</a:t>
            </a:r>
            <a:endParaRPr/>
          </a:p>
          <a:p>
            <a:pPr indent="0" lvl="0" marL="0" rtl="0" algn="l">
              <a:spcBef>
                <a:spcPts val="600"/>
              </a:spcBef>
              <a:spcAft>
                <a:spcPts val="0"/>
              </a:spcAft>
              <a:buSzPts val="2800"/>
              <a:buNone/>
            </a:pPr>
            <a:r>
              <a:t/>
            </a:r>
            <a:endParaRPr b="1" sz="1200">
              <a:latin typeface="Arial"/>
              <a:ea typeface="Arial"/>
              <a:cs typeface="Arial"/>
              <a:sym typeface="Arial"/>
            </a:endParaRPr>
          </a:p>
          <a:p>
            <a:pPr indent="-342900" lvl="0" marL="342900" rtl="0" algn="l">
              <a:spcBef>
                <a:spcPts val="600"/>
              </a:spcBef>
              <a:spcAft>
                <a:spcPts val="0"/>
              </a:spcAft>
              <a:buSzPts val="2800"/>
              <a:buFont typeface="Noto Sans Symbols"/>
              <a:buChar char="⮚"/>
            </a:pPr>
            <a:r>
              <a:rPr lang="sk-SK" sz="1200">
                <a:latin typeface="Arial"/>
                <a:ea typeface="Arial"/>
                <a:cs typeface="Arial"/>
                <a:sym typeface="Arial"/>
              </a:rPr>
              <a:t>Compliance between verbal and non-verbal communication; be authentic, true.</a:t>
            </a:r>
            <a:endParaRPr/>
          </a:p>
          <a:p>
            <a:pPr indent="0" lvl="0" marL="0" rtl="0" algn="l">
              <a:spcBef>
                <a:spcPts val="600"/>
              </a:spcBef>
              <a:spcAft>
                <a:spcPts val="0"/>
              </a:spcAft>
              <a:buSzPts val="2800"/>
              <a:buNone/>
            </a:pPr>
            <a:r>
              <a:t/>
            </a:r>
            <a:endParaRPr sz="1200">
              <a:latin typeface="Arial"/>
              <a:ea typeface="Arial"/>
              <a:cs typeface="Arial"/>
              <a:sym typeface="Arial"/>
            </a:endParaRPr>
          </a:p>
          <a:p>
            <a:pPr indent="-342900" lvl="0" marL="342900" rtl="0" algn="l">
              <a:spcBef>
                <a:spcPts val="600"/>
              </a:spcBef>
              <a:spcAft>
                <a:spcPts val="0"/>
              </a:spcAft>
              <a:buSzPts val="2800"/>
              <a:buFont typeface="Noto Sans Symbols"/>
              <a:buChar char="⮚"/>
            </a:pPr>
            <a:r>
              <a:rPr lang="sk-SK" sz="1200">
                <a:latin typeface="Arial"/>
                <a:ea typeface="Arial"/>
                <a:cs typeface="Arial"/>
                <a:sym typeface="Arial"/>
              </a:rPr>
              <a:t>I am not responsible for the feelings of others. </a:t>
            </a:r>
            <a:endParaRPr/>
          </a:p>
          <a:p>
            <a:pPr indent="0" lvl="0" marL="0" rtl="0" algn="l">
              <a:spcBef>
                <a:spcPts val="600"/>
              </a:spcBef>
              <a:spcAft>
                <a:spcPts val="0"/>
              </a:spcAft>
              <a:buSzPts val="2800"/>
              <a:buNone/>
            </a:pPr>
            <a:r>
              <a:t/>
            </a:r>
            <a:endParaRPr sz="1200">
              <a:latin typeface="Arial"/>
              <a:ea typeface="Arial"/>
              <a:cs typeface="Arial"/>
              <a:sym typeface="Arial"/>
            </a:endParaRPr>
          </a:p>
          <a:p>
            <a:pPr indent="-342900" lvl="0" marL="342900" rtl="0" algn="l">
              <a:spcBef>
                <a:spcPts val="600"/>
              </a:spcBef>
              <a:spcAft>
                <a:spcPts val="0"/>
              </a:spcAft>
              <a:buSzPts val="2800"/>
              <a:buFont typeface="Noto Sans Symbols"/>
              <a:buChar char="⮚"/>
            </a:pPr>
            <a:r>
              <a:rPr lang="sk-SK" sz="1200">
                <a:latin typeface="Arial"/>
                <a:ea typeface="Arial"/>
                <a:cs typeface="Arial"/>
                <a:sym typeface="Arial"/>
              </a:rPr>
              <a:t>Do not harm others, don´t get harmed.</a:t>
            </a:r>
            <a:endParaRPr/>
          </a:p>
          <a:p>
            <a:pPr indent="-165100" lvl="0" marL="342900" rtl="0" algn="l">
              <a:spcBef>
                <a:spcPts val="600"/>
              </a:spcBef>
              <a:spcAft>
                <a:spcPts val="0"/>
              </a:spcAft>
              <a:buSzPts val="2800"/>
              <a:buFont typeface="Noto Sans Symbols"/>
              <a:buNone/>
            </a:pPr>
            <a:r>
              <a:t/>
            </a:r>
            <a:endParaRPr sz="1200">
              <a:latin typeface="Arial"/>
              <a:ea typeface="Arial"/>
              <a:cs typeface="Arial"/>
              <a:sym typeface="Arial"/>
            </a:endParaRPr>
          </a:p>
          <a:p>
            <a:pPr indent="-165100" lvl="0" marL="342900" rtl="0" algn="l">
              <a:spcBef>
                <a:spcPts val="600"/>
              </a:spcBef>
              <a:spcAft>
                <a:spcPts val="0"/>
              </a:spcAft>
              <a:buSzPts val="2800"/>
              <a:buFont typeface="Noto Sans Symbols"/>
              <a:buNone/>
            </a:pPr>
            <a:r>
              <a:t/>
            </a:r>
            <a:endParaRPr sz="1200">
              <a:latin typeface="Arial"/>
              <a:ea typeface="Arial"/>
              <a:cs typeface="Arial"/>
              <a:sym typeface="Arial"/>
            </a:endParaRPr>
          </a:p>
          <a:p>
            <a:pPr indent="0" lvl="0" marL="0" rtl="0" algn="l">
              <a:spcBef>
                <a:spcPts val="600"/>
              </a:spcBef>
              <a:spcAft>
                <a:spcPts val="0"/>
              </a:spcAft>
              <a:buClr>
                <a:srgbClr val="114454"/>
              </a:buClr>
              <a:buSzPts val="2800"/>
              <a:buNone/>
            </a:pPr>
            <a:r>
              <a:t/>
            </a:r>
            <a:endParaRPr sz="1600">
              <a:solidFill>
                <a:srgbClr val="114454"/>
              </a:solidFill>
              <a:latin typeface="Nixie One"/>
              <a:ea typeface="Nixie One"/>
              <a:cs typeface="Nixie One"/>
              <a:sym typeface="Nixie One"/>
            </a:endParaRPr>
          </a:p>
        </p:txBody>
      </p:sp>
      <p:grpSp>
        <p:nvGrpSpPr>
          <p:cNvPr id="228" name="Google Shape;228;p12"/>
          <p:cNvGrpSpPr/>
          <p:nvPr/>
        </p:nvGrpSpPr>
        <p:grpSpPr>
          <a:xfrm>
            <a:off x="323850" y="758825"/>
            <a:ext cx="366713" cy="366713"/>
            <a:chOff x="1923675" y="1633650"/>
            <a:chExt cx="436000" cy="435975"/>
          </a:xfrm>
        </p:grpSpPr>
        <p:sp>
          <p:nvSpPr>
            <p:cNvPr id="229" name="Google Shape;229;p12"/>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0" name="Google Shape;230;p12"/>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1" name="Google Shape;231;p12"/>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2" name="Google Shape;232;p12"/>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3" name="Google Shape;233;p12"/>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4" name="Google Shape;234;p12"/>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35" name="Google Shape;235;p1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36" name="Google Shape;236;p12"/>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37" name="Google Shape;237;p12"/>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pic>
        <p:nvPicPr>
          <p:cNvPr descr="Muž, Žena, Skladanie, Spor, Premýšľavý" id="238" name="Google Shape;238;p12"/>
          <p:cNvPicPr preferRelativeResize="0"/>
          <p:nvPr/>
        </p:nvPicPr>
        <p:blipFill rotWithShape="1">
          <a:blip r:embed="rId4">
            <a:alphaModFix/>
          </a:blip>
          <a:srcRect b="0" l="0" r="0" t="0"/>
          <a:stretch/>
        </p:blipFill>
        <p:spPr>
          <a:xfrm>
            <a:off x="5194511" y="201527"/>
            <a:ext cx="3663739" cy="2390924"/>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3"/>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244" name="Google Shape;244;p13"/>
          <p:cNvSpPr txBox="1"/>
          <p:nvPr>
            <p:ph idx="1" type="body"/>
          </p:nvPr>
        </p:nvSpPr>
        <p:spPr>
          <a:xfrm>
            <a:off x="506150" y="1566389"/>
            <a:ext cx="4001889" cy="3349625"/>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SzPts val="2800"/>
              <a:buNone/>
            </a:pPr>
            <a:r>
              <a:rPr b="1" lang="sk-SK" sz="1400">
                <a:latin typeface="Arial"/>
                <a:ea typeface="Arial"/>
                <a:cs typeface="Arial"/>
                <a:sym typeface="Arial"/>
              </a:rPr>
              <a:t>Searching for compromises, not at all costs</a:t>
            </a:r>
            <a:endParaRPr b="1" sz="1400">
              <a:latin typeface="Arial"/>
              <a:ea typeface="Arial"/>
              <a:cs typeface="Arial"/>
              <a:sym typeface="Arial"/>
            </a:endParaRPr>
          </a:p>
          <a:p>
            <a:pPr indent="-342900" lvl="0" marL="342900" rtl="0" algn="l">
              <a:lnSpc>
                <a:spcPct val="100000"/>
              </a:lnSpc>
              <a:spcBef>
                <a:spcPts val="600"/>
              </a:spcBef>
              <a:spcAft>
                <a:spcPts val="0"/>
              </a:spcAft>
              <a:buSzPts val="2800"/>
              <a:buFont typeface="Noto Sans Symbols"/>
              <a:buChar char="⮚"/>
            </a:pPr>
            <a:r>
              <a:rPr lang="sk-SK" sz="1400">
                <a:latin typeface="Arial"/>
                <a:ea typeface="Arial"/>
                <a:cs typeface="Arial"/>
                <a:sym typeface="Arial"/>
              </a:rPr>
              <a:t>Set the boundaries unequivocally.</a:t>
            </a:r>
            <a:endParaRPr/>
          </a:p>
          <a:p>
            <a:pPr indent="-342900" lvl="0" marL="342900" rtl="0" algn="l">
              <a:lnSpc>
                <a:spcPct val="100000"/>
              </a:lnSpc>
              <a:spcBef>
                <a:spcPts val="600"/>
              </a:spcBef>
              <a:spcAft>
                <a:spcPts val="0"/>
              </a:spcAft>
              <a:buSzPts val="2800"/>
              <a:buFont typeface="Noto Sans Symbols"/>
              <a:buChar char="⮚"/>
            </a:pPr>
            <a:r>
              <a:rPr lang="sk-SK" sz="1400">
                <a:latin typeface="Arial"/>
                <a:ea typeface="Arial"/>
                <a:cs typeface="Arial"/>
                <a:sym typeface="Arial"/>
              </a:rPr>
              <a:t>Without anger.</a:t>
            </a:r>
            <a:endParaRPr sz="1400">
              <a:latin typeface="Arial"/>
              <a:ea typeface="Arial"/>
              <a:cs typeface="Arial"/>
              <a:sym typeface="Arial"/>
            </a:endParaRPr>
          </a:p>
          <a:p>
            <a:pPr indent="-342900" lvl="0" marL="342900" rtl="0" algn="l">
              <a:lnSpc>
                <a:spcPct val="100000"/>
              </a:lnSpc>
              <a:spcBef>
                <a:spcPts val="600"/>
              </a:spcBef>
              <a:spcAft>
                <a:spcPts val="0"/>
              </a:spcAft>
              <a:buSzPts val="2800"/>
              <a:buFont typeface="Noto Sans Symbols"/>
              <a:buChar char="⮚"/>
            </a:pPr>
            <a:r>
              <a:rPr lang="sk-SK" sz="1400">
                <a:latin typeface="Arial"/>
                <a:ea typeface="Arial"/>
                <a:cs typeface="Arial"/>
                <a:sym typeface="Arial"/>
              </a:rPr>
              <a:t>Do not explain.</a:t>
            </a:r>
            <a:endParaRPr/>
          </a:p>
          <a:p>
            <a:pPr indent="-342900" lvl="0" marL="342900" rtl="0" algn="l">
              <a:lnSpc>
                <a:spcPct val="100000"/>
              </a:lnSpc>
              <a:spcBef>
                <a:spcPts val="600"/>
              </a:spcBef>
              <a:spcAft>
                <a:spcPts val="0"/>
              </a:spcAft>
              <a:buSzPts val="2800"/>
              <a:buFont typeface="Noto Sans Symbols"/>
              <a:buChar char="⮚"/>
            </a:pPr>
            <a:r>
              <a:rPr lang="sk-SK" sz="1400">
                <a:latin typeface="Arial"/>
                <a:ea typeface="Arial"/>
                <a:cs typeface="Arial"/>
                <a:sym typeface="Arial"/>
              </a:rPr>
              <a:t>Do not apologize for it.</a:t>
            </a:r>
            <a:endParaRPr sz="1400"/>
          </a:p>
          <a:p>
            <a:pPr indent="-342900" lvl="0" marL="342900" rtl="0" algn="l">
              <a:lnSpc>
                <a:spcPct val="100000"/>
              </a:lnSpc>
              <a:spcBef>
                <a:spcPts val="600"/>
              </a:spcBef>
              <a:spcAft>
                <a:spcPts val="0"/>
              </a:spcAft>
              <a:buSzPts val="2800"/>
              <a:buFont typeface="Noto Sans Symbols"/>
              <a:buChar char="⮚"/>
            </a:pPr>
            <a:r>
              <a:rPr lang="sk-SK" sz="1400">
                <a:latin typeface="Arial"/>
                <a:ea typeface="Arial"/>
                <a:cs typeface="Arial"/>
                <a:sym typeface="Arial"/>
              </a:rPr>
              <a:t>Do not argue.</a:t>
            </a:r>
            <a:endParaRPr/>
          </a:p>
          <a:p>
            <a:pPr indent="-342900" lvl="0" marL="342900" rtl="0" algn="l">
              <a:lnSpc>
                <a:spcPct val="100000"/>
              </a:lnSpc>
              <a:spcBef>
                <a:spcPts val="600"/>
              </a:spcBef>
              <a:spcAft>
                <a:spcPts val="0"/>
              </a:spcAft>
              <a:buSzPts val="2800"/>
              <a:buFont typeface="Noto Sans Symbols"/>
              <a:buChar char="⮚"/>
            </a:pPr>
            <a:r>
              <a:rPr lang="sk-SK" sz="1400">
                <a:latin typeface="Arial"/>
                <a:ea typeface="Arial"/>
                <a:cs typeface="Arial"/>
                <a:sym typeface="Arial"/>
              </a:rPr>
              <a:t>Set the boundary calmly, clearly, firmly and with respect. </a:t>
            </a:r>
            <a:endParaRPr sz="1400">
              <a:solidFill>
                <a:srgbClr val="114454"/>
              </a:solidFill>
              <a:latin typeface="Nixie One"/>
              <a:ea typeface="Nixie One"/>
              <a:cs typeface="Nixie One"/>
              <a:sym typeface="Nixie One"/>
            </a:endParaRPr>
          </a:p>
        </p:txBody>
      </p:sp>
      <p:grpSp>
        <p:nvGrpSpPr>
          <p:cNvPr id="245" name="Google Shape;245;p13"/>
          <p:cNvGrpSpPr/>
          <p:nvPr/>
        </p:nvGrpSpPr>
        <p:grpSpPr>
          <a:xfrm>
            <a:off x="323850" y="758825"/>
            <a:ext cx="366713" cy="366713"/>
            <a:chOff x="1923675" y="1633650"/>
            <a:chExt cx="436000" cy="435975"/>
          </a:xfrm>
        </p:grpSpPr>
        <p:sp>
          <p:nvSpPr>
            <p:cNvPr id="246" name="Google Shape;246;p13"/>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7" name="Google Shape;247;p13"/>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8" name="Google Shape;248;p13"/>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9" name="Google Shape;249;p13"/>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50" name="Google Shape;250;p13"/>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51" name="Google Shape;251;p13"/>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52" name="Google Shape;252;p1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53" name="Google Shape;253;p13"/>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54" name="Google Shape;254;p13"/>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pic>
        <p:nvPicPr>
          <p:cNvPr descr="Dopravná značka označujúca Pozor Statni hranice, čo znamená v českom jazyku pozornosť Štátna hranica na hranici s Rakúskom medzi Novým Přerovom a Alt Prerau označujúca hranicu.  Obrázok značky Pozor Statni hranice na ceste v Českej republike Význam Pozor Štátna hranica označuje blízku prítomnosť hranice medzi Rakúskom a Českom, oboma krajinami Európskej únie a Schengenskou zónou.  Rakúsko Stock Photo" id="255" name="Google Shape;255;p13"/>
          <p:cNvPicPr preferRelativeResize="0"/>
          <p:nvPr/>
        </p:nvPicPr>
        <p:blipFill rotWithShape="1">
          <a:blip r:embed="rId4">
            <a:alphaModFix/>
          </a:blip>
          <a:srcRect b="0" l="0" r="0" t="0"/>
          <a:stretch/>
        </p:blipFill>
        <p:spPr>
          <a:xfrm>
            <a:off x="5076056" y="1779662"/>
            <a:ext cx="3619585" cy="2414050"/>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4"/>
          <p:cNvSpPr txBox="1"/>
          <p:nvPr>
            <p:ph type="ctrTitle"/>
          </p:nvPr>
        </p:nvSpPr>
        <p:spPr>
          <a:xfrm>
            <a:off x="4113213" y="2878138"/>
            <a:ext cx="4505325" cy="1160462"/>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SzPts val="4800"/>
              <a:buFont typeface="Roboto Slab"/>
              <a:buNone/>
            </a:pPr>
            <a:r>
              <a:rPr b="1" lang="sk-SK">
                <a:latin typeface="Roboto Slab"/>
                <a:ea typeface="Roboto Slab"/>
                <a:cs typeface="Roboto Slab"/>
                <a:sym typeface="Roboto Slab"/>
              </a:rPr>
              <a:t>Teaching Materials</a:t>
            </a:r>
            <a:endParaRPr/>
          </a:p>
        </p:txBody>
      </p:sp>
      <p:sp>
        <p:nvSpPr>
          <p:cNvPr id="261" name="Google Shape;261;p14"/>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Font typeface="Nixie One"/>
              <a:buNone/>
            </a:pPr>
            <a:r>
              <a:t/>
            </a:r>
            <a:endParaRPr>
              <a:latin typeface="Nixie One"/>
              <a:ea typeface="Nixie One"/>
              <a:cs typeface="Nixie One"/>
              <a:sym typeface="Nixie One"/>
            </a:endParaRPr>
          </a:p>
        </p:txBody>
      </p:sp>
      <p:sp>
        <p:nvSpPr>
          <p:cNvPr id="262" name="Google Shape;262;p14"/>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4</a:t>
            </a:r>
            <a:endParaRPr/>
          </a:p>
        </p:txBody>
      </p:sp>
      <p:sp>
        <p:nvSpPr>
          <p:cNvPr id="263" name="Google Shape;263;p1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64" name="Google Shape;264;p14"/>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65" name="Google Shape;265;p14"/>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5"/>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TEACHING MATERIALS</a:t>
            </a:r>
            <a:endParaRPr/>
          </a:p>
        </p:txBody>
      </p:sp>
      <p:sp>
        <p:nvSpPr>
          <p:cNvPr id="271" name="Google Shape;271;p15"/>
          <p:cNvSpPr txBox="1"/>
          <p:nvPr>
            <p:ph idx="1" type="body"/>
          </p:nvPr>
        </p:nvSpPr>
        <p:spPr>
          <a:xfrm>
            <a:off x="1146175" y="1766888"/>
            <a:ext cx="4073897" cy="3159125"/>
          </a:xfrm>
          <a:prstGeom prst="rect">
            <a:avLst/>
          </a:prstGeom>
          <a:noFill/>
          <a:ln>
            <a:noFill/>
          </a:ln>
        </p:spPr>
        <p:txBody>
          <a:bodyPr anchorCtr="0" anchor="t" bIns="91425" lIns="91425" spcFirstLastPara="1" rIns="91425" wrap="square" tIns="91425">
            <a:noAutofit/>
          </a:bodyPr>
          <a:lstStyle/>
          <a:p>
            <a:pPr indent="-406400" lvl="0" marL="457200" rtl="0" algn="l">
              <a:lnSpc>
                <a:spcPct val="80000"/>
              </a:lnSpc>
              <a:spcBef>
                <a:spcPts val="600"/>
              </a:spcBef>
              <a:spcAft>
                <a:spcPts val="0"/>
              </a:spcAft>
              <a:buSzPts val="2800"/>
              <a:buFont typeface="Noto Sans Symbols"/>
              <a:buChar char="⮚"/>
            </a:pPr>
            <a:r>
              <a:rPr lang="sk-SK" sz="1400" u="sng">
                <a:solidFill>
                  <a:schemeClr val="hlink"/>
                </a:solidFill>
                <a:latin typeface="Arial"/>
                <a:ea typeface="Arial"/>
                <a:cs typeface="Arial"/>
                <a:sym typeface="Arial"/>
                <a:hlinkClick r:id="rId3"/>
              </a:rPr>
              <a:t>Conflicts – setting the boundaries</a:t>
            </a:r>
            <a:endParaRPr sz="1400">
              <a:solidFill>
                <a:srgbClr val="114454"/>
              </a:solidFill>
              <a:latin typeface="Arial"/>
              <a:ea typeface="Arial"/>
              <a:cs typeface="Arial"/>
              <a:sym typeface="Arial"/>
            </a:endParaRPr>
          </a:p>
          <a:p>
            <a:pPr indent="-406400" lvl="0" marL="457200" rtl="0" algn="l">
              <a:lnSpc>
                <a:spcPct val="150000"/>
              </a:lnSpc>
              <a:spcBef>
                <a:spcPts val="600"/>
              </a:spcBef>
              <a:spcAft>
                <a:spcPts val="0"/>
              </a:spcAft>
              <a:buClr>
                <a:srgbClr val="114454"/>
              </a:buClr>
              <a:buSzPts val="1616"/>
              <a:buFont typeface="Arial"/>
              <a:buNone/>
            </a:pPr>
            <a:r>
              <a:t/>
            </a:r>
            <a:endParaRPr sz="1600">
              <a:solidFill>
                <a:srgbClr val="114454"/>
              </a:solidFill>
              <a:latin typeface="Nixie One"/>
              <a:ea typeface="Nixie One"/>
              <a:cs typeface="Nixie One"/>
              <a:sym typeface="Nixie One"/>
            </a:endParaRPr>
          </a:p>
        </p:txBody>
      </p:sp>
      <p:grpSp>
        <p:nvGrpSpPr>
          <p:cNvPr id="272" name="Google Shape;272;p15"/>
          <p:cNvGrpSpPr/>
          <p:nvPr/>
        </p:nvGrpSpPr>
        <p:grpSpPr>
          <a:xfrm>
            <a:off x="323850" y="758825"/>
            <a:ext cx="366713" cy="366713"/>
            <a:chOff x="1923675" y="1633650"/>
            <a:chExt cx="436000" cy="435975"/>
          </a:xfrm>
        </p:grpSpPr>
        <p:sp>
          <p:nvSpPr>
            <p:cNvPr id="273" name="Google Shape;273;p1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74" name="Google Shape;274;p1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75" name="Google Shape;275;p1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76" name="Google Shape;276;p1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77" name="Google Shape;277;p1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78" name="Google Shape;278;p1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79" name="Google Shape;279;p1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80" name="Google Shape;280;p15"/>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81" name="Google Shape;281;p15"/>
          <p:cNvPicPr preferRelativeResize="0"/>
          <p:nvPr/>
        </p:nvPicPr>
        <p:blipFill rotWithShape="1">
          <a:blip r:embed="rId4">
            <a:alphaModFix/>
          </a:blip>
          <a:srcRect b="0" l="0" r="0" t="0"/>
          <a:stretch/>
        </p:blipFill>
        <p:spPr>
          <a:xfrm>
            <a:off x="285750" y="214313"/>
            <a:ext cx="2593975" cy="571500"/>
          </a:xfrm>
          <a:prstGeom prst="rect">
            <a:avLst/>
          </a:prstGeom>
          <a:noFill/>
          <a:ln>
            <a:noFill/>
          </a:ln>
        </p:spPr>
      </p:pic>
      <p:sp>
        <p:nvSpPr>
          <p:cNvPr id="282" name="Google Shape;282;p15"/>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283" name="Google Shape;283;p15"/>
          <p:cNvPicPr preferRelativeResize="0"/>
          <p:nvPr/>
        </p:nvPicPr>
        <p:blipFill rotWithShape="1">
          <a:blip r:embed="rId5">
            <a:alphaModFix/>
          </a:blip>
          <a:srcRect b="0" l="0" r="0" t="0"/>
          <a:stretch/>
        </p:blipFill>
        <p:spPr>
          <a:xfrm>
            <a:off x="5108575" y="496888"/>
            <a:ext cx="2105025" cy="2105025"/>
          </a:xfrm>
          <a:prstGeom prst="rect">
            <a:avLst/>
          </a:prstGeom>
          <a:noFill/>
          <a:ln>
            <a:noFill/>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6"/>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INTERACTIVE EXERCISES</a:t>
            </a:r>
            <a:endParaRPr/>
          </a:p>
        </p:txBody>
      </p:sp>
      <p:sp>
        <p:nvSpPr>
          <p:cNvPr id="289" name="Google Shape;289;p16"/>
          <p:cNvSpPr txBox="1"/>
          <p:nvPr>
            <p:ph idx="1" type="body"/>
          </p:nvPr>
        </p:nvSpPr>
        <p:spPr>
          <a:xfrm>
            <a:off x="1146175" y="1766888"/>
            <a:ext cx="4073897" cy="3159125"/>
          </a:xfrm>
          <a:prstGeom prst="rect">
            <a:avLst/>
          </a:prstGeom>
          <a:noFill/>
          <a:ln>
            <a:noFill/>
          </a:ln>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Students create teams (2 – 4).</a:t>
            </a:r>
            <a:endParaRPr/>
          </a:p>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In wordwall they will find the terms on setting the boundaries</a:t>
            </a:r>
            <a:endParaRPr/>
          </a:p>
          <a:p>
            <a:pPr indent="-406400" lvl="0" marL="457200" rtl="0" algn="l">
              <a:lnSpc>
                <a:spcPct val="150000"/>
              </a:lnSpc>
              <a:spcBef>
                <a:spcPts val="600"/>
              </a:spcBef>
              <a:spcAft>
                <a:spcPts val="0"/>
              </a:spcAft>
              <a:buClr>
                <a:srgbClr val="114454"/>
              </a:buClr>
              <a:buSzPts val="1616"/>
              <a:buFont typeface="Arial"/>
              <a:buNone/>
            </a:pPr>
            <a:r>
              <a:t/>
            </a:r>
            <a:endParaRPr sz="1600">
              <a:solidFill>
                <a:srgbClr val="114454"/>
              </a:solidFill>
              <a:latin typeface="Nixie One"/>
              <a:ea typeface="Nixie One"/>
              <a:cs typeface="Nixie One"/>
              <a:sym typeface="Nixie One"/>
            </a:endParaRPr>
          </a:p>
        </p:txBody>
      </p:sp>
      <p:grpSp>
        <p:nvGrpSpPr>
          <p:cNvPr id="290" name="Google Shape;290;p16"/>
          <p:cNvGrpSpPr/>
          <p:nvPr/>
        </p:nvGrpSpPr>
        <p:grpSpPr>
          <a:xfrm>
            <a:off x="323850" y="758825"/>
            <a:ext cx="366713" cy="366713"/>
            <a:chOff x="1923675" y="1633650"/>
            <a:chExt cx="436000" cy="435975"/>
          </a:xfrm>
        </p:grpSpPr>
        <p:sp>
          <p:nvSpPr>
            <p:cNvPr id="291" name="Google Shape;291;p16"/>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92" name="Google Shape;292;p16"/>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93" name="Google Shape;293;p16"/>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94" name="Google Shape;294;p16"/>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95" name="Google Shape;295;p16"/>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96" name="Google Shape;296;p16"/>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97" name="Google Shape;297;p1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98" name="Google Shape;298;p16"/>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99" name="Google Shape;299;p16"/>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300" name="Google Shape;300;p16"/>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301" name="Google Shape;301;p16"/>
          <p:cNvPicPr preferRelativeResize="0"/>
          <p:nvPr/>
        </p:nvPicPr>
        <p:blipFill rotWithShape="1">
          <a:blip r:embed="rId4">
            <a:alphaModFix/>
          </a:blip>
          <a:srcRect b="0" l="0" r="0" t="0"/>
          <a:stretch/>
        </p:blipFill>
        <p:spPr>
          <a:xfrm>
            <a:off x="5108575" y="496888"/>
            <a:ext cx="2105025" cy="2105025"/>
          </a:xfrm>
          <a:prstGeom prst="rect">
            <a:avLst/>
          </a:prstGeom>
          <a:noFill/>
          <a:ln>
            <a:noFill/>
          </a:ln>
        </p:spPr>
      </p:pic>
      <p:pic>
        <p:nvPicPr>
          <p:cNvPr id="302" name="Google Shape;302;p16">
            <a:hlinkClick r:id="rId5"/>
          </p:cNvPr>
          <p:cNvPicPr preferRelativeResize="0"/>
          <p:nvPr/>
        </p:nvPicPr>
        <p:blipFill rotWithShape="1">
          <a:blip r:embed="rId6">
            <a:alphaModFix/>
          </a:blip>
          <a:srcRect b="0" l="0" r="0" t="0"/>
          <a:stretch/>
        </p:blipFill>
        <p:spPr>
          <a:xfrm>
            <a:off x="5099050" y="496888"/>
            <a:ext cx="2105025" cy="2105025"/>
          </a:xfrm>
          <a:prstGeom prst="rect">
            <a:avLst/>
          </a:prstGeom>
          <a:noFill/>
          <a:ln>
            <a:noFill/>
          </a:ln>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17"/>
          <p:cNvPicPr preferRelativeResize="0"/>
          <p:nvPr/>
        </p:nvPicPr>
        <p:blipFill rotWithShape="1">
          <a:blip r:embed="rId3">
            <a:alphaModFix/>
          </a:blip>
          <a:srcRect b="0" l="0" r="0" t="0"/>
          <a:stretch/>
        </p:blipFill>
        <p:spPr>
          <a:xfrm>
            <a:off x="5099050" y="496888"/>
            <a:ext cx="2105025" cy="2105025"/>
          </a:xfrm>
          <a:prstGeom prst="rect">
            <a:avLst/>
          </a:prstGeom>
          <a:noFill/>
          <a:ln>
            <a:noFill/>
          </a:ln>
        </p:spPr>
      </p:pic>
      <p:sp>
        <p:nvSpPr>
          <p:cNvPr id="308" name="Google Shape;308;p17"/>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INTERACTIVE EXERCISES</a:t>
            </a:r>
            <a:endParaRPr b="1" sz="1800">
              <a:solidFill>
                <a:srgbClr val="FFFFFF"/>
              </a:solidFill>
              <a:latin typeface="Nixie One"/>
              <a:ea typeface="Nixie One"/>
              <a:cs typeface="Nixie One"/>
              <a:sym typeface="Nixie One"/>
            </a:endParaRPr>
          </a:p>
        </p:txBody>
      </p:sp>
      <p:sp>
        <p:nvSpPr>
          <p:cNvPr id="309" name="Google Shape;309;p17"/>
          <p:cNvSpPr txBox="1"/>
          <p:nvPr>
            <p:ph idx="1" type="body"/>
          </p:nvPr>
        </p:nvSpPr>
        <p:spPr>
          <a:xfrm>
            <a:off x="1146175" y="1766888"/>
            <a:ext cx="4073897" cy="3159125"/>
          </a:xfrm>
          <a:prstGeom prst="rect">
            <a:avLst/>
          </a:prstGeom>
          <a:noFill/>
          <a:ln>
            <a:noFill/>
          </a:ln>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Students create teams (2 – 4).</a:t>
            </a:r>
            <a:endParaRPr/>
          </a:p>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In wordwalle they will answer the qiuz questions</a:t>
            </a:r>
            <a:endParaRPr/>
          </a:p>
          <a:p>
            <a:pPr indent="-406400" lvl="0" marL="457200" rtl="0" algn="l">
              <a:lnSpc>
                <a:spcPct val="150000"/>
              </a:lnSpc>
              <a:spcBef>
                <a:spcPts val="600"/>
              </a:spcBef>
              <a:spcAft>
                <a:spcPts val="0"/>
              </a:spcAft>
              <a:buClr>
                <a:srgbClr val="114454"/>
              </a:buClr>
              <a:buSzPts val="1616"/>
              <a:buFont typeface="Arial"/>
              <a:buNone/>
            </a:pPr>
            <a:r>
              <a:t/>
            </a:r>
            <a:endParaRPr sz="1600">
              <a:solidFill>
                <a:srgbClr val="114454"/>
              </a:solidFill>
              <a:latin typeface="Arial"/>
              <a:ea typeface="Arial"/>
              <a:cs typeface="Arial"/>
              <a:sym typeface="Arial"/>
            </a:endParaRPr>
          </a:p>
        </p:txBody>
      </p:sp>
      <p:grpSp>
        <p:nvGrpSpPr>
          <p:cNvPr id="310" name="Google Shape;310;p17"/>
          <p:cNvGrpSpPr/>
          <p:nvPr/>
        </p:nvGrpSpPr>
        <p:grpSpPr>
          <a:xfrm>
            <a:off x="323850" y="758825"/>
            <a:ext cx="366713" cy="366713"/>
            <a:chOff x="1923675" y="1633650"/>
            <a:chExt cx="436000" cy="435975"/>
          </a:xfrm>
        </p:grpSpPr>
        <p:sp>
          <p:nvSpPr>
            <p:cNvPr id="311" name="Google Shape;311;p1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12" name="Google Shape;312;p1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13" name="Google Shape;313;p1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14" name="Google Shape;314;p1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15" name="Google Shape;315;p1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16" name="Google Shape;316;p1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317" name="Google Shape;317;p1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318" name="Google Shape;318;p17"/>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319" name="Google Shape;319;p17"/>
          <p:cNvPicPr preferRelativeResize="0"/>
          <p:nvPr/>
        </p:nvPicPr>
        <p:blipFill rotWithShape="1">
          <a:blip r:embed="rId4">
            <a:alphaModFix/>
          </a:blip>
          <a:srcRect b="0" l="0" r="0" t="0"/>
          <a:stretch/>
        </p:blipFill>
        <p:spPr>
          <a:xfrm>
            <a:off x="285750" y="214313"/>
            <a:ext cx="2593975" cy="571500"/>
          </a:xfrm>
          <a:prstGeom prst="rect">
            <a:avLst/>
          </a:prstGeom>
          <a:noFill/>
          <a:ln>
            <a:noFill/>
          </a:ln>
        </p:spPr>
      </p:pic>
      <p:sp>
        <p:nvSpPr>
          <p:cNvPr id="320" name="Google Shape;320;p17"/>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321" name="Google Shape;321;p17">
            <a:hlinkClick r:id="rId5"/>
          </p:cNvPr>
          <p:cNvPicPr preferRelativeResize="0"/>
          <p:nvPr/>
        </p:nvPicPr>
        <p:blipFill rotWithShape="1">
          <a:blip r:embed="rId6">
            <a:alphaModFix/>
          </a:blip>
          <a:srcRect b="0" l="0" r="0" t="0"/>
          <a:stretch/>
        </p:blipFill>
        <p:spPr>
          <a:xfrm>
            <a:off x="5108575" y="496888"/>
            <a:ext cx="2105025" cy="2105025"/>
          </a:xfrm>
          <a:prstGeom prst="rect">
            <a:avLst/>
          </a:prstGeom>
          <a:noFill/>
          <a:ln>
            <a:noFill/>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8"/>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SzPts val="1800"/>
              <a:buNone/>
            </a:pPr>
            <a:r>
              <a:rPr b="1" lang="sk-SK" sz="1800">
                <a:solidFill>
                  <a:schemeClr val="lt1"/>
                </a:solidFill>
                <a:latin typeface="Roboto Slab"/>
                <a:ea typeface="Roboto Slab"/>
                <a:cs typeface="Roboto Slab"/>
                <a:sym typeface="Roboto Slab"/>
              </a:rPr>
              <a:t>SOURCES</a:t>
            </a:r>
            <a:endParaRPr/>
          </a:p>
        </p:txBody>
      </p:sp>
      <p:sp>
        <p:nvSpPr>
          <p:cNvPr id="327" name="Google Shape;327;p18"/>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p>
            <a:pPr indent="-228600" lvl="0" marL="457200" rtl="0" algn="l">
              <a:spcBef>
                <a:spcPts val="600"/>
              </a:spcBef>
              <a:spcAft>
                <a:spcPts val="0"/>
              </a:spcAft>
              <a:buSzPts val="2800"/>
              <a:buNone/>
            </a:pPr>
            <a:r>
              <a:t/>
            </a:r>
            <a:endParaRPr sz="1400">
              <a:solidFill>
                <a:srgbClr val="111111"/>
              </a:solidFill>
              <a:latin typeface="Arial"/>
              <a:ea typeface="Arial"/>
              <a:cs typeface="Arial"/>
              <a:sym typeface="Arial"/>
            </a:endParaRPr>
          </a:p>
          <a:p>
            <a:pPr indent="-228600" lvl="0" marL="457200" rtl="0" algn="l">
              <a:spcBef>
                <a:spcPts val="600"/>
              </a:spcBef>
              <a:spcAft>
                <a:spcPts val="0"/>
              </a:spcAft>
              <a:buSzPts val="2800"/>
              <a:buNone/>
            </a:pPr>
            <a:r>
              <a:t/>
            </a:r>
            <a:endParaRPr sz="1400">
              <a:solidFill>
                <a:srgbClr val="111111"/>
              </a:solidFill>
              <a:latin typeface="Arial"/>
              <a:ea typeface="Arial"/>
              <a:cs typeface="Arial"/>
              <a:sym typeface="Arial"/>
            </a:endParaRPr>
          </a:p>
          <a:p>
            <a:pPr indent="-406400" lvl="0" marL="457200" rtl="0" algn="l">
              <a:spcBef>
                <a:spcPts val="600"/>
              </a:spcBef>
              <a:spcAft>
                <a:spcPts val="0"/>
              </a:spcAft>
              <a:buSzPts val="2800"/>
              <a:buFont typeface="Noto Sans Symbols"/>
              <a:buChar char="⮚"/>
            </a:pPr>
            <a:r>
              <a:rPr lang="sk-SK" sz="1400" u="sng">
                <a:solidFill>
                  <a:srgbClr val="111111"/>
                </a:solidFill>
                <a:latin typeface="Arial"/>
                <a:ea typeface="Arial"/>
                <a:cs typeface="Arial"/>
                <a:sym typeface="Arial"/>
                <a:hlinkClick r:id="rId3">
                  <a:extLst>
                    <a:ext uri="{A12FA001-AC4F-418D-AE19-62706E023703}">
                      <ahyp:hlinkClr val="tx"/>
                    </a:ext>
                  </a:extLst>
                </a:hlinkClick>
              </a:rPr>
              <a:t>https://eduworld.sk/cd/miroslava-zilinska/6824/zdrave-hranice-potrebujeme-mat-aj-v-dospelosti</a:t>
            </a:r>
            <a:endParaRPr sz="1400">
              <a:solidFill>
                <a:srgbClr val="111111"/>
              </a:solidFill>
              <a:latin typeface="Arial"/>
              <a:ea typeface="Arial"/>
              <a:cs typeface="Arial"/>
              <a:sym typeface="Arial"/>
            </a:endParaRPr>
          </a:p>
          <a:p>
            <a:pPr indent="0" lvl="0" marL="50800" rtl="0" algn="l">
              <a:spcBef>
                <a:spcPts val="600"/>
              </a:spcBef>
              <a:spcAft>
                <a:spcPts val="0"/>
              </a:spcAft>
              <a:buSzPts val="2800"/>
              <a:buNone/>
            </a:pPr>
            <a:r>
              <a:t/>
            </a:r>
            <a:endParaRPr sz="1400">
              <a:solidFill>
                <a:srgbClr val="111111"/>
              </a:solidFill>
              <a:latin typeface="Arial"/>
              <a:ea typeface="Arial"/>
              <a:cs typeface="Arial"/>
              <a:sym typeface="Arial"/>
            </a:endParaRPr>
          </a:p>
          <a:p>
            <a:pPr indent="-406400" lvl="0" marL="457200" rtl="0" algn="l">
              <a:spcBef>
                <a:spcPts val="600"/>
              </a:spcBef>
              <a:spcAft>
                <a:spcPts val="0"/>
              </a:spcAft>
              <a:buSzPts val="2800"/>
              <a:buFont typeface="Noto Sans Symbols"/>
              <a:buChar char="⮚"/>
            </a:pPr>
            <a:r>
              <a:rPr lang="sk-SK" sz="1400" u="sng">
                <a:solidFill>
                  <a:srgbClr val="111111"/>
                </a:solidFill>
                <a:latin typeface="Arial"/>
                <a:ea typeface="Arial"/>
                <a:cs typeface="Arial"/>
                <a:sym typeface="Arial"/>
                <a:hlinkClick r:id="rId4">
                  <a:extLst>
                    <a:ext uri="{A12FA001-AC4F-418D-AE19-62706E023703}">
                      <ahyp:hlinkClr val="tx"/>
                    </a:ext>
                  </a:extLst>
                </a:hlinkClick>
              </a:rPr>
              <a:t>http://www.liecenieduse.sk/blog/nastavenie-si-hranic.html</a:t>
            </a:r>
            <a:endParaRPr sz="1400">
              <a:solidFill>
                <a:srgbClr val="111111"/>
              </a:solidFill>
              <a:latin typeface="Arial"/>
              <a:ea typeface="Arial"/>
              <a:cs typeface="Arial"/>
              <a:sym typeface="Arial"/>
            </a:endParaRPr>
          </a:p>
          <a:p>
            <a:pPr indent="0" lvl="0" marL="50800" rtl="0" algn="l">
              <a:spcBef>
                <a:spcPts val="600"/>
              </a:spcBef>
              <a:spcAft>
                <a:spcPts val="0"/>
              </a:spcAft>
              <a:buSzPts val="2800"/>
              <a:buNone/>
            </a:pPr>
            <a:r>
              <a:t/>
            </a:r>
            <a:endParaRPr sz="1400">
              <a:solidFill>
                <a:srgbClr val="111111"/>
              </a:solidFill>
              <a:latin typeface="Arial"/>
              <a:ea typeface="Arial"/>
              <a:cs typeface="Arial"/>
              <a:sym typeface="Arial"/>
            </a:endParaRPr>
          </a:p>
          <a:p>
            <a:pPr indent="-406400" lvl="0" marL="457200" rtl="0" algn="l">
              <a:spcBef>
                <a:spcPts val="600"/>
              </a:spcBef>
              <a:spcAft>
                <a:spcPts val="0"/>
              </a:spcAft>
              <a:buSzPts val="2800"/>
              <a:buFont typeface="Noto Sans Symbols"/>
              <a:buChar char="⮚"/>
            </a:pPr>
            <a:r>
              <a:rPr lang="sk-SK" sz="1400">
                <a:solidFill>
                  <a:srgbClr val="111111"/>
                </a:solidFill>
                <a:latin typeface="Arial"/>
                <a:ea typeface="Arial"/>
                <a:cs typeface="Arial"/>
                <a:sym typeface="Arial"/>
              </a:rPr>
              <a:t>BEDNAŘÍK, A. 2001. Riešenie konfliktov. Bratislava: -PDCS. ISBN 80-968095-4-7.</a:t>
            </a:r>
            <a:endParaRPr/>
          </a:p>
          <a:p>
            <a:pPr indent="-228600" lvl="0" marL="457200" rtl="0" algn="l">
              <a:spcBef>
                <a:spcPts val="600"/>
              </a:spcBef>
              <a:spcAft>
                <a:spcPts val="0"/>
              </a:spcAft>
              <a:buSzPts val="2800"/>
              <a:buNone/>
            </a:pPr>
            <a:r>
              <a:t/>
            </a:r>
            <a:endParaRPr>
              <a:latin typeface="Arial"/>
              <a:ea typeface="Arial"/>
              <a:cs typeface="Arial"/>
              <a:sym typeface="Arial"/>
            </a:endParaRPr>
          </a:p>
        </p:txBody>
      </p:sp>
      <p:sp>
        <p:nvSpPr>
          <p:cNvPr id="328" name="Google Shape;328;p1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9"/>
          <p:cNvSpPr txBox="1"/>
          <p:nvPr>
            <p:ph idx="4294967295" type="subTitle"/>
          </p:nvPr>
        </p:nvSpPr>
        <p:spPr>
          <a:xfrm>
            <a:off x="214313" y="1428750"/>
            <a:ext cx="5500687" cy="11430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114454"/>
              </a:buClr>
              <a:buSzPts val="3000"/>
              <a:buFont typeface="Arial"/>
              <a:buNone/>
            </a:pPr>
            <a:r>
              <a:rPr b="0" i="0" lang="sk-SK" sz="14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b="1" i="0" sz="1400" u="none" cap="none" strike="noStrike">
              <a:solidFill>
                <a:schemeClr val="lt1"/>
              </a:solidFill>
              <a:latin typeface="Arial"/>
              <a:ea typeface="Arial"/>
              <a:cs typeface="Arial"/>
              <a:sym typeface="Arial"/>
            </a:endParaRPr>
          </a:p>
        </p:txBody>
      </p:sp>
      <p:sp>
        <p:nvSpPr>
          <p:cNvPr id="334" name="Google Shape;334;p1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335" name="Google Shape;335;p19"/>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336" name="Google Shape;336;p19"/>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337" name="Google Shape;337;p19"/>
          <p:cNvSpPr txBox="1"/>
          <p:nvPr/>
        </p:nvSpPr>
        <p:spPr>
          <a:xfrm>
            <a:off x="214313" y="2786063"/>
            <a:ext cx="51435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Arial"/>
              <a:buNone/>
            </a:pPr>
            <a:r>
              <a:rPr lang="sk-SK" sz="1400">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idx="4294967295" type="ctrTitle"/>
          </p:nvPr>
        </p:nvSpPr>
        <p:spPr>
          <a:xfrm>
            <a:off x="3000375" y="571500"/>
            <a:ext cx="4740275" cy="687388"/>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FFFFFF"/>
              </a:buClr>
              <a:buSzPts val="1800"/>
              <a:buFont typeface="Roboto Slab"/>
              <a:buNone/>
            </a:pPr>
            <a:r>
              <a:rPr b="1" i="0" lang="sk-SK" sz="1800" u="none" cap="none" strike="noStrike">
                <a:solidFill>
                  <a:srgbClr val="FFFFFF"/>
                </a:solidFill>
                <a:latin typeface="Roboto Slab"/>
                <a:ea typeface="Roboto Slab"/>
                <a:cs typeface="Roboto Slab"/>
                <a:sym typeface="Roboto Slab"/>
              </a:rPr>
              <a:t>Conflict – Setting the Boundaries</a:t>
            </a:r>
            <a:endParaRPr/>
          </a:p>
        </p:txBody>
      </p:sp>
      <p:sp>
        <p:nvSpPr>
          <p:cNvPr id="62" name="Google Shape;62;p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63" name="Google Shape;63;p2"/>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i="0" lang="sk-SK" sz="900" u="none" cap="none" strike="noStrike">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64" name="Google Shape;64;p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65" name="Google Shape;65;p2"/>
          <p:cNvSpPr txBox="1"/>
          <p:nvPr/>
        </p:nvSpPr>
        <p:spPr>
          <a:xfrm>
            <a:off x="428625" y="1500188"/>
            <a:ext cx="8143875" cy="2032000"/>
          </a:xfrm>
          <a:prstGeom prst="rect">
            <a:avLst/>
          </a:prstGeom>
          <a:noFill/>
          <a:ln>
            <a:noFill/>
          </a:ln>
        </p:spPr>
        <p:txBody>
          <a:bodyPr anchorCtr="0" anchor="t" bIns="45700" lIns="91425" spcFirstLastPara="1" rIns="91425" wrap="square" tIns="45700">
            <a:spAutoFit/>
          </a:bodyPr>
          <a:lstStyle/>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SUBJECT: Ethics</a:t>
            </a:r>
            <a:endParaRPr b="0" i="0" sz="1400" u="none" cap="none" strike="noStrike">
              <a:solidFill>
                <a:schemeClr val="lt1"/>
              </a:solidFill>
              <a:latin typeface="Roboto Slab"/>
              <a:ea typeface="Roboto Slab"/>
              <a:cs typeface="Roboto Slab"/>
              <a:sym typeface="Roboto Slab"/>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SPECIFICATION: </a:t>
            </a:r>
            <a:r>
              <a:rPr b="1" i="0" lang="sk-SK" sz="1400" u="none" cap="none" strike="noStrike">
                <a:solidFill>
                  <a:srgbClr val="FFFFFF"/>
                </a:solidFill>
                <a:latin typeface="Roboto Slab"/>
                <a:ea typeface="Roboto Slab"/>
                <a:cs typeface="Roboto Slab"/>
                <a:sym typeface="Roboto Slab"/>
              </a:rPr>
              <a:t>Conflict – Setting the Boundaries</a:t>
            </a:r>
            <a:endParaRPr b="0" i="0" sz="1400" u="none" cap="none" strike="noStrike">
              <a:solidFill>
                <a:schemeClr val="lt1"/>
              </a:solidFill>
              <a:latin typeface="Roboto Slab"/>
              <a:ea typeface="Roboto Slab"/>
              <a:cs typeface="Roboto Slab"/>
              <a:sym typeface="Roboto Slab"/>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AGE GROUP: 14-15</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1 LESSON : 45 min</a:t>
            </a:r>
            <a:endParaRPr/>
          </a:p>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3"/>
          <p:cNvSpPr txBox="1"/>
          <p:nvPr>
            <p:ph idx="4294967295" type="title"/>
          </p:nvPr>
        </p:nvSpPr>
        <p:spPr>
          <a:xfrm>
            <a:off x="500063" y="785813"/>
            <a:ext cx="2071687" cy="50006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124057"/>
                </a:solidFill>
                <a:latin typeface="Roboto Slab"/>
                <a:ea typeface="Roboto Slab"/>
                <a:cs typeface="Roboto Slab"/>
                <a:sym typeface="Roboto Slab"/>
              </a:rPr>
              <a:t>CONTENTS</a:t>
            </a:r>
            <a:endParaRPr/>
          </a:p>
        </p:txBody>
      </p:sp>
      <p:sp>
        <p:nvSpPr>
          <p:cNvPr id="71" name="Google Shape;71;p3"/>
          <p:cNvSpPr/>
          <p:nvPr/>
        </p:nvSpPr>
        <p:spPr>
          <a:xfrm>
            <a:off x="3759200" y="3738563"/>
            <a:ext cx="2717800" cy="749300"/>
          </a:xfrm>
          <a:prstGeom prst="homePlate">
            <a:avLst>
              <a:gd fmla="val 35448" name="adj"/>
            </a:avLst>
          </a:pr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
          <p:cNvSpPr/>
          <p:nvPr/>
        </p:nvSpPr>
        <p:spPr>
          <a:xfrm>
            <a:off x="3759200" y="3003550"/>
            <a:ext cx="3487738" cy="749300"/>
          </a:xfrm>
          <a:prstGeom prst="homePlate">
            <a:avLst>
              <a:gd fmla="val 35449" name="adj"/>
            </a:avLst>
          </a:pr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
          <p:cNvSpPr/>
          <p:nvPr/>
        </p:nvSpPr>
        <p:spPr>
          <a:xfrm>
            <a:off x="3759200" y="2259013"/>
            <a:ext cx="2227263" cy="749300"/>
          </a:xfrm>
          <a:prstGeom prst="homePlate">
            <a:avLst>
              <a:gd fmla="val 35449" name="adj"/>
            </a:avLst>
          </a:pr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
          <p:cNvSpPr/>
          <p:nvPr/>
        </p:nvSpPr>
        <p:spPr>
          <a:xfrm>
            <a:off x="3759200" y="1508125"/>
            <a:ext cx="2554288" cy="750888"/>
          </a:xfrm>
          <a:prstGeom prst="homePlate">
            <a:avLst>
              <a:gd fmla="val 35371" name="adj"/>
            </a:avLst>
          </a:pr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
          <p:cNvSpPr/>
          <p:nvPr/>
        </p:nvSpPr>
        <p:spPr>
          <a:xfrm>
            <a:off x="2898775" y="1312863"/>
            <a:ext cx="882650" cy="954087"/>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6" name="Google Shape;76;p3"/>
          <p:cNvSpPr/>
          <p:nvPr/>
        </p:nvSpPr>
        <p:spPr>
          <a:xfrm>
            <a:off x="2892425" y="2132013"/>
            <a:ext cx="889000" cy="879475"/>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7" name="Google Shape;77;p3"/>
          <p:cNvSpPr/>
          <p:nvPr/>
        </p:nvSpPr>
        <p:spPr>
          <a:xfrm flipH="1" rot="10800000">
            <a:off x="2892425" y="3008313"/>
            <a:ext cx="889000" cy="874712"/>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8" name="Google Shape;78;p3"/>
          <p:cNvSpPr/>
          <p:nvPr/>
        </p:nvSpPr>
        <p:spPr>
          <a:xfrm flipH="1" rot="10800000">
            <a:off x="2894013" y="3751263"/>
            <a:ext cx="887412" cy="939800"/>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9" name="Google Shape;79;p3"/>
          <p:cNvSpPr/>
          <p:nvPr/>
        </p:nvSpPr>
        <p:spPr>
          <a:xfrm rot="10800000">
            <a:off x="2022475" y="3748088"/>
            <a:ext cx="877888" cy="941387"/>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0" name="Google Shape;80;p3"/>
          <p:cNvSpPr/>
          <p:nvPr/>
        </p:nvSpPr>
        <p:spPr>
          <a:xfrm flipH="1">
            <a:off x="2017713" y="2127250"/>
            <a:ext cx="884237" cy="8763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1" name="Google Shape;81;p3"/>
          <p:cNvSpPr/>
          <p:nvPr/>
        </p:nvSpPr>
        <p:spPr>
          <a:xfrm flipH="1">
            <a:off x="2016125" y="1314450"/>
            <a:ext cx="887413" cy="939800"/>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2" name="Google Shape;82;p3"/>
          <p:cNvSpPr/>
          <p:nvPr/>
        </p:nvSpPr>
        <p:spPr>
          <a:xfrm rot="10800000">
            <a:off x="2020888" y="3003550"/>
            <a:ext cx="877887" cy="871538"/>
          </a:xfrm>
          <a:custGeom>
            <a:rect b="b" l="l" r="r" t="t"/>
            <a:pathLst>
              <a:path extrusionOk="0" h="120000" w="12000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3" name="Google Shape;83;p3"/>
          <p:cNvSpPr/>
          <p:nvPr/>
        </p:nvSpPr>
        <p:spPr>
          <a:xfrm>
            <a:off x="1985963" y="1412875"/>
            <a:ext cx="477837" cy="3290888"/>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4" name="Google Shape;84;p3"/>
          <p:cNvSpPr txBox="1"/>
          <p:nvPr/>
        </p:nvSpPr>
        <p:spPr>
          <a:xfrm>
            <a:off x="3878263" y="1654175"/>
            <a:ext cx="596900" cy="4492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01</a:t>
            </a:r>
            <a:endParaRPr/>
          </a:p>
        </p:txBody>
      </p:sp>
      <p:cxnSp>
        <p:nvCxnSpPr>
          <p:cNvPr id="85" name="Google Shape;85;p3"/>
          <p:cNvCxnSpPr/>
          <p:nvPr/>
        </p:nvCxnSpPr>
        <p:spPr>
          <a:xfrm>
            <a:off x="4476750" y="1682750"/>
            <a:ext cx="0" cy="392113"/>
          </a:xfrm>
          <a:prstGeom prst="straightConnector1">
            <a:avLst/>
          </a:prstGeom>
          <a:noFill/>
          <a:ln cap="rnd" cmpd="sng" w="9525">
            <a:solidFill>
              <a:srgbClr val="FFFFFF"/>
            </a:solidFill>
            <a:prstDash val="solid"/>
            <a:round/>
            <a:headEnd len="sm" w="sm" type="none"/>
            <a:tailEnd len="sm" w="sm" type="none"/>
          </a:ln>
        </p:spPr>
      </p:cxnSp>
      <p:sp>
        <p:nvSpPr>
          <p:cNvPr id="86" name="Google Shape;86;p3"/>
          <p:cNvSpPr txBox="1"/>
          <p:nvPr/>
        </p:nvSpPr>
        <p:spPr>
          <a:xfrm>
            <a:off x="4532313" y="1666875"/>
            <a:ext cx="1454150" cy="446088"/>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400"/>
              <a:buFont typeface="Arial"/>
              <a:buNone/>
            </a:pPr>
            <a:r>
              <a:t/>
            </a:r>
            <a:endParaRPr b="0" sz="1400" u="none">
              <a:solidFill>
                <a:srgbClr val="FFFFFF"/>
              </a:solidFill>
              <a:latin typeface="Nixie One"/>
              <a:ea typeface="Nixie One"/>
              <a:cs typeface="Nixie One"/>
              <a:sym typeface="Nixie One"/>
            </a:endParaRPr>
          </a:p>
        </p:txBody>
      </p:sp>
      <p:sp>
        <p:nvSpPr>
          <p:cNvPr id="87" name="Google Shape;87;p3"/>
          <p:cNvSpPr txBox="1"/>
          <p:nvPr/>
        </p:nvSpPr>
        <p:spPr>
          <a:xfrm>
            <a:off x="3878263" y="2392363"/>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02</a:t>
            </a:r>
            <a:endParaRPr b="1" sz="2400" u="none">
              <a:solidFill>
                <a:srgbClr val="000000"/>
              </a:solidFill>
              <a:latin typeface="Nixie One"/>
              <a:ea typeface="Nixie One"/>
              <a:cs typeface="Nixie One"/>
              <a:sym typeface="Nixie One"/>
            </a:endParaRPr>
          </a:p>
        </p:txBody>
      </p:sp>
      <p:cxnSp>
        <p:nvCxnSpPr>
          <p:cNvPr id="88" name="Google Shape;88;p3"/>
          <p:cNvCxnSpPr/>
          <p:nvPr/>
        </p:nvCxnSpPr>
        <p:spPr>
          <a:xfrm>
            <a:off x="4476750" y="2420938"/>
            <a:ext cx="0" cy="392112"/>
          </a:xfrm>
          <a:prstGeom prst="straightConnector1">
            <a:avLst/>
          </a:prstGeom>
          <a:noFill/>
          <a:ln cap="rnd" cmpd="sng" w="9525">
            <a:solidFill>
              <a:srgbClr val="FFFFFF"/>
            </a:solidFill>
            <a:prstDash val="solid"/>
            <a:round/>
            <a:headEnd len="sm" w="sm" type="none"/>
            <a:tailEnd len="sm" w="sm" type="none"/>
          </a:ln>
        </p:spPr>
      </p:cxnSp>
      <p:sp>
        <p:nvSpPr>
          <p:cNvPr id="89" name="Google Shape;89;p3"/>
          <p:cNvSpPr txBox="1"/>
          <p:nvPr/>
        </p:nvSpPr>
        <p:spPr>
          <a:xfrm>
            <a:off x="4532313" y="2409825"/>
            <a:ext cx="13843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Definition of Boundaries in Communication</a:t>
            </a:r>
            <a:endParaRPr b="0" sz="1400" u="none">
              <a:solidFill>
                <a:srgbClr val="000000"/>
              </a:solidFill>
              <a:latin typeface="Roboto Slab"/>
              <a:ea typeface="Roboto Slab"/>
              <a:cs typeface="Roboto Slab"/>
              <a:sym typeface="Roboto Slab"/>
            </a:endParaRPr>
          </a:p>
        </p:txBody>
      </p:sp>
      <p:sp>
        <p:nvSpPr>
          <p:cNvPr id="90" name="Google Shape;90;p3"/>
          <p:cNvSpPr txBox="1"/>
          <p:nvPr/>
        </p:nvSpPr>
        <p:spPr>
          <a:xfrm>
            <a:off x="3878263" y="315118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03</a:t>
            </a:r>
            <a:endParaRPr/>
          </a:p>
        </p:txBody>
      </p:sp>
      <p:cxnSp>
        <p:nvCxnSpPr>
          <p:cNvPr id="91" name="Google Shape;91;p3"/>
          <p:cNvCxnSpPr/>
          <p:nvPr/>
        </p:nvCxnSpPr>
        <p:spPr>
          <a:xfrm>
            <a:off x="4476750" y="3179763"/>
            <a:ext cx="0" cy="392112"/>
          </a:xfrm>
          <a:prstGeom prst="straightConnector1">
            <a:avLst/>
          </a:prstGeom>
          <a:noFill/>
          <a:ln cap="rnd" cmpd="sng" w="9525">
            <a:solidFill>
              <a:srgbClr val="FFFFFF"/>
            </a:solidFill>
            <a:prstDash val="solid"/>
            <a:round/>
            <a:headEnd len="sm" w="sm" type="none"/>
            <a:tailEnd len="sm" w="sm" type="none"/>
          </a:ln>
        </p:spPr>
      </p:cxnSp>
      <p:sp>
        <p:nvSpPr>
          <p:cNvPr id="92" name="Google Shape;92;p3"/>
          <p:cNvSpPr txBox="1"/>
          <p:nvPr/>
        </p:nvSpPr>
        <p:spPr>
          <a:xfrm>
            <a:off x="4532313" y="3094038"/>
            <a:ext cx="138430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How to Set the Boundaries</a:t>
            </a:r>
            <a:endParaRPr b="0" sz="1000" u="none">
              <a:solidFill>
                <a:srgbClr val="FFFFFF"/>
              </a:solidFill>
              <a:latin typeface="Roboto Slab"/>
              <a:ea typeface="Roboto Slab"/>
              <a:cs typeface="Roboto Slab"/>
              <a:sym typeface="Roboto Slab"/>
            </a:endParaRPr>
          </a:p>
        </p:txBody>
      </p:sp>
      <p:sp>
        <p:nvSpPr>
          <p:cNvPr id="93" name="Google Shape;93;p3"/>
          <p:cNvSpPr txBox="1"/>
          <p:nvPr/>
        </p:nvSpPr>
        <p:spPr>
          <a:xfrm>
            <a:off x="3878263" y="388143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04</a:t>
            </a:r>
            <a:endParaRPr/>
          </a:p>
        </p:txBody>
      </p:sp>
      <p:cxnSp>
        <p:nvCxnSpPr>
          <p:cNvPr id="94" name="Google Shape;94;p3"/>
          <p:cNvCxnSpPr/>
          <p:nvPr/>
        </p:nvCxnSpPr>
        <p:spPr>
          <a:xfrm>
            <a:off x="4476750" y="3910013"/>
            <a:ext cx="0" cy="393700"/>
          </a:xfrm>
          <a:prstGeom prst="straightConnector1">
            <a:avLst/>
          </a:prstGeom>
          <a:noFill/>
          <a:ln cap="rnd" cmpd="sng" w="9525">
            <a:solidFill>
              <a:srgbClr val="FFFFFF"/>
            </a:solidFill>
            <a:prstDash val="solid"/>
            <a:round/>
            <a:headEnd len="sm" w="sm" type="none"/>
            <a:tailEnd len="sm" w="sm" type="none"/>
          </a:ln>
        </p:spPr>
      </p:cxnSp>
      <p:sp>
        <p:nvSpPr>
          <p:cNvPr id="95" name="Google Shape;95;p3"/>
          <p:cNvSpPr txBox="1"/>
          <p:nvPr/>
        </p:nvSpPr>
        <p:spPr>
          <a:xfrm>
            <a:off x="4532313" y="3825875"/>
            <a:ext cx="138430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TEACHING MATERIALS</a:t>
            </a:r>
            <a:endParaRPr/>
          </a:p>
        </p:txBody>
      </p:sp>
      <p:sp>
        <p:nvSpPr>
          <p:cNvPr id="96" name="Google Shape;96;p3"/>
          <p:cNvSpPr/>
          <p:nvPr/>
        </p:nvSpPr>
        <p:spPr>
          <a:xfrm flipH="1">
            <a:off x="3787775" y="1509713"/>
            <a:ext cx="90488"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97" name="Google Shape;97;p3"/>
          <p:cNvSpPr txBox="1"/>
          <p:nvPr/>
        </p:nvSpPr>
        <p:spPr>
          <a:xfrm>
            <a:off x="5362575" y="4487863"/>
            <a:ext cx="3711575" cy="517525"/>
          </a:xfrm>
          <a:prstGeom prst="rect">
            <a:avLst/>
          </a:prstGeom>
          <a:noFill/>
          <a:ln>
            <a:noFill/>
          </a:ln>
        </p:spPr>
        <p:txBody>
          <a:bodyPr anchorCtr="0" anchor="ctr" bIns="91425" lIns="91425" spcFirstLastPara="1" rIns="91425" wrap="square" tIns="91425">
            <a:noAutofit/>
          </a:bodyPr>
          <a:lstStyle/>
          <a:p>
            <a:pPr indent="0" lvl="0" marL="0" marR="0" rtl="0" algn="r">
              <a:spcBef>
                <a:spcPts val="0"/>
              </a:spcBef>
              <a:spcAft>
                <a:spcPts val="0"/>
              </a:spcAft>
              <a:buClr>
                <a:srgbClr val="000000"/>
              </a:buClr>
              <a:buSzPts val="1200"/>
              <a:buFont typeface="Arial"/>
              <a:buNone/>
            </a:pPr>
            <a:r>
              <a:t/>
            </a:r>
            <a:endParaRPr b="1" sz="1200" u="none">
              <a:solidFill>
                <a:srgbClr val="18637B"/>
              </a:solidFill>
              <a:latin typeface="Nixie One"/>
              <a:ea typeface="Nixie One"/>
              <a:cs typeface="Nixie One"/>
              <a:sym typeface="Nixie One"/>
            </a:endParaRPr>
          </a:p>
        </p:txBody>
      </p:sp>
      <p:sp>
        <p:nvSpPr>
          <p:cNvPr id="98" name="Google Shape;98;p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99" name="Google Shape;99;p3"/>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sp>
        <p:nvSpPr>
          <p:cNvPr id="100" name="Google Shape;100;p3"/>
          <p:cNvSpPr txBox="1"/>
          <p:nvPr/>
        </p:nvSpPr>
        <p:spPr>
          <a:xfrm>
            <a:off x="4500563" y="1643063"/>
            <a:ext cx="13843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Conflict Definition</a:t>
            </a:r>
            <a:endParaRPr b="0" sz="1000" u="none">
              <a:solidFill>
                <a:srgbClr val="FFFFFF"/>
              </a:solidFill>
              <a:latin typeface="Roboto Slab"/>
              <a:ea typeface="Roboto Slab"/>
              <a:cs typeface="Roboto Slab"/>
              <a:sym typeface="Roboto Slab"/>
            </a:endParaRPr>
          </a:p>
        </p:txBody>
      </p:sp>
      <p:sp>
        <p:nvSpPr>
          <p:cNvPr id="101" name="Google Shape;101;p3"/>
          <p:cNvSpPr/>
          <p:nvPr/>
        </p:nvSpPr>
        <p:spPr>
          <a:xfrm>
            <a:off x="3143250" y="1643063"/>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2" name="Google Shape;102;p3"/>
          <p:cNvSpPr/>
          <p:nvPr/>
        </p:nvSpPr>
        <p:spPr>
          <a:xfrm>
            <a:off x="3143250" y="2428875"/>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3" name="Google Shape;103;p3"/>
          <p:cNvSpPr/>
          <p:nvPr/>
        </p:nvSpPr>
        <p:spPr>
          <a:xfrm>
            <a:off x="3143250" y="3286125"/>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4" name="Google Shape;104;p3"/>
          <p:cNvSpPr/>
          <p:nvPr/>
        </p:nvSpPr>
        <p:spPr>
          <a:xfrm>
            <a:off x="3143250" y="4071938"/>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pic>
        <p:nvPicPr>
          <p:cNvPr descr="Erasmus+ logo EN.jpg" id="105" name="Google Shape;105;p3"/>
          <p:cNvPicPr preferRelativeResize="0"/>
          <p:nvPr/>
        </p:nvPicPr>
        <p:blipFill rotWithShape="1">
          <a:blip r:embed="rId3">
            <a:alphaModFix/>
          </a:blip>
          <a:srcRect b="0" l="0" r="0" t="0"/>
          <a:stretch/>
        </p:blipFill>
        <p:spPr>
          <a:xfrm>
            <a:off x="285750" y="142875"/>
            <a:ext cx="2593975" cy="571500"/>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ctrTitle"/>
          </p:nvPr>
        </p:nvSpPr>
        <p:spPr>
          <a:xfrm>
            <a:off x="4113213" y="2878138"/>
            <a:ext cx="4505325" cy="1160462"/>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SzPts val="4800"/>
              <a:buFont typeface="Roboto Slab"/>
              <a:buNone/>
            </a:pPr>
            <a:r>
              <a:rPr b="1" lang="sk-SK">
                <a:latin typeface="Calibri"/>
                <a:ea typeface="Calibri"/>
                <a:cs typeface="Calibri"/>
                <a:sym typeface="Calibri"/>
              </a:rPr>
              <a:t>What is Conflict?</a:t>
            </a:r>
            <a:endParaRPr/>
          </a:p>
        </p:txBody>
      </p:sp>
      <p:sp>
        <p:nvSpPr>
          <p:cNvPr id="111" name="Google Shape;111;p4"/>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Font typeface="Nixie One"/>
              <a:buNone/>
            </a:pPr>
            <a:r>
              <a:rPr lang="sk-SK">
                <a:latin typeface="Arial"/>
                <a:ea typeface="Arial"/>
                <a:cs typeface="Arial"/>
                <a:sym typeface="Arial"/>
              </a:rPr>
              <a:t>Definition of conflict</a:t>
            </a:r>
            <a:endParaRPr/>
          </a:p>
        </p:txBody>
      </p:sp>
      <p:sp>
        <p:nvSpPr>
          <p:cNvPr id="112" name="Google Shape;112;p4"/>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1</a:t>
            </a:r>
            <a:endParaRPr/>
          </a:p>
        </p:txBody>
      </p:sp>
      <p:sp>
        <p:nvSpPr>
          <p:cNvPr id="113" name="Google Shape;113;p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14" name="Google Shape;114;p4"/>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15" name="Google Shape;115;p4"/>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descr="Prednáška Konflikt - problém alebo šanca | Centrum pre rodinu - Trenčín" id="116" name="Google Shape;116;p4"/>
          <p:cNvPicPr preferRelativeResize="0"/>
          <p:nvPr/>
        </p:nvPicPr>
        <p:blipFill rotWithShape="1">
          <a:blip r:embed="rId4">
            <a:alphaModFix/>
          </a:blip>
          <a:srcRect b="0" l="0" r="0" t="0"/>
          <a:stretch/>
        </p:blipFill>
        <p:spPr>
          <a:xfrm>
            <a:off x="4860032" y="987574"/>
            <a:ext cx="2619375" cy="1743075"/>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BASIC INFORMATION</a:t>
            </a:r>
            <a:endParaRPr/>
          </a:p>
        </p:txBody>
      </p:sp>
      <p:grpSp>
        <p:nvGrpSpPr>
          <p:cNvPr id="122" name="Google Shape;122;p5"/>
          <p:cNvGrpSpPr/>
          <p:nvPr/>
        </p:nvGrpSpPr>
        <p:grpSpPr>
          <a:xfrm>
            <a:off x="323850" y="758825"/>
            <a:ext cx="366713" cy="366713"/>
            <a:chOff x="1923675" y="1633650"/>
            <a:chExt cx="436000" cy="435975"/>
          </a:xfrm>
        </p:grpSpPr>
        <p:sp>
          <p:nvSpPr>
            <p:cNvPr id="123" name="Google Shape;123;p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4" name="Google Shape;124;p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5" name="Google Shape;125;p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6" name="Google Shape;126;p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7" name="Google Shape;127;p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8" name="Google Shape;128;p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29" name="Google Shape;129;p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30" name="Google Shape;130;p5"/>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31" name="Google Shape;131;p5"/>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132" name="Google Shape;132;p5"/>
          <p:cNvSpPr txBox="1"/>
          <p:nvPr>
            <p:ph idx="1" type="body"/>
          </p:nvPr>
        </p:nvSpPr>
        <p:spPr>
          <a:xfrm>
            <a:off x="1146175" y="1766888"/>
            <a:ext cx="2778125" cy="2825750"/>
          </a:xfrm>
          <a:prstGeom prst="rect">
            <a:avLst/>
          </a:prstGeom>
          <a:noFill/>
          <a:ln>
            <a:noFill/>
          </a:ln>
        </p:spPr>
        <p:txBody>
          <a:bodyPr anchorCtr="0" anchor="t" bIns="91425" lIns="91425" spcFirstLastPara="1" rIns="91425" wrap="square" tIns="91425">
            <a:noAutofit/>
          </a:bodyPr>
          <a:lstStyle/>
          <a:p>
            <a:pPr indent="-228600" lvl="0" marL="4572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a:p>
            <a:pPr indent="-228600" lvl="0" marL="4572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a:p>
            <a:pPr indent="-406400" lvl="0" marL="457200" rtl="0" algn="l">
              <a:lnSpc>
                <a:spcPct val="80000"/>
              </a:lnSpc>
              <a:spcBef>
                <a:spcPts val="600"/>
              </a:spcBef>
              <a:spcAft>
                <a:spcPts val="0"/>
              </a:spcAft>
              <a:buSzPts val="2800"/>
              <a:buFont typeface="Noto Sans Symbols"/>
              <a:buChar char="⮚"/>
            </a:pPr>
            <a:r>
              <a:rPr lang="sk-SK" sz="1400">
                <a:latin typeface="Arial"/>
                <a:ea typeface="Arial"/>
                <a:cs typeface="Arial"/>
                <a:sym typeface="Arial"/>
              </a:rPr>
              <a:t>It is a clash of two opposing views.</a:t>
            </a:r>
            <a:endParaRPr/>
          </a:p>
          <a:p>
            <a:pPr indent="-228600" lvl="0" marL="457200" rtl="0" algn="l">
              <a:lnSpc>
                <a:spcPct val="80000"/>
              </a:lnSpc>
              <a:spcBef>
                <a:spcPts val="600"/>
              </a:spcBef>
              <a:spcAft>
                <a:spcPts val="0"/>
              </a:spcAft>
              <a:buSzPts val="2800"/>
              <a:buFont typeface="Noto Sans Symbols"/>
              <a:buNone/>
            </a:pPr>
            <a:r>
              <a:t/>
            </a:r>
            <a:endParaRPr sz="1400">
              <a:latin typeface="Arial"/>
              <a:ea typeface="Arial"/>
              <a:cs typeface="Arial"/>
              <a:sym typeface="Arial"/>
            </a:endParaRPr>
          </a:p>
          <a:p>
            <a:pPr indent="-228600" lvl="0" marL="457200" rtl="0" algn="l">
              <a:lnSpc>
                <a:spcPct val="80000"/>
              </a:lnSpc>
              <a:spcBef>
                <a:spcPts val="600"/>
              </a:spcBef>
              <a:spcAft>
                <a:spcPts val="0"/>
              </a:spcAft>
              <a:buSzPts val="2800"/>
              <a:buFont typeface="Noto Sans Symbols"/>
              <a:buNone/>
            </a:pPr>
            <a:r>
              <a:t/>
            </a:r>
            <a:endParaRPr sz="1400">
              <a:latin typeface="Arial"/>
              <a:ea typeface="Arial"/>
              <a:cs typeface="Arial"/>
              <a:sym typeface="Arial"/>
            </a:endParaRPr>
          </a:p>
          <a:p>
            <a:pPr indent="-406400" lvl="0" marL="457200" rtl="0" algn="l">
              <a:lnSpc>
                <a:spcPct val="80000"/>
              </a:lnSpc>
              <a:spcBef>
                <a:spcPts val="600"/>
              </a:spcBef>
              <a:spcAft>
                <a:spcPts val="0"/>
              </a:spcAft>
              <a:buSzPts val="2800"/>
              <a:buFont typeface="Noto Sans Symbols"/>
              <a:buChar char="⮚"/>
            </a:pPr>
            <a:r>
              <a:rPr lang="sk-SK" sz="1400">
                <a:latin typeface="Arial"/>
                <a:ea typeface="Arial"/>
                <a:cs typeface="Arial"/>
                <a:sym typeface="Arial"/>
              </a:rPr>
              <a:t>It is absolutely natural in human relationships. </a:t>
            </a:r>
            <a:endParaRPr sz="2000">
              <a:latin typeface="Arial"/>
              <a:ea typeface="Arial"/>
              <a:cs typeface="Arial"/>
              <a:sym typeface="Arial"/>
            </a:endParaRPr>
          </a:p>
        </p:txBody>
      </p:sp>
      <p:pic>
        <p:nvPicPr>
          <p:cNvPr descr="konflikt - AG ŠTÚDIO GERIČ" id="133" name="Google Shape;133;p5"/>
          <p:cNvPicPr preferRelativeResize="0"/>
          <p:nvPr/>
        </p:nvPicPr>
        <p:blipFill rotWithShape="1">
          <a:blip r:embed="rId4">
            <a:alphaModFix/>
          </a:blip>
          <a:srcRect b="0" l="0" r="0" t="0"/>
          <a:stretch/>
        </p:blipFill>
        <p:spPr>
          <a:xfrm>
            <a:off x="5004047" y="1923678"/>
            <a:ext cx="2993777" cy="2215395"/>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6"/>
          <p:cNvSpPr txBox="1"/>
          <p:nvPr>
            <p:ph type="ctrTitle"/>
          </p:nvPr>
        </p:nvSpPr>
        <p:spPr>
          <a:xfrm>
            <a:off x="4113213" y="2878138"/>
            <a:ext cx="4505325" cy="116046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sz="4400">
                <a:latin typeface="Roboto Slab"/>
                <a:ea typeface="Roboto Slab"/>
                <a:cs typeface="Roboto Slab"/>
                <a:sym typeface="Roboto Slab"/>
              </a:rPr>
              <a:t>Definition of Boundaries in Communication</a:t>
            </a:r>
            <a:endParaRPr/>
          </a:p>
        </p:txBody>
      </p:sp>
      <p:sp>
        <p:nvSpPr>
          <p:cNvPr id="139" name="Google Shape;139;p6"/>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800"/>
              <a:buFont typeface="Nixie One"/>
              <a:buNone/>
            </a:pPr>
            <a:r>
              <a:t/>
            </a:r>
            <a:endParaRPr sz="2800">
              <a:latin typeface="Nixie One"/>
              <a:ea typeface="Nixie One"/>
              <a:cs typeface="Nixie One"/>
              <a:sym typeface="Nixie One"/>
            </a:endParaRPr>
          </a:p>
        </p:txBody>
      </p:sp>
      <p:sp>
        <p:nvSpPr>
          <p:cNvPr id="140" name="Google Shape;140;p6"/>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2</a:t>
            </a:r>
            <a:endParaRPr/>
          </a:p>
        </p:txBody>
      </p:sp>
      <p:sp>
        <p:nvSpPr>
          <p:cNvPr id="141" name="Google Shape;141;p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42" name="Google Shape;142;p6"/>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43" name="Google Shape;143;p6"/>
          <p:cNvPicPr preferRelativeResize="0"/>
          <p:nvPr/>
        </p:nvPicPr>
        <p:blipFill rotWithShape="1">
          <a:blip r:embed="rId3">
            <a:alphaModFix/>
          </a:blip>
          <a:srcRect b="0" l="0" r="0" t="0"/>
          <a:stretch/>
        </p:blipFill>
        <p:spPr>
          <a:xfrm>
            <a:off x="214313" y="142875"/>
            <a:ext cx="2593975" cy="571500"/>
          </a:xfrm>
          <a:prstGeom prst="rect">
            <a:avLst/>
          </a:prstGeom>
          <a:noFill/>
          <a:ln>
            <a:noFill/>
          </a:ln>
        </p:spPr>
      </p:pic>
      <p:pic>
        <p:nvPicPr>
          <p:cNvPr descr="Slnečnica, Kvetina, Peľ, Rozkvitnúť" id="144" name="Google Shape;144;p6"/>
          <p:cNvPicPr preferRelativeResize="0"/>
          <p:nvPr/>
        </p:nvPicPr>
        <p:blipFill rotWithShape="1">
          <a:blip r:embed="rId4">
            <a:alphaModFix/>
          </a:blip>
          <a:srcRect b="0" l="0" r="0" t="0"/>
          <a:stretch/>
        </p:blipFill>
        <p:spPr>
          <a:xfrm>
            <a:off x="5220072" y="431093"/>
            <a:ext cx="2017458" cy="1347614"/>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7"/>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150" name="Google Shape;150;p7"/>
          <p:cNvSpPr txBox="1"/>
          <p:nvPr>
            <p:ph idx="1" type="body"/>
          </p:nvPr>
        </p:nvSpPr>
        <p:spPr>
          <a:xfrm>
            <a:off x="1146175" y="1579563"/>
            <a:ext cx="7458075" cy="3349625"/>
          </a:xfrm>
          <a:prstGeom prst="rect">
            <a:avLst/>
          </a:prstGeom>
          <a:noFill/>
          <a:ln>
            <a:noFill/>
          </a:ln>
        </p:spPr>
        <p:txBody>
          <a:bodyPr anchorCtr="0" anchor="t" bIns="91425" lIns="91425" spcFirstLastPara="1" rIns="91425" wrap="square" tIns="91425">
            <a:noAutofit/>
          </a:bodyPr>
          <a:lstStyle/>
          <a:p>
            <a:pPr indent="-228600" lvl="0" marL="457200" rtl="0" algn="l">
              <a:spcBef>
                <a:spcPts val="600"/>
              </a:spcBef>
              <a:spcAft>
                <a:spcPts val="0"/>
              </a:spcAft>
              <a:buSzPts val="2800"/>
              <a:buFont typeface="Noto Sans Symbols"/>
              <a:buNone/>
            </a:pPr>
            <a:r>
              <a:t/>
            </a:r>
            <a:endParaRPr sz="1400">
              <a:latin typeface="Arial"/>
              <a:ea typeface="Arial"/>
              <a:cs typeface="Arial"/>
              <a:sym typeface="Arial"/>
            </a:endParaRPr>
          </a:p>
          <a:p>
            <a:pPr indent="-406400" lvl="0" marL="457200" rtl="0" algn="l">
              <a:spcBef>
                <a:spcPts val="600"/>
              </a:spcBef>
              <a:spcAft>
                <a:spcPts val="0"/>
              </a:spcAft>
              <a:buSzPts val="2800"/>
              <a:buFont typeface="Noto Sans Symbols"/>
              <a:buChar char="⮚"/>
            </a:pPr>
            <a:r>
              <a:rPr lang="sk-SK" sz="1400">
                <a:latin typeface="Arial"/>
                <a:ea typeface="Arial"/>
                <a:cs typeface="Arial"/>
                <a:sym typeface="Arial"/>
              </a:rPr>
              <a:t>It is a limit that we set to ourselves. What we will tolerate from others and what we won´t.</a:t>
            </a:r>
            <a:endParaRPr sz="1400">
              <a:latin typeface="Arial"/>
              <a:ea typeface="Arial"/>
              <a:cs typeface="Arial"/>
              <a:sym typeface="Arial"/>
            </a:endParaRPr>
          </a:p>
          <a:p>
            <a:pPr indent="-406400" lvl="0" marL="457200" rtl="0" algn="l">
              <a:spcBef>
                <a:spcPts val="600"/>
              </a:spcBef>
              <a:spcAft>
                <a:spcPts val="0"/>
              </a:spcAft>
              <a:buSzPts val="2800"/>
              <a:buFont typeface="Noto Sans Symbols"/>
              <a:buChar char="⮚"/>
            </a:pPr>
            <a:r>
              <a:rPr lang="sk-SK" sz="1400">
                <a:solidFill>
                  <a:srgbClr val="403D3D"/>
                </a:solidFill>
                <a:latin typeface="Arial"/>
                <a:ea typeface="Arial"/>
                <a:cs typeface="Arial"/>
                <a:sym typeface="Arial"/>
              </a:rPr>
              <a:t>Under the term boundary we understand our personal zone.</a:t>
            </a:r>
            <a:endParaRPr/>
          </a:p>
          <a:p>
            <a:pPr indent="-406400" lvl="0" marL="457200" rtl="0" algn="l">
              <a:spcBef>
                <a:spcPts val="600"/>
              </a:spcBef>
              <a:spcAft>
                <a:spcPts val="0"/>
              </a:spcAft>
              <a:buSzPts val="2800"/>
              <a:buFont typeface="Noto Sans Symbols"/>
              <a:buChar char="⮚"/>
            </a:pPr>
            <a:r>
              <a:rPr lang="sk-SK" sz="1400">
                <a:solidFill>
                  <a:srgbClr val="403D3D"/>
                </a:solidFill>
                <a:latin typeface="Arial"/>
                <a:ea typeface="Arial"/>
                <a:cs typeface="Arial"/>
                <a:sym typeface="Arial"/>
              </a:rPr>
              <a:t>Our</a:t>
            </a:r>
            <a:r>
              <a:rPr lang="sk-SK" sz="1800">
                <a:solidFill>
                  <a:srgbClr val="403D3D"/>
                </a:solidFill>
                <a:latin typeface="Arial"/>
                <a:ea typeface="Arial"/>
                <a:cs typeface="Arial"/>
                <a:sym typeface="Arial"/>
              </a:rPr>
              <a:t> </a:t>
            </a:r>
            <a:r>
              <a:rPr lang="sk-SK" sz="1400">
                <a:solidFill>
                  <a:srgbClr val="403D3D"/>
                </a:solidFill>
                <a:latin typeface="Arial"/>
                <a:ea typeface="Arial"/>
                <a:cs typeface="Arial"/>
                <a:sym typeface="Arial"/>
              </a:rPr>
              <a:t>safety, competences, rights in relation to other people and the world. </a:t>
            </a:r>
            <a:endParaRPr/>
          </a:p>
          <a:p>
            <a:pPr indent="-406400" lvl="0" marL="457200" rtl="0" algn="l">
              <a:spcBef>
                <a:spcPts val="600"/>
              </a:spcBef>
              <a:spcAft>
                <a:spcPts val="0"/>
              </a:spcAft>
              <a:buSzPts val="2800"/>
              <a:buFont typeface="Noto Sans Symbols"/>
              <a:buChar char="⮚"/>
            </a:pPr>
            <a:r>
              <a:rPr lang="sk-SK" sz="1400">
                <a:latin typeface="Arial"/>
                <a:ea typeface="Arial"/>
                <a:cs typeface="Arial"/>
                <a:sym typeface="Arial"/>
              </a:rPr>
              <a:t>Physical boundaries define who can touch us or approach us.</a:t>
            </a:r>
            <a:endParaRPr/>
          </a:p>
          <a:p>
            <a:pPr indent="-406400" lvl="0" marL="457200" rtl="0" algn="l">
              <a:spcBef>
                <a:spcPts val="600"/>
              </a:spcBef>
              <a:spcAft>
                <a:spcPts val="0"/>
              </a:spcAft>
              <a:buSzPts val="2800"/>
              <a:buFont typeface="Noto Sans Symbols"/>
              <a:buChar char="⮚"/>
            </a:pPr>
            <a:r>
              <a:rPr lang="sk-SK" sz="1400">
                <a:latin typeface="Arial"/>
                <a:ea typeface="Arial"/>
                <a:cs typeface="Arial"/>
                <a:sym typeface="Arial"/>
              </a:rPr>
              <a:t>Emotional boundaries define where our feelings end and where the feelings of the other person begin.</a:t>
            </a:r>
            <a:endParaRPr/>
          </a:p>
          <a:p>
            <a:pPr indent="0" lvl="0" marL="50800" rtl="0" algn="l">
              <a:spcBef>
                <a:spcPts val="600"/>
              </a:spcBef>
              <a:spcAft>
                <a:spcPts val="0"/>
              </a:spcAft>
              <a:buClr>
                <a:srgbClr val="114454"/>
              </a:buClr>
              <a:buSzPts val="2800"/>
              <a:buNone/>
            </a:pPr>
            <a:r>
              <a:t/>
            </a:r>
            <a:endParaRPr sz="1600">
              <a:solidFill>
                <a:srgbClr val="114454"/>
              </a:solidFill>
              <a:latin typeface="Nixie One"/>
              <a:ea typeface="Nixie One"/>
              <a:cs typeface="Nixie One"/>
              <a:sym typeface="Nixie One"/>
            </a:endParaRPr>
          </a:p>
        </p:txBody>
      </p:sp>
      <p:grpSp>
        <p:nvGrpSpPr>
          <p:cNvPr id="151" name="Google Shape;151;p7"/>
          <p:cNvGrpSpPr/>
          <p:nvPr/>
        </p:nvGrpSpPr>
        <p:grpSpPr>
          <a:xfrm>
            <a:off x="323850" y="758825"/>
            <a:ext cx="366713" cy="366713"/>
            <a:chOff x="1923675" y="1633650"/>
            <a:chExt cx="436000" cy="435975"/>
          </a:xfrm>
        </p:grpSpPr>
        <p:sp>
          <p:nvSpPr>
            <p:cNvPr id="152" name="Google Shape;152;p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3" name="Google Shape;153;p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4" name="Google Shape;154;p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5" name="Google Shape;155;p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6" name="Google Shape;156;p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7" name="Google Shape;157;p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58" name="Google Shape;158;p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59" name="Google Shape;159;p7"/>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60" name="Google Shape;160;p7"/>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8"/>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166" name="Google Shape;166;p8"/>
          <p:cNvSpPr txBox="1"/>
          <p:nvPr>
            <p:ph idx="1" type="body"/>
          </p:nvPr>
        </p:nvSpPr>
        <p:spPr>
          <a:xfrm>
            <a:off x="1146175" y="1579563"/>
            <a:ext cx="7458075" cy="3349625"/>
          </a:xfrm>
          <a:prstGeom prst="rect">
            <a:avLst/>
          </a:prstGeom>
          <a:noFill/>
          <a:ln>
            <a:noFill/>
          </a:ln>
        </p:spPr>
        <p:txBody>
          <a:bodyPr anchorCtr="0" anchor="t" bIns="91425" lIns="91425" spcFirstLastPara="1" rIns="91425" wrap="square" tIns="91425">
            <a:noAutofit/>
          </a:bodyPr>
          <a:lstStyle/>
          <a:p>
            <a:pPr indent="0" lvl="0" marL="50800" rtl="0" algn="l">
              <a:lnSpc>
                <a:spcPct val="144642"/>
              </a:lnSpc>
              <a:spcBef>
                <a:spcPts val="600"/>
              </a:spcBef>
              <a:spcAft>
                <a:spcPts val="0"/>
              </a:spcAft>
              <a:buSzPts val="2800"/>
              <a:buNone/>
            </a:pPr>
            <a:r>
              <a:rPr b="1" lang="sk-SK" sz="1400">
                <a:solidFill>
                  <a:srgbClr val="403D3D"/>
                </a:solidFill>
                <a:latin typeface="Arial"/>
                <a:ea typeface="Arial"/>
                <a:cs typeface="Arial"/>
                <a:sym typeface="Arial"/>
              </a:rPr>
              <a:t>Find out how many of the following statements apply to you:</a:t>
            </a:r>
            <a:endParaRPr b="1" sz="1400">
              <a:latin typeface="Arial"/>
              <a:ea typeface="Arial"/>
              <a:cs typeface="Arial"/>
              <a:sym typeface="Arial"/>
            </a:endParaRPr>
          </a:p>
          <a:p>
            <a:pPr indent="-342900" lvl="0" marL="342900" rtl="0" algn="l">
              <a:lnSpc>
                <a:spcPct val="107000"/>
              </a:lnSpc>
              <a:spcBef>
                <a:spcPts val="1400"/>
              </a:spcBef>
              <a:spcAft>
                <a:spcPts val="0"/>
              </a:spcAft>
              <a:buSzPts val="1000"/>
              <a:buFont typeface="Noto Sans Symbols"/>
              <a:buChar char="⮚"/>
            </a:pPr>
            <a:r>
              <a:rPr lang="sk-SK" sz="1400">
                <a:solidFill>
                  <a:srgbClr val="403D3D"/>
                </a:solidFill>
                <a:latin typeface="Arial"/>
                <a:ea typeface="Arial"/>
                <a:cs typeface="Arial"/>
                <a:sym typeface="Arial"/>
              </a:rPr>
              <a:t>Often it happens that I do the work for my friends, family and colleagues.</a:t>
            </a:r>
            <a:endParaRPr sz="1400">
              <a:solidFill>
                <a:srgbClr val="403D3D"/>
              </a:solidFill>
              <a:latin typeface="Arial"/>
              <a:ea typeface="Arial"/>
              <a:cs typeface="Arial"/>
              <a:sym typeface="Arial"/>
            </a:endParaRPr>
          </a:p>
          <a:p>
            <a:pPr indent="-342900" lvl="0" marL="342900" rtl="0" algn="l">
              <a:lnSpc>
                <a:spcPct val="107000"/>
              </a:lnSpc>
              <a:spcBef>
                <a:spcPts val="1400"/>
              </a:spcBef>
              <a:spcAft>
                <a:spcPts val="0"/>
              </a:spcAft>
              <a:buSzPts val="1000"/>
              <a:buFont typeface="Noto Sans Symbols"/>
              <a:buChar char="⮚"/>
            </a:pPr>
            <a:r>
              <a:rPr lang="sk-SK" sz="1400">
                <a:solidFill>
                  <a:srgbClr val="403D3D"/>
                </a:solidFill>
                <a:latin typeface="Arial"/>
                <a:ea typeface="Arial"/>
                <a:cs typeface="Arial"/>
                <a:sym typeface="Arial"/>
              </a:rPr>
              <a:t>I get easily influenced and affected by the emotions of others.</a:t>
            </a:r>
            <a:endParaRPr/>
          </a:p>
          <a:p>
            <a:pPr indent="-342900" lvl="0" marL="342900" rtl="0" algn="l">
              <a:lnSpc>
                <a:spcPct val="107000"/>
              </a:lnSpc>
              <a:spcBef>
                <a:spcPts val="1400"/>
              </a:spcBef>
              <a:spcAft>
                <a:spcPts val="0"/>
              </a:spcAft>
              <a:buSzPts val="1000"/>
              <a:buFont typeface="Noto Sans Symbols"/>
              <a:buChar char="⮚"/>
            </a:pPr>
            <a:r>
              <a:rPr lang="sk-SK" sz="1400">
                <a:solidFill>
                  <a:srgbClr val="403D3D"/>
                </a:solidFill>
                <a:latin typeface="Arial"/>
                <a:ea typeface="Arial"/>
                <a:cs typeface="Arial"/>
                <a:sym typeface="Arial"/>
              </a:rPr>
              <a:t>I often find myself doing something that I initially didn´t want to do at all.</a:t>
            </a:r>
            <a:endParaRPr/>
          </a:p>
          <a:p>
            <a:pPr indent="-342900" lvl="0" marL="342900" rtl="0" algn="l">
              <a:lnSpc>
                <a:spcPct val="107000"/>
              </a:lnSpc>
              <a:spcBef>
                <a:spcPts val="1400"/>
              </a:spcBef>
              <a:spcAft>
                <a:spcPts val="0"/>
              </a:spcAft>
              <a:buSzPts val="1000"/>
              <a:buFont typeface="Noto Sans Symbols"/>
              <a:buChar char="⮚"/>
            </a:pPr>
            <a:r>
              <a:rPr lang="sk-SK" sz="1400">
                <a:solidFill>
                  <a:srgbClr val="403D3D"/>
                </a:solidFill>
                <a:latin typeface="Arial"/>
                <a:ea typeface="Arial"/>
                <a:cs typeface="Arial"/>
                <a:sym typeface="Arial"/>
              </a:rPr>
              <a:t>Other people often misuse my kindness and willingness.</a:t>
            </a:r>
            <a:endParaRPr/>
          </a:p>
          <a:p>
            <a:pPr indent="-342900" lvl="0" marL="342900" rtl="0" algn="l">
              <a:lnSpc>
                <a:spcPct val="107000"/>
              </a:lnSpc>
              <a:spcBef>
                <a:spcPts val="1400"/>
              </a:spcBef>
              <a:spcAft>
                <a:spcPts val="0"/>
              </a:spcAft>
              <a:buSzPts val="1000"/>
              <a:buFont typeface="Noto Sans Symbols"/>
              <a:buChar char="⮚"/>
            </a:pPr>
            <a:r>
              <a:rPr lang="sk-SK" sz="1400">
                <a:solidFill>
                  <a:srgbClr val="403D3D"/>
                </a:solidFill>
                <a:latin typeface="Arial"/>
                <a:ea typeface="Arial"/>
                <a:cs typeface="Arial"/>
                <a:sym typeface="Arial"/>
              </a:rPr>
              <a:t>I have a problem to say no.</a:t>
            </a:r>
            <a:endParaRPr/>
          </a:p>
          <a:p>
            <a:pPr indent="-342900" lvl="0" marL="342900" rtl="0" algn="l">
              <a:lnSpc>
                <a:spcPct val="107000"/>
              </a:lnSpc>
              <a:spcBef>
                <a:spcPts val="1400"/>
              </a:spcBef>
              <a:spcAft>
                <a:spcPts val="0"/>
              </a:spcAft>
              <a:buSzPts val="1000"/>
              <a:buFont typeface="Noto Sans Symbols"/>
              <a:buChar char="⮚"/>
            </a:pPr>
            <a:r>
              <a:rPr lang="sk-SK" sz="1400">
                <a:solidFill>
                  <a:srgbClr val="403D3D"/>
                </a:solidFill>
                <a:latin typeface="Arial"/>
                <a:ea typeface="Arial"/>
                <a:cs typeface="Arial"/>
                <a:sym typeface="Arial"/>
              </a:rPr>
              <a:t>I value the opinion of others more than my own.</a:t>
            </a:r>
            <a:endParaRPr/>
          </a:p>
          <a:p>
            <a:pPr indent="0" lvl="0" marL="50800" rtl="0" algn="l">
              <a:spcBef>
                <a:spcPts val="1400"/>
              </a:spcBef>
              <a:spcAft>
                <a:spcPts val="0"/>
              </a:spcAft>
              <a:buClr>
                <a:srgbClr val="114454"/>
              </a:buClr>
              <a:buSzPts val="2800"/>
              <a:buFont typeface="Nixie One"/>
              <a:buNone/>
            </a:pPr>
            <a:r>
              <a:t/>
            </a:r>
            <a:endParaRPr sz="1600">
              <a:solidFill>
                <a:srgbClr val="114454"/>
              </a:solidFill>
              <a:latin typeface="Nixie One"/>
              <a:ea typeface="Nixie One"/>
              <a:cs typeface="Nixie One"/>
              <a:sym typeface="Nixie One"/>
            </a:endParaRPr>
          </a:p>
        </p:txBody>
      </p:sp>
      <p:grpSp>
        <p:nvGrpSpPr>
          <p:cNvPr id="167" name="Google Shape;167;p8"/>
          <p:cNvGrpSpPr/>
          <p:nvPr/>
        </p:nvGrpSpPr>
        <p:grpSpPr>
          <a:xfrm>
            <a:off x="323850" y="758825"/>
            <a:ext cx="366713" cy="366713"/>
            <a:chOff x="1923675" y="1633650"/>
            <a:chExt cx="436000" cy="435975"/>
          </a:xfrm>
        </p:grpSpPr>
        <p:sp>
          <p:nvSpPr>
            <p:cNvPr id="168" name="Google Shape;168;p8"/>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69" name="Google Shape;169;p8"/>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0" name="Google Shape;170;p8"/>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1" name="Google Shape;171;p8"/>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2" name="Google Shape;172;p8"/>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3" name="Google Shape;173;p8"/>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74" name="Google Shape;174;p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75" name="Google Shape;175;p8"/>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76" name="Google Shape;176;p8"/>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9"/>
          <p:cNvSpPr txBox="1"/>
          <p:nvPr>
            <p:ph type="ctrTitle"/>
          </p:nvPr>
        </p:nvSpPr>
        <p:spPr>
          <a:xfrm>
            <a:off x="4113213" y="2878138"/>
            <a:ext cx="4505325" cy="116046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How to Set the Boundaries</a:t>
            </a:r>
            <a:endParaRPr/>
          </a:p>
        </p:txBody>
      </p:sp>
      <p:sp>
        <p:nvSpPr>
          <p:cNvPr id="182" name="Google Shape;182;p9"/>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Font typeface="Nixie One"/>
              <a:buNone/>
            </a:pPr>
            <a:r>
              <a:t/>
            </a:r>
            <a:endParaRPr>
              <a:latin typeface="Nixie One"/>
              <a:ea typeface="Nixie One"/>
              <a:cs typeface="Nixie One"/>
              <a:sym typeface="Nixie One"/>
            </a:endParaRPr>
          </a:p>
        </p:txBody>
      </p:sp>
      <p:sp>
        <p:nvSpPr>
          <p:cNvPr id="183" name="Google Shape;183;p9"/>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3</a:t>
            </a:r>
            <a:endParaRPr/>
          </a:p>
        </p:txBody>
      </p:sp>
      <p:sp>
        <p:nvSpPr>
          <p:cNvPr id="184" name="Google Shape;184;p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85" name="Google Shape;185;p9"/>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86" name="Google Shape;186;p9"/>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descr="Ľudí, Skočiť, Silueta, Skupina, Muž, Žena, Ľudský, Osôb" id="187" name="Google Shape;187;p9"/>
          <p:cNvPicPr preferRelativeResize="0"/>
          <p:nvPr/>
        </p:nvPicPr>
        <p:blipFill rotWithShape="1">
          <a:blip r:embed="rId4">
            <a:alphaModFix/>
          </a:blip>
          <a:srcRect b="0" l="0" r="0" t="0"/>
          <a:stretch/>
        </p:blipFill>
        <p:spPr>
          <a:xfrm>
            <a:off x="4113213" y="285750"/>
            <a:ext cx="3987180" cy="1993590"/>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Vivien Bielikova</dc:creator>
</cp:coreProperties>
</file>