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Slab"/>
      <p:regular r:id="rId25"/>
      <p:bold r:id="rId26"/>
    </p:embeddedFont>
    <p:embeddedFont>
      <p:font typeface="Nixie One"/>
      <p:regular r:id="rId27"/>
    </p:embeddedFont>
    <p:embeddedFont>
      <p:font typeface="Short Stack"/>
      <p:regular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i/PRZ15bC1E0ilhHsVJTPRqtg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451B28-9B95-4FF1-925A-8F829D193C02}">
  <a:tblStyle styleId="{C2451B28-9B95-4FF1-925A-8F829D193C02}" styleName="Table_0">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EF3"/>
          </a:solidFill>
        </a:fill>
      </a:tcStyle>
    </a:wholeTbl>
    <a:band1H>
      <a:tcTxStyle/>
      <a:tcStyle>
        <a:fill>
          <a:solidFill>
            <a:srgbClr val="CCDCE6"/>
          </a:solidFill>
        </a:fill>
      </a:tcStyle>
    </a:band1H>
    <a:band2H>
      <a:tcTxStyle/>
    </a:band2H>
    <a:band1V>
      <a:tcTxStyle/>
      <a:tcStyle>
        <a:fill>
          <a:solidFill>
            <a:srgbClr val="CCDCE6"/>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ShortStack-regular.fntdata"/><Relationship Id="rId27" Type="http://schemas.openxmlformats.org/officeDocument/2006/relationships/font" Target="fonts/Nixie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 name="Google Shape;36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2" name="Google Shape;42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1"/>
          <p:cNvSpPr/>
          <p:nvPr/>
        </p:nvSpPr>
        <p:spPr>
          <a:xfrm>
            <a:off x="0" y="5717117"/>
            <a:ext cx="12192000" cy="330200"/>
          </a:xfrm>
          <a:prstGeom prst="rect">
            <a:avLst/>
          </a:prstGeom>
          <a:solidFill>
            <a:srgbClr val="16575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 name="Google Shape;17;p21"/>
          <p:cNvSpPr/>
          <p:nvPr/>
        </p:nvSpPr>
        <p:spPr>
          <a:xfrm>
            <a:off x="0" y="1"/>
            <a:ext cx="12192000" cy="706967"/>
          </a:xfrm>
          <a:prstGeom prst="rect">
            <a:avLst/>
          </a:prstGeom>
          <a:solidFill>
            <a:srgbClr val="1863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114454"/>
              </a:solidFill>
              <a:latin typeface="Arial"/>
              <a:ea typeface="Arial"/>
              <a:cs typeface="Arial"/>
              <a:sym typeface="Arial"/>
            </a:endParaRPr>
          </a:p>
        </p:txBody>
      </p:sp>
      <p:sp>
        <p:nvSpPr>
          <p:cNvPr id="18" name="Google Shape;18;p21"/>
          <p:cNvSpPr/>
          <p:nvPr/>
        </p:nvSpPr>
        <p:spPr>
          <a:xfrm>
            <a:off x="0" y="666752"/>
            <a:ext cx="12192000" cy="5099049"/>
          </a:xfrm>
          <a:prstGeom prst="rect">
            <a:avLst/>
          </a:prstGeom>
          <a:solidFill>
            <a:srgbClr val="124057"/>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9" name="Google Shape;19;p21"/>
          <p:cNvSpPr/>
          <p:nvPr/>
        </p:nvSpPr>
        <p:spPr>
          <a:xfrm>
            <a:off x="0" y="5992285"/>
            <a:ext cx="12192000" cy="156633"/>
          </a:xfrm>
          <a:prstGeom prst="rect">
            <a:avLst/>
          </a:prstGeom>
          <a:solidFill>
            <a:srgbClr val="3B8D6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21"/>
          <p:cNvSpPr/>
          <p:nvPr/>
        </p:nvSpPr>
        <p:spPr>
          <a:xfrm>
            <a:off x="0" y="6112933"/>
            <a:ext cx="12192000" cy="745067"/>
          </a:xfrm>
          <a:prstGeom prst="rect">
            <a:avLst/>
          </a:prstGeom>
          <a:solidFill>
            <a:srgbClr val="94BF6E"/>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1" name="Google Shape;21;p21"/>
          <p:cNvSpPr txBox="1"/>
          <p:nvPr>
            <p:ph type="ctrTitle"/>
          </p:nvPr>
        </p:nvSpPr>
        <p:spPr>
          <a:xfrm>
            <a:off x="914400" y="3468567"/>
            <a:ext cx="7747200" cy="15464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b" bIns="182875" lIns="182875" spcFirstLastPara="1" rIns="182875" wrap="square" tIns="182875">
            <a:noAutofit/>
          </a:bodyPr>
          <a:lstStyle>
            <a:lvl1pPr lvl="0" algn="ctr">
              <a:lnSpc>
                <a:spcPct val="90000"/>
              </a:lnSpc>
              <a:spcBef>
                <a:spcPts val="0"/>
              </a:spcBef>
              <a:spcAft>
                <a:spcPts val="0"/>
              </a:spcAft>
              <a:buClr>
                <a:srgbClr val="262626"/>
              </a:buClr>
              <a:buSzPts val="4800"/>
              <a:buFont typeface="Gill Sans"/>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30"/>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2" name="Shape 82"/>
        <p:cNvGrpSpPr/>
        <p:nvPr/>
      </p:nvGrpSpPr>
      <p:grpSpPr>
        <a:xfrm>
          <a:off x="0" y="0"/>
          <a:ext cx="0" cy="0"/>
          <a:chOff x="0" y="0"/>
          <a:chExt cx="0" cy="0"/>
        </a:xfrm>
      </p:grpSpPr>
      <p:sp>
        <p:nvSpPr>
          <p:cNvPr id="83" name="Google Shape;83;p31"/>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1"/>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1"/>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86" name="Google Shape;86;p31"/>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87" name="Google Shape;87;p3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0" name="Shape 90"/>
        <p:cNvGrpSpPr/>
        <p:nvPr/>
      </p:nvGrpSpPr>
      <p:grpSpPr>
        <a:xfrm>
          <a:off x="0" y="0"/>
          <a:ext cx="0" cy="0"/>
          <a:chOff x="0" y="0"/>
          <a:chExt cx="0" cy="0"/>
        </a:xfrm>
      </p:grpSpPr>
      <p:sp>
        <p:nvSpPr>
          <p:cNvPr id="91" name="Google Shape;91;p32"/>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2"/>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2"/>
          <p:cNvSpPr/>
          <p:nvPr>
            <p:ph idx="2" type="pic"/>
          </p:nvPr>
        </p:nvSpPr>
        <p:spPr>
          <a:xfrm>
            <a:off x="6095999" y="0"/>
            <a:ext cx="6102097" cy="6858000"/>
          </a:xfrm>
          <a:prstGeom prst="rect">
            <a:avLst/>
          </a:prstGeom>
          <a:solidFill>
            <a:srgbClr val="BFBFBF"/>
          </a:solidFill>
          <a:ln>
            <a:noFill/>
          </a:ln>
        </p:spPr>
      </p:sp>
      <p:sp>
        <p:nvSpPr>
          <p:cNvPr id="94" name="Google Shape;94;p32"/>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95" name="Google Shape;95;p3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98" name="Shape 98"/>
        <p:cNvGrpSpPr/>
        <p:nvPr/>
      </p:nvGrpSpPr>
      <p:grpSpPr>
        <a:xfrm>
          <a:off x="0" y="0"/>
          <a:ext cx="0" cy="0"/>
          <a:chOff x="0" y="0"/>
          <a:chExt cx="0" cy="0"/>
        </a:xfrm>
      </p:grpSpPr>
      <p:sp>
        <p:nvSpPr>
          <p:cNvPr id="99" name="Google Shape;99;p3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3"/>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01" name="Google Shape;101;p3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4" name="Shape 104"/>
        <p:cNvGrpSpPr/>
        <p:nvPr/>
      </p:nvGrpSpPr>
      <p:grpSpPr>
        <a:xfrm>
          <a:off x="0" y="0"/>
          <a:ext cx="0" cy="0"/>
          <a:chOff x="0" y="0"/>
          <a:chExt cx="0" cy="0"/>
        </a:xfrm>
      </p:grpSpPr>
      <p:sp>
        <p:nvSpPr>
          <p:cNvPr id="105" name="Google Shape;105;p34"/>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4"/>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07" name="Google Shape;107;p3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22"/>
          <p:cNvSpPr/>
          <p:nvPr/>
        </p:nvSpPr>
        <p:spPr>
          <a:xfrm>
            <a:off x="0" y="1530351"/>
            <a:ext cx="12192000" cy="3797300"/>
          </a:xfrm>
          <a:prstGeom prst="rect">
            <a:avLst/>
          </a:prstGeom>
          <a:solidFill>
            <a:srgbClr val="16575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4" name="Google Shape;24;p22"/>
          <p:cNvSpPr/>
          <p:nvPr/>
        </p:nvSpPr>
        <p:spPr>
          <a:xfrm>
            <a:off x="0" y="1"/>
            <a:ext cx="12192000" cy="706967"/>
          </a:xfrm>
          <a:prstGeom prst="rect">
            <a:avLst/>
          </a:prstGeom>
          <a:solidFill>
            <a:srgbClr val="1863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114454"/>
              </a:solidFill>
              <a:latin typeface="Arial"/>
              <a:ea typeface="Arial"/>
              <a:cs typeface="Arial"/>
              <a:sym typeface="Arial"/>
            </a:endParaRPr>
          </a:p>
        </p:txBody>
      </p:sp>
      <p:sp>
        <p:nvSpPr>
          <p:cNvPr id="25" name="Google Shape;25;p22"/>
          <p:cNvSpPr/>
          <p:nvPr/>
        </p:nvSpPr>
        <p:spPr>
          <a:xfrm>
            <a:off x="0" y="666751"/>
            <a:ext cx="12192000" cy="975783"/>
          </a:xfrm>
          <a:prstGeom prst="rect">
            <a:avLst/>
          </a:prstGeom>
          <a:solidFill>
            <a:srgbClr val="124057"/>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 name="Google Shape;26;p22"/>
          <p:cNvSpPr/>
          <p:nvPr/>
        </p:nvSpPr>
        <p:spPr>
          <a:xfrm>
            <a:off x="0" y="5283200"/>
            <a:ext cx="12192000" cy="493184"/>
          </a:xfrm>
          <a:prstGeom prst="rect">
            <a:avLst/>
          </a:prstGeom>
          <a:solidFill>
            <a:srgbClr val="3B8D6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7" name="Google Shape;27;p22"/>
          <p:cNvSpPr/>
          <p:nvPr/>
        </p:nvSpPr>
        <p:spPr>
          <a:xfrm>
            <a:off x="0" y="5778501"/>
            <a:ext cx="12192000" cy="1079500"/>
          </a:xfrm>
          <a:prstGeom prst="rect">
            <a:avLst/>
          </a:prstGeom>
          <a:solidFill>
            <a:srgbClr val="94BF6E"/>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 name="Google Shape;28;p2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b="0" i="0" sz="1100" u="none" cap="none" strike="noStrike">
                <a:solidFill>
                  <a:srgbClr val="FFFFFF"/>
                </a:solidFill>
                <a:latin typeface="Gill Sans"/>
                <a:ea typeface="Gill Sans"/>
                <a:cs typeface="Gill Sans"/>
                <a:sym typeface="Gill Sans"/>
              </a:defRPr>
            </a:lvl1pPr>
            <a:lvl2pPr indent="0" lvl="1" marL="0" algn="ctr">
              <a:spcBef>
                <a:spcPts val="0"/>
              </a:spcBef>
              <a:buNone/>
              <a:defRPr b="0" i="0" sz="1100" u="none" cap="none" strike="noStrike">
                <a:solidFill>
                  <a:srgbClr val="FFFFFF"/>
                </a:solidFill>
                <a:latin typeface="Gill Sans"/>
                <a:ea typeface="Gill Sans"/>
                <a:cs typeface="Gill Sans"/>
                <a:sym typeface="Gill Sans"/>
              </a:defRPr>
            </a:lvl2pPr>
            <a:lvl3pPr indent="0" lvl="2" marL="0" algn="ctr">
              <a:spcBef>
                <a:spcPts val="0"/>
              </a:spcBef>
              <a:buNone/>
              <a:defRPr b="0" i="0" sz="1100" u="none" cap="none" strike="noStrike">
                <a:solidFill>
                  <a:srgbClr val="FFFFFF"/>
                </a:solidFill>
                <a:latin typeface="Gill Sans"/>
                <a:ea typeface="Gill Sans"/>
                <a:cs typeface="Gill Sans"/>
                <a:sym typeface="Gill Sans"/>
              </a:defRPr>
            </a:lvl3pPr>
            <a:lvl4pPr indent="0" lvl="3" marL="0" algn="ctr">
              <a:spcBef>
                <a:spcPts val="0"/>
              </a:spcBef>
              <a:buNone/>
              <a:defRPr b="0" i="0" sz="1100" u="none" cap="none" strike="noStrike">
                <a:solidFill>
                  <a:srgbClr val="FFFFFF"/>
                </a:solidFill>
                <a:latin typeface="Gill Sans"/>
                <a:ea typeface="Gill Sans"/>
                <a:cs typeface="Gill Sans"/>
                <a:sym typeface="Gill Sans"/>
              </a:defRPr>
            </a:lvl4pPr>
            <a:lvl5pPr indent="0" lvl="4" marL="0" algn="ctr">
              <a:spcBef>
                <a:spcPts val="0"/>
              </a:spcBef>
              <a:buNone/>
              <a:defRPr b="0" i="0" sz="1100" u="none" cap="none" strike="noStrike">
                <a:solidFill>
                  <a:srgbClr val="FFFFFF"/>
                </a:solidFill>
                <a:latin typeface="Gill Sans"/>
                <a:ea typeface="Gill Sans"/>
                <a:cs typeface="Gill Sans"/>
                <a:sym typeface="Gill Sans"/>
              </a:defRPr>
            </a:lvl5pPr>
            <a:lvl6pPr indent="0" lvl="5" marL="0" algn="ctr">
              <a:spcBef>
                <a:spcPts val="0"/>
              </a:spcBef>
              <a:buNone/>
              <a:defRPr b="0" i="0" sz="1100" u="none" cap="none" strike="noStrike">
                <a:solidFill>
                  <a:srgbClr val="FFFFFF"/>
                </a:solidFill>
                <a:latin typeface="Gill Sans"/>
                <a:ea typeface="Gill Sans"/>
                <a:cs typeface="Gill Sans"/>
                <a:sym typeface="Gill Sans"/>
              </a:defRPr>
            </a:lvl6pPr>
            <a:lvl7pPr indent="0" lvl="6" marL="0" algn="ctr">
              <a:spcBef>
                <a:spcPts val="0"/>
              </a:spcBef>
              <a:buNone/>
              <a:defRPr b="0" i="0" sz="1100" u="none" cap="none" strike="noStrike">
                <a:solidFill>
                  <a:srgbClr val="FFFFFF"/>
                </a:solidFill>
                <a:latin typeface="Gill Sans"/>
                <a:ea typeface="Gill Sans"/>
                <a:cs typeface="Gill Sans"/>
                <a:sym typeface="Gill Sans"/>
              </a:defRPr>
            </a:lvl7pPr>
            <a:lvl8pPr indent="0" lvl="7" marL="0" algn="ctr">
              <a:spcBef>
                <a:spcPts val="0"/>
              </a:spcBef>
              <a:buNone/>
              <a:defRPr b="0" i="0" sz="1100" u="none" cap="none" strike="noStrike">
                <a:solidFill>
                  <a:srgbClr val="FFFFFF"/>
                </a:solidFill>
                <a:latin typeface="Gill Sans"/>
                <a:ea typeface="Gill Sans"/>
                <a:cs typeface="Gill Sans"/>
                <a:sym typeface="Gill Sans"/>
              </a:defRPr>
            </a:lvl8pPr>
            <a:lvl9pPr indent="0" lvl="8" mar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9" name="Shape 29"/>
        <p:cNvGrpSpPr/>
        <p:nvPr/>
      </p:nvGrpSpPr>
      <p:grpSpPr>
        <a:xfrm>
          <a:off x="0" y="0"/>
          <a:ext cx="0" cy="0"/>
          <a:chOff x="0" y="0"/>
          <a:chExt cx="0" cy="0"/>
        </a:xfrm>
      </p:grpSpPr>
      <p:sp>
        <p:nvSpPr>
          <p:cNvPr id="30" name="Google Shape;30;p2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sp>
        <p:nvSpPr>
          <p:cNvPr id="34" name="Google Shape;34;p24"/>
          <p:cNvSpPr/>
          <p:nvPr/>
        </p:nvSpPr>
        <p:spPr>
          <a:xfrm>
            <a:off x="0" y="1"/>
            <a:ext cx="330200" cy="706967"/>
          </a:xfrm>
          <a:prstGeom prst="rect">
            <a:avLst/>
          </a:prstGeom>
          <a:solidFill>
            <a:srgbClr val="1863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114454"/>
              </a:solidFill>
              <a:latin typeface="Arial"/>
              <a:ea typeface="Arial"/>
              <a:cs typeface="Arial"/>
              <a:sym typeface="Arial"/>
            </a:endParaRPr>
          </a:p>
        </p:txBody>
      </p:sp>
      <p:sp>
        <p:nvSpPr>
          <p:cNvPr id="35" name="Google Shape;35;p24"/>
          <p:cNvSpPr/>
          <p:nvPr/>
        </p:nvSpPr>
        <p:spPr>
          <a:xfrm>
            <a:off x="0" y="666751"/>
            <a:ext cx="6096000" cy="1411816"/>
          </a:xfrm>
          <a:prstGeom prst="rect">
            <a:avLst/>
          </a:prstGeom>
          <a:solidFill>
            <a:srgbClr val="124057"/>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 name="Google Shape;36;p24"/>
          <p:cNvSpPr/>
          <p:nvPr/>
        </p:nvSpPr>
        <p:spPr>
          <a:xfrm>
            <a:off x="0" y="2072218"/>
            <a:ext cx="330200" cy="2042583"/>
          </a:xfrm>
          <a:prstGeom prst="rect">
            <a:avLst/>
          </a:prstGeom>
          <a:solidFill>
            <a:srgbClr val="16575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 name="Google Shape;37;p24"/>
          <p:cNvSpPr/>
          <p:nvPr/>
        </p:nvSpPr>
        <p:spPr>
          <a:xfrm>
            <a:off x="0" y="4114800"/>
            <a:ext cx="330200" cy="806451"/>
          </a:xfrm>
          <a:prstGeom prst="rect">
            <a:avLst/>
          </a:prstGeom>
          <a:solidFill>
            <a:srgbClr val="3B8D6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 name="Google Shape;38;p24"/>
          <p:cNvSpPr/>
          <p:nvPr/>
        </p:nvSpPr>
        <p:spPr>
          <a:xfrm>
            <a:off x="0" y="4921251"/>
            <a:ext cx="330200" cy="1936749"/>
          </a:xfrm>
          <a:prstGeom prst="rect">
            <a:avLst/>
          </a:prstGeom>
          <a:solidFill>
            <a:srgbClr val="94BF6E"/>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cxnSp>
        <p:nvCxnSpPr>
          <p:cNvPr id="39" name="Google Shape;39;p24"/>
          <p:cNvCxnSpPr/>
          <p:nvPr/>
        </p:nvCxnSpPr>
        <p:spPr>
          <a:xfrm>
            <a:off x="1384300" y="1079500"/>
            <a:ext cx="0" cy="628651"/>
          </a:xfrm>
          <a:prstGeom prst="straightConnector1">
            <a:avLst/>
          </a:prstGeom>
          <a:noFill/>
          <a:ln cap="flat" cmpd="sng" w="9525">
            <a:solidFill>
              <a:srgbClr val="18637B"/>
            </a:solidFill>
            <a:prstDash val="solid"/>
            <a:round/>
            <a:headEnd len="med" w="med" type="none"/>
            <a:tailEnd len="med" w="med" type="none"/>
          </a:ln>
        </p:spPr>
      </p:cxnSp>
      <p:sp>
        <p:nvSpPr>
          <p:cNvPr id="40" name="Google Shape;40;p24"/>
          <p:cNvSpPr txBox="1"/>
          <p:nvPr>
            <p:ph type="title"/>
          </p:nvPr>
        </p:nvSpPr>
        <p:spPr>
          <a:xfrm>
            <a:off x="1528033" y="707633"/>
            <a:ext cx="4278400" cy="137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lvl1pPr lvl="0" algn="ctr">
              <a:lnSpc>
                <a:spcPct val="90000"/>
              </a:lnSpc>
              <a:spcBef>
                <a:spcPts val="0"/>
              </a:spcBef>
              <a:spcAft>
                <a:spcPts val="0"/>
              </a:spcAft>
              <a:buClr>
                <a:srgbClr val="262626"/>
              </a:buClr>
              <a:buSzPts val="1800"/>
              <a:buFont typeface="Gill Sans"/>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1" name="Google Shape;41;p24"/>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800"/>
              </a:spcBef>
              <a:spcAft>
                <a:spcPts val="0"/>
              </a:spcAft>
              <a:buSzPts val="2800"/>
              <a:buChar char="▪"/>
              <a:defRPr sz="3733"/>
            </a:lvl1pPr>
            <a:lvl2pPr indent="-406400" lvl="1" marL="914400" algn="l">
              <a:lnSpc>
                <a:spcPct val="100000"/>
              </a:lnSpc>
              <a:spcBef>
                <a:spcPts val="0"/>
              </a:spcBef>
              <a:spcAft>
                <a:spcPts val="0"/>
              </a:spcAft>
              <a:buSzPts val="2800"/>
              <a:buChar char="▫"/>
              <a:defRPr sz="3733"/>
            </a:lvl2pPr>
            <a:lvl3pPr indent="-406400" lvl="2" marL="1371600" algn="l">
              <a:lnSpc>
                <a:spcPct val="100000"/>
              </a:lnSpc>
              <a:spcBef>
                <a:spcPts val="0"/>
              </a:spcBef>
              <a:spcAft>
                <a:spcPts val="0"/>
              </a:spcAft>
              <a:buSzPts val="2800"/>
              <a:buChar char="■"/>
              <a:defRPr sz="3733"/>
            </a:lvl3pPr>
            <a:lvl4pPr indent="-406400" lvl="3" marL="1828800" algn="l">
              <a:lnSpc>
                <a:spcPct val="100000"/>
              </a:lnSpc>
              <a:spcBef>
                <a:spcPts val="0"/>
              </a:spcBef>
              <a:spcAft>
                <a:spcPts val="0"/>
              </a:spcAft>
              <a:buSzPts val="2800"/>
              <a:buChar char="●"/>
              <a:defRPr sz="3733"/>
            </a:lvl4pPr>
            <a:lvl5pPr indent="-406400" lvl="4" marL="2286000" algn="l">
              <a:lnSpc>
                <a:spcPct val="100000"/>
              </a:lnSpc>
              <a:spcBef>
                <a:spcPts val="0"/>
              </a:spcBef>
              <a:spcAft>
                <a:spcPts val="0"/>
              </a:spcAft>
              <a:buSzPts val="2800"/>
              <a:buChar char="○"/>
              <a:defRPr sz="3733"/>
            </a:lvl5pPr>
            <a:lvl6pPr indent="-406400" lvl="5" marL="2743200" algn="l">
              <a:lnSpc>
                <a:spcPct val="100000"/>
              </a:lnSpc>
              <a:spcBef>
                <a:spcPts val="0"/>
              </a:spcBef>
              <a:spcAft>
                <a:spcPts val="0"/>
              </a:spcAft>
              <a:buSzPts val="2800"/>
              <a:buChar char="■"/>
              <a:defRPr sz="3733"/>
            </a:lvl6pPr>
            <a:lvl7pPr indent="-406400" lvl="6" marL="3200400" algn="l">
              <a:lnSpc>
                <a:spcPct val="100000"/>
              </a:lnSpc>
              <a:spcBef>
                <a:spcPts val="0"/>
              </a:spcBef>
              <a:spcAft>
                <a:spcPts val="0"/>
              </a:spcAft>
              <a:buSzPts val="2800"/>
              <a:buChar char="●"/>
              <a:defRPr sz="3733"/>
            </a:lvl7pPr>
            <a:lvl8pPr indent="-406400" lvl="7" marL="3657600" algn="l">
              <a:lnSpc>
                <a:spcPct val="100000"/>
              </a:lnSpc>
              <a:spcBef>
                <a:spcPts val="0"/>
              </a:spcBef>
              <a:spcAft>
                <a:spcPts val="0"/>
              </a:spcAft>
              <a:buSzPts val="2800"/>
              <a:buChar char="○"/>
              <a:defRPr sz="3733"/>
            </a:lvl8pPr>
            <a:lvl9pPr indent="-406400" lvl="8" marL="4114800" algn="l">
              <a:lnSpc>
                <a:spcPct val="100000"/>
              </a:lnSpc>
              <a:spcBef>
                <a:spcPts val="0"/>
              </a:spcBef>
              <a:spcAft>
                <a:spcPts val="0"/>
              </a:spcAft>
              <a:buSzPts val="2800"/>
              <a:buChar char="■"/>
              <a:defRPr sz="3733"/>
            </a:lvl9pPr>
          </a:lstStyle>
          <a:p/>
        </p:txBody>
      </p:sp>
      <p:sp>
        <p:nvSpPr>
          <p:cNvPr id="42" name="Google Shape;42;p2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b="0" i="0" sz="1100" u="none" cap="none" strike="noStrike">
                <a:solidFill>
                  <a:srgbClr val="FFFFFF"/>
                </a:solidFill>
                <a:latin typeface="Gill Sans"/>
                <a:ea typeface="Gill Sans"/>
                <a:cs typeface="Gill Sans"/>
                <a:sym typeface="Gill Sans"/>
              </a:defRPr>
            </a:lvl1pPr>
            <a:lvl2pPr indent="0" lvl="1" marL="0" algn="ctr">
              <a:spcBef>
                <a:spcPts val="0"/>
              </a:spcBef>
              <a:buNone/>
              <a:defRPr b="0" i="0" sz="1100" u="none" cap="none" strike="noStrike">
                <a:solidFill>
                  <a:srgbClr val="FFFFFF"/>
                </a:solidFill>
                <a:latin typeface="Gill Sans"/>
                <a:ea typeface="Gill Sans"/>
                <a:cs typeface="Gill Sans"/>
                <a:sym typeface="Gill Sans"/>
              </a:defRPr>
            </a:lvl2pPr>
            <a:lvl3pPr indent="0" lvl="2" marL="0" algn="ctr">
              <a:spcBef>
                <a:spcPts val="0"/>
              </a:spcBef>
              <a:buNone/>
              <a:defRPr b="0" i="0" sz="1100" u="none" cap="none" strike="noStrike">
                <a:solidFill>
                  <a:srgbClr val="FFFFFF"/>
                </a:solidFill>
                <a:latin typeface="Gill Sans"/>
                <a:ea typeface="Gill Sans"/>
                <a:cs typeface="Gill Sans"/>
                <a:sym typeface="Gill Sans"/>
              </a:defRPr>
            </a:lvl3pPr>
            <a:lvl4pPr indent="0" lvl="3" marL="0" algn="ctr">
              <a:spcBef>
                <a:spcPts val="0"/>
              </a:spcBef>
              <a:buNone/>
              <a:defRPr b="0" i="0" sz="1100" u="none" cap="none" strike="noStrike">
                <a:solidFill>
                  <a:srgbClr val="FFFFFF"/>
                </a:solidFill>
                <a:latin typeface="Gill Sans"/>
                <a:ea typeface="Gill Sans"/>
                <a:cs typeface="Gill Sans"/>
                <a:sym typeface="Gill Sans"/>
              </a:defRPr>
            </a:lvl4pPr>
            <a:lvl5pPr indent="0" lvl="4" marL="0" algn="ctr">
              <a:spcBef>
                <a:spcPts val="0"/>
              </a:spcBef>
              <a:buNone/>
              <a:defRPr b="0" i="0" sz="1100" u="none" cap="none" strike="noStrike">
                <a:solidFill>
                  <a:srgbClr val="FFFFFF"/>
                </a:solidFill>
                <a:latin typeface="Gill Sans"/>
                <a:ea typeface="Gill Sans"/>
                <a:cs typeface="Gill Sans"/>
                <a:sym typeface="Gill Sans"/>
              </a:defRPr>
            </a:lvl5pPr>
            <a:lvl6pPr indent="0" lvl="5" marL="0" algn="ctr">
              <a:spcBef>
                <a:spcPts val="0"/>
              </a:spcBef>
              <a:buNone/>
              <a:defRPr b="0" i="0" sz="1100" u="none" cap="none" strike="noStrike">
                <a:solidFill>
                  <a:srgbClr val="FFFFFF"/>
                </a:solidFill>
                <a:latin typeface="Gill Sans"/>
                <a:ea typeface="Gill Sans"/>
                <a:cs typeface="Gill Sans"/>
                <a:sym typeface="Gill Sans"/>
              </a:defRPr>
            </a:lvl6pPr>
            <a:lvl7pPr indent="0" lvl="6" marL="0" algn="ctr">
              <a:spcBef>
                <a:spcPts val="0"/>
              </a:spcBef>
              <a:buNone/>
              <a:defRPr b="0" i="0" sz="1100" u="none" cap="none" strike="noStrike">
                <a:solidFill>
                  <a:srgbClr val="FFFFFF"/>
                </a:solidFill>
                <a:latin typeface="Gill Sans"/>
                <a:ea typeface="Gill Sans"/>
                <a:cs typeface="Gill Sans"/>
                <a:sym typeface="Gill Sans"/>
              </a:defRPr>
            </a:lvl7pPr>
            <a:lvl8pPr indent="0" lvl="7" marL="0" algn="ctr">
              <a:spcBef>
                <a:spcPts val="0"/>
              </a:spcBef>
              <a:buNone/>
              <a:defRPr b="0" i="0" sz="1100" u="none" cap="none" strike="noStrike">
                <a:solidFill>
                  <a:srgbClr val="FFFFFF"/>
                </a:solidFill>
                <a:latin typeface="Gill Sans"/>
                <a:ea typeface="Gill Sans"/>
                <a:cs typeface="Gill Sans"/>
                <a:sym typeface="Gill Sans"/>
              </a:defRPr>
            </a:lvl8pPr>
            <a:lvl9pPr indent="0" lvl="8" mar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bg>
      <p:bgPr>
        <a:solidFill>
          <a:schemeClr val="accent2"/>
        </a:solidFill>
      </p:bgPr>
    </p:bg>
    <p:spTree>
      <p:nvGrpSpPr>
        <p:cNvPr id="43" name="Shape 43"/>
        <p:cNvGrpSpPr/>
        <p:nvPr/>
      </p:nvGrpSpPr>
      <p:grpSpPr>
        <a:xfrm>
          <a:off x="0" y="0"/>
          <a:ext cx="0" cy="0"/>
          <a:chOff x="0" y="0"/>
          <a:chExt cx="0" cy="0"/>
        </a:xfrm>
      </p:grpSpPr>
      <p:sp>
        <p:nvSpPr>
          <p:cNvPr id="44" name="Google Shape;44;p25"/>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46" name="Google Shape;46;p2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9" name="Shape 49"/>
        <p:cNvGrpSpPr/>
        <p:nvPr/>
      </p:nvGrpSpPr>
      <p:grpSpPr>
        <a:xfrm>
          <a:off x="0" y="0"/>
          <a:ext cx="0" cy="0"/>
          <a:chOff x="0" y="0"/>
          <a:chExt cx="0" cy="0"/>
        </a:xfrm>
      </p:grpSpPr>
      <p:sp>
        <p:nvSpPr>
          <p:cNvPr id="50" name="Google Shape;50;p26"/>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2" name="Google Shape;52;p2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bg>
      <p:bgPr>
        <a:solidFill>
          <a:schemeClr val="accent1"/>
        </a:solidFill>
      </p:bgPr>
    </p:bg>
    <p:spTree>
      <p:nvGrpSpPr>
        <p:cNvPr id="55" name="Shape 55"/>
        <p:cNvGrpSpPr/>
        <p:nvPr/>
      </p:nvGrpSpPr>
      <p:grpSpPr>
        <a:xfrm>
          <a:off x="0" y="0"/>
          <a:ext cx="0" cy="0"/>
          <a:chOff x="0" y="0"/>
          <a:chExt cx="0" cy="0"/>
        </a:xfrm>
      </p:grpSpPr>
      <p:sp>
        <p:nvSpPr>
          <p:cNvPr id="56" name="Google Shape;56;p27"/>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58" name="Google Shape;58;p2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1" name="Shape 61"/>
        <p:cNvGrpSpPr/>
        <p:nvPr/>
      </p:nvGrpSpPr>
      <p:grpSpPr>
        <a:xfrm>
          <a:off x="0" y="0"/>
          <a:ext cx="0" cy="0"/>
          <a:chOff x="0" y="0"/>
          <a:chExt cx="0" cy="0"/>
        </a:xfrm>
      </p:grpSpPr>
      <p:sp>
        <p:nvSpPr>
          <p:cNvPr id="62" name="Google Shape;62;p2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4" name="Google Shape;64;p28"/>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5" name="Google Shape;65;p2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8" name="Shape 68"/>
        <p:cNvGrpSpPr/>
        <p:nvPr/>
      </p:nvGrpSpPr>
      <p:grpSpPr>
        <a:xfrm>
          <a:off x="0" y="0"/>
          <a:ext cx="0" cy="0"/>
          <a:chOff x="0" y="0"/>
          <a:chExt cx="0" cy="0"/>
        </a:xfrm>
      </p:grpSpPr>
      <p:sp>
        <p:nvSpPr>
          <p:cNvPr id="69" name="Google Shape;69;p29"/>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398F98"/>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0" name="Google Shape;70;p29"/>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1" name="Google Shape;71;p29"/>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2" name="Google Shape;72;p29"/>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398F98"/>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3" name="Google Shape;73;p2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k-SK"/>
              <a:t>‹#›</a:t>
            </a:fld>
            <a:endParaRPr/>
          </a:p>
        </p:txBody>
      </p:sp>
      <p:sp>
        <p:nvSpPr>
          <p:cNvPr id="76" name="Google Shape;76;p29"/>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12" name="Google Shape;12;p2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28.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3.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2.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37.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26.jpg"/><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33.png"/><Relationship Id="rId6" Type="http://schemas.openxmlformats.org/officeDocument/2006/relationships/image" Target="../media/image3.png"/></Relationships>
</file>

<file path=ppt/slides/_rels/slide16.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youtube.com/watch?v=b4xw8dJkicI" TargetMode="External"/><Relationship Id="rId4" Type="http://schemas.openxmlformats.org/officeDocument/2006/relationships/hyperlink" Target="https://www.youtube.com/watch?v=gw1g2yKxb0I" TargetMode="External"/><Relationship Id="rId9" Type="http://schemas.openxmlformats.org/officeDocument/2006/relationships/image" Target="../media/image30.png"/><Relationship Id="rId5" Type="http://schemas.openxmlformats.org/officeDocument/2006/relationships/hyperlink" Target="https://www.youtube.com/watch?v=eqDXlYxSdLc" TargetMode="External"/><Relationship Id="rId6" Type="http://schemas.openxmlformats.org/officeDocument/2006/relationships/image" Target="../media/image8.jpg"/><Relationship Id="rId7" Type="http://schemas.openxmlformats.org/officeDocument/2006/relationships/image" Target="../media/image24.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5.png"/><Relationship Id="rId12"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docs.google.com/document/d/1ZnXmqFrkiQH3mnZL651IWkmRQun-e0XA/edit?usp=sharing&amp;ouid=108676336606472719787&amp;rtpof=true&amp;sd=true" TargetMode="External"/><Relationship Id="rId4" Type="http://schemas.openxmlformats.org/officeDocument/2006/relationships/hyperlink" Target="https://docs.google.com/document/d/1VG2cwXIahoJVbMnY1E5kTLPO8MazUBre/edit?usp=sharing&amp;ouid=108676336606472719787&amp;rtpof=true&amp;sd=true" TargetMode="External"/><Relationship Id="rId9" Type="http://schemas.openxmlformats.org/officeDocument/2006/relationships/image" Target="../media/image38.png"/><Relationship Id="rId5" Type="http://schemas.openxmlformats.org/officeDocument/2006/relationships/hyperlink" Target="https://docs.google.com/document/d/1cnVyfMOWtWV4fbb9DcIj6dKyssKOwB5O/edit?usp=sharing&amp;ouid=108676336606472719787&amp;rtpof=true&amp;sd=true" TargetMode="External"/><Relationship Id="rId6" Type="http://schemas.openxmlformats.org/officeDocument/2006/relationships/image" Target="../media/image8.jpg"/><Relationship Id="rId7" Type="http://schemas.openxmlformats.org/officeDocument/2006/relationships/image" Target="../media/image31.png"/><Relationship Id="rId8"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hyperlink" Target="https://online.teacheracademy.eu/course/4cs-introduction/" TargetMode="External"/><Relationship Id="rId5" Type="http://schemas.openxmlformats.org/officeDocument/2006/relationships/hyperlink" Target="https://online.teacheracademy.eu/course/4cs-introduction/" TargetMode="External"/><Relationship Id="rId6" Type="http://schemas.openxmlformats.org/officeDocument/2006/relationships/hyperlink" Target="https://online.teacheracademy.eu/course/4cs-introduction/" TargetMode="External"/><Relationship Id="rId7" Type="http://schemas.openxmlformats.org/officeDocument/2006/relationships/hyperlink" Target="https://online.teacheracademy.eu/course/4cs-languages/" TargetMode="External"/><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9.png"/><Relationship Id="rId5" Type="http://schemas.openxmlformats.org/officeDocument/2006/relationships/image" Target="../media/image5.jpg"/><Relationship Id="rId6" Type="http://schemas.openxmlformats.org/officeDocument/2006/relationships/image" Target="../media/image12.jpg"/><Relationship Id="rId7" Type="http://schemas.openxmlformats.org/officeDocument/2006/relationships/image" Target="../media/image4.jp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9.png"/><Relationship Id="rId5" Type="http://schemas.openxmlformats.org/officeDocument/2006/relationships/image" Target="../media/image16.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randomlists.com/team-generator" TargetMode="External"/><Relationship Id="rId4" Type="http://schemas.openxmlformats.org/officeDocument/2006/relationships/image" Target="../media/image8.jp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docs.google.com/document/d/1p2cUi7x6uS1AMP39r_ojnM7gGGUnNpgq/edit?usp=sharing&amp;ouid=104127819155236369167&amp;rtpof=true&amp;sd=true" TargetMode="External"/><Relationship Id="rId4" Type="http://schemas.openxmlformats.org/officeDocument/2006/relationships/image" Target="../media/image8.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p:nvPr/>
        </p:nvSpPr>
        <p:spPr>
          <a:xfrm>
            <a:off x="283634" y="6184901"/>
            <a:ext cx="6047317" cy="673100"/>
          </a:xfrm>
          <a:prstGeom prst="rect">
            <a:avLst/>
          </a:prstGeom>
          <a:noFill/>
          <a:ln cap="flat" cmpd="sng" w="12700">
            <a:solidFill>
              <a:srgbClr val="1B5F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667" u="none" cap="none" strike="noStrike">
                <a:solidFill>
                  <a:schemeClr val="lt1"/>
                </a:solidFill>
                <a:latin typeface="Gill Sans"/>
                <a:ea typeface="Gill Sans"/>
                <a:cs typeface="Gill Sans"/>
                <a:sym typeface="Gill Sans"/>
              </a:rPr>
              <a:t>2020-1-SK01-KA226-SCH-094350</a:t>
            </a:r>
            <a:endParaRPr/>
          </a:p>
        </p:txBody>
      </p:sp>
      <p:pic>
        <p:nvPicPr>
          <p:cNvPr descr="Erasmus+ logo EN.jpg" id="115" name="Google Shape;115;p1"/>
          <p:cNvPicPr preferRelativeResize="0"/>
          <p:nvPr/>
        </p:nvPicPr>
        <p:blipFill rotWithShape="1">
          <a:blip r:embed="rId3">
            <a:alphaModFix/>
          </a:blip>
          <a:srcRect b="0" l="0" r="0" t="0"/>
          <a:stretch/>
        </p:blipFill>
        <p:spPr>
          <a:xfrm>
            <a:off x="190501" y="1047751"/>
            <a:ext cx="3458633" cy="762000"/>
          </a:xfrm>
          <a:prstGeom prst="rect">
            <a:avLst/>
          </a:prstGeom>
          <a:noFill/>
          <a:ln>
            <a:noFill/>
          </a:ln>
        </p:spPr>
      </p:pic>
      <p:sp>
        <p:nvSpPr>
          <p:cNvPr id="116" name="Google Shape;116;p1"/>
          <p:cNvSpPr/>
          <p:nvPr/>
        </p:nvSpPr>
        <p:spPr>
          <a:xfrm>
            <a:off x="1318227" y="2905779"/>
            <a:ext cx="857005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sk-SK" sz="3600" u="none" cap="none" strike="noStrike">
                <a:solidFill>
                  <a:schemeClr val="lt1"/>
                </a:solidFill>
                <a:latin typeface="Gill Sans"/>
                <a:ea typeface="Gill Sans"/>
                <a:cs typeface="Gill Sans"/>
                <a:sym typeface="Gill Sans"/>
              </a:rPr>
              <a:t>TEACHING LANGUAGES WITH THE 4C’s</a:t>
            </a:r>
            <a:endParaRPr/>
          </a:p>
          <a:p>
            <a:pPr indent="0" lvl="0" marL="0" marR="0" rtl="0" algn="ctr">
              <a:spcBef>
                <a:spcPts val="0"/>
              </a:spcBef>
              <a:spcAft>
                <a:spcPts val="0"/>
              </a:spcAft>
              <a:buNone/>
            </a:pPr>
            <a:r>
              <a:rPr b="0" i="0" lang="sk-SK" sz="3600" u="none" cap="none" strike="noStrike">
                <a:solidFill>
                  <a:schemeClr val="lt1"/>
                </a:solidFill>
                <a:latin typeface="Gill Sans"/>
                <a:ea typeface="Gill Sans"/>
                <a:cs typeface="Gill Sans"/>
                <a:sym typeface="Gill Sans"/>
              </a:rPr>
              <a:t>DIGI</a:t>
            </a:r>
            <a:r>
              <a:rPr lang="sk-SK" sz="3600">
                <a:solidFill>
                  <a:schemeClr val="lt1"/>
                </a:solidFill>
                <a:latin typeface="Gill Sans"/>
                <a:ea typeface="Gill Sans"/>
                <a:cs typeface="Gill Sans"/>
                <a:sym typeface="Gill Sans"/>
              </a:rPr>
              <a:t>SCHOOL</a:t>
            </a:r>
            <a:r>
              <a:rPr b="0" i="0" lang="sk-SK" sz="3600" u="none" cap="none" strike="noStrike">
                <a:solidFill>
                  <a:schemeClr val="lt1"/>
                </a:solidFill>
                <a:latin typeface="Gill Sans"/>
                <a:ea typeface="Gill Sans"/>
                <a:cs typeface="Gill Sans"/>
                <a:sym typeface="Gill Sans"/>
              </a:rPr>
              <a:t> PROJECT ENGLISH</a:t>
            </a:r>
            <a:endParaRPr/>
          </a:p>
          <a:p>
            <a:pPr indent="0" lvl="0" marL="0" marR="0" rtl="0" algn="ctr">
              <a:spcBef>
                <a:spcPts val="0"/>
              </a:spcBef>
              <a:spcAft>
                <a:spcPts val="0"/>
              </a:spcAft>
              <a:buNone/>
            </a:pPr>
            <a:r>
              <a:t/>
            </a:r>
            <a:endParaRPr b="0" i="0" sz="3600" u="none" cap="none" strike="noStrike">
              <a:solidFill>
                <a:schemeClr val="lt1"/>
              </a:solidFill>
              <a:latin typeface="Gill Sans"/>
              <a:ea typeface="Gill Sans"/>
              <a:cs typeface="Gill Sans"/>
              <a:sym typeface="Gill Sans"/>
            </a:endParaRPr>
          </a:p>
        </p:txBody>
      </p:sp>
      <p:pic>
        <p:nvPicPr>
          <p:cNvPr descr="page1image60437296" id="117" name="Google Shape;117;p1"/>
          <p:cNvPicPr preferRelativeResize="0"/>
          <p:nvPr/>
        </p:nvPicPr>
        <p:blipFill rotWithShape="1">
          <a:blip r:embed="rId4">
            <a:alphaModFix/>
          </a:blip>
          <a:srcRect b="0" l="0" r="0" t="0"/>
          <a:stretch/>
        </p:blipFill>
        <p:spPr>
          <a:xfrm>
            <a:off x="3649134"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444099" y="2035050"/>
            <a:ext cx="11674500" cy="4215000"/>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What is Critical Thinking?</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Critical thinking is the ability to think in an organized and rational manner in order to understand connections between ideas and /or facts.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This “thinking about thinking“ teaches us to identify, analyze, evaluate, choose thoughtfully.</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All necessary skills in every aspect of our lives, from choosing what to study at university, to organizing our creative activities, to being a thoughtful- and yes, skeptical- consumer of goods, services and media.</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261" name="Google Shape;261;p10"/>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62" name="Google Shape;262;p10"/>
          <p:cNvGrpSpPr/>
          <p:nvPr/>
        </p:nvGrpSpPr>
        <p:grpSpPr>
          <a:xfrm>
            <a:off x="431801" y="1011767"/>
            <a:ext cx="488951" cy="488951"/>
            <a:chOff x="1923675" y="1633650"/>
            <a:chExt cx="436000" cy="435975"/>
          </a:xfrm>
        </p:grpSpPr>
        <p:sp>
          <p:nvSpPr>
            <p:cNvPr id="263" name="Google Shape;263;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64" name="Google Shape;264;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65" name="Google Shape;265;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66" name="Google Shape;266;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67" name="Google Shape;267;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68" name="Google Shape;268;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269" name="Google Shape;269;p10"/>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270" name="Google Shape;270;p10"/>
          <p:cNvSpPr txBox="1"/>
          <p:nvPr/>
        </p:nvSpPr>
        <p:spPr>
          <a:xfrm>
            <a:off x="1473335" y="1165271"/>
            <a:ext cx="44079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Time: 50’ each lesson.</a:t>
            </a:r>
            <a:endParaRPr/>
          </a:p>
        </p:txBody>
      </p:sp>
      <p:sp>
        <p:nvSpPr>
          <p:cNvPr id="271" name="Google Shape;271;p10"/>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nterfaz de usuario gráfica, Texto, Aplicación, Chat o mensaje de texto&#10;&#10;Descripción generada automáticamente" id="272" name="Google Shape;272;p10"/>
          <p:cNvPicPr preferRelativeResize="0"/>
          <p:nvPr/>
        </p:nvPicPr>
        <p:blipFill rotWithShape="1">
          <a:blip r:embed="rId4">
            <a:alphaModFix/>
          </a:blip>
          <a:srcRect b="0" l="0" r="0" t="0"/>
          <a:stretch/>
        </p:blipFill>
        <p:spPr>
          <a:xfrm>
            <a:off x="4160500" y="3918100"/>
            <a:ext cx="7958099" cy="2875750"/>
          </a:xfrm>
          <a:prstGeom prst="rect">
            <a:avLst/>
          </a:prstGeom>
          <a:noFill/>
          <a:ln>
            <a:noFill/>
          </a:ln>
        </p:spPr>
      </p:pic>
      <p:pic>
        <p:nvPicPr>
          <p:cNvPr descr="page1image60437296" id="273" name="Google Shape;273;p10"/>
          <p:cNvPicPr preferRelativeResize="0"/>
          <p:nvPr/>
        </p:nvPicPr>
        <p:blipFill rotWithShape="1">
          <a:blip r:embed="rId5">
            <a:alphaModFix/>
          </a:blip>
          <a:srcRect b="0" l="0" r="0" t="0"/>
          <a:stretch/>
        </p:blipFill>
        <p:spPr>
          <a:xfrm>
            <a:off x="3839634" y="268463"/>
            <a:ext cx="958070" cy="7620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79" name="Google Shape;279;p11"/>
          <p:cNvGrpSpPr/>
          <p:nvPr/>
        </p:nvGrpSpPr>
        <p:grpSpPr>
          <a:xfrm>
            <a:off x="431801" y="1011767"/>
            <a:ext cx="488951" cy="488951"/>
            <a:chOff x="1923675" y="1633650"/>
            <a:chExt cx="436000" cy="435975"/>
          </a:xfrm>
        </p:grpSpPr>
        <p:sp>
          <p:nvSpPr>
            <p:cNvPr id="280" name="Google Shape;280;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81" name="Google Shape;281;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82" name="Google Shape;282;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83" name="Google Shape;283;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84" name="Google Shape;284;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85" name="Google Shape;285;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286" name="Google Shape;286;p11"/>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287" name="Google Shape;287;p11"/>
          <p:cNvSpPr txBox="1"/>
          <p:nvPr/>
        </p:nvSpPr>
        <p:spPr>
          <a:xfrm>
            <a:off x="1473335" y="1165271"/>
            <a:ext cx="4366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288" name="Google Shape;288;p11"/>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Texto&#10;&#10;Descripción generada automáticamente con confianza media" id="289" name="Google Shape;289;p11"/>
          <p:cNvPicPr preferRelativeResize="0"/>
          <p:nvPr/>
        </p:nvPicPr>
        <p:blipFill rotWithShape="1">
          <a:blip r:embed="rId4">
            <a:alphaModFix/>
          </a:blip>
          <a:srcRect b="0" l="0" r="0" t="0"/>
          <a:stretch/>
        </p:blipFill>
        <p:spPr>
          <a:xfrm>
            <a:off x="4276001" y="2958384"/>
            <a:ext cx="3639997" cy="2973088"/>
          </a:xfrm>
          <a:prstGeom prst="rect">
            <a:avLst/>
          </a:prstGeom>
          <a:noFill/>
          <a:ln>
            <a:noFill/>
          </a:ln>
        </p:spPr>
      </p:pic>
      <p:sp>
        <p:nvSpPr>
          <p:cNvPr id="290" name="Google Shape;290;p11"/>
          <p:cNvSpPr txBox="1"/>
          <p:nvPr/>
        </p:nvSpPr>
        <p:spPr>
          <a:xfrm>
            <a:off x="1778000" y="2489200"/>
            <a:ext cx="59167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dk1"/>
                </a:solidFill>
                <a:latin typeface="Gill Sans"/>
                <a:ea typeface="Gill Sans"/>
                <a:cs typeface="Gill Sans"/>
                <a:sym typeface="Gill Sans"/>
              </a:rPr>
              <a:t>5 TIPS TO IMPROVE OR STUDENTS CRITICAL THINKING:</a:t>
            </a:r>
            <a:endParaRPr/>
          </a:p>
        </p:txBody>
      </p:sp>
      <p:pic>
        <p:nvPicPr>
          <p:cNvPr descr="page1image60437296" id="291" name="Google Shape;291;p11"/>
          <p:cNvPicPr preferRelativeResize="0"/>
          <p:nvPr/>
        </p:nvPicPr>
        <p:blipFill rotWithShape="1">
          <a:blip r:embed="rId5">
            <a:alphaModFix/>
          </a:blip>
          <a:srcRect b="0" l="0" r="0" t="0"/>
          <a:stretch/>
        </p:blipFill>
        <p:spPr>
          <a:xfrm>
            <a:off x="3778837" y="303039"/>
            <a:ext cx="958070" cy="7620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2"/>
          <p:cNvSpPr txBox="1"/>
          <p:nvPr>
            <p:ph idx="1" type="body"/>
          </p:nvPr>
        </p:nvSpPr>
        <p:spPr>
          <a:xfrm>
            <a:off x="444109" y="2035054"/>
            <a:ext cx="10830375" cy="4214864"/>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ACTIVITY (lesson 6)</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“The Egg Drop“.</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AIM: To practise the grammar structures learnt during the last lesson and get students talking, reading and writing through the critical thinking. </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 Students must find a strategy to prevent an egg from falling and cracking. They must create a structure that will stop the egg breaking when it drops out of the window.</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First, they must brainstorm ideas and after analyzing them, put them into practice.</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Students will be given a sheet to write all the ideas and develop the process. They should include the grammar structures learnt during the last lessons.</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a:solidFill>
                  <a:srgbClr val="114454"/>
                </a:solidFill>
                <a:latin typeface="Short Stack"/>
                <a:ea typeface="Short Stack"/>
                <a:cs typeface="Short Stack"/>
                <a:sym typeface="Short Stack"/>
              </a:rPr>
              <a:t>ACTIVITY (lesson 8)</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a:solidFill>
                  <a:srgbClr val="114454"/>
                </a:solidFill>
                <a:latin typeface="Short Stack"/>
                <a:ea typeface="Short Stack"/>
                <a:cs typeface="Short Stack"/>
                <a:sym typeface="Short Stack"/>
              </a:rPr>
              <a:t>“Shrinking space“.</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297" name="Google Shape;297;p12"/>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98" name="Google Shape;298;p12"/>
          <p:cNvGrpSpPr/>
          <p:nvPr/>
        </p:nvGrpSpPr>
        <p:grpSpPr>
          <a:xfrm>
            <a:off x="431801" y="1011767"/>
            <a:ext cx="488951" cy="488951"/>
            <a:chOff x="1923675" y="1633650"/>
            <a:chExt cx="436000" cy="435975"/>
          </a:xfrm>
        </p:grpSpPr>
        <p:sp>
          <p:nvSpPr>
            <p:cNvPr id="299" name="Google Shape;299;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00" name="Google Shape;300;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01" name="Google Shape;301;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02" name="Google Shape;302;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03" name="Google Shape;303;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04" name="Google Shape;304;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305" name="Google Shape;305;p12"/>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306" name="Google Shape;306;p12"/>
          <p:cNvSpPr txBox="1"/>
          <p:nvPr/>
        </p:nvSpPr>
        <p:spPr>
          <a:xfrm>
            <a:off x="1473335" y="1165271"/>
            <a:ext cx="42208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307" name="Google Shape;307;p12"/>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magen que contiene Diagrama&#10;&#10;Descripción generada automáticamente" id="308" name="Google Shape;308;p12"/>
          <p:cNvPicPr preferRelativeResize="0"/>
          <p:nvPr/>
        </p:nvPicPr>
        <p:blipFill rotWithShape="1">
          <a:blip r:embed="rId4">
            <a:alphaModFix/>
          </a:blip>
          <a:srcRect b="0" l="0" r="0" t="0"/>
          <a:stretch/>
        </p:blipFill>
        <p:spPr>
          <a:xfrm>
            <a:off x="8512797" y="201174"/>
            <a:ext cx="2970710" cy="2383309"/>
          </a:xfrm>
          <a:prstGeom prst="rect">
            <a:avLst/>
          </a:prstGeom>
          <a:noFill/>
          <a:ln>
            <a:noFill/>
          </a:ln>
        </p:spPr>
      </p:pic>
      <p:pic>
        <p:nvPicPr>
          <p:cNvPr descr="page1image60437296" id="309" name="Google Shape;309;p12"/>
          <p:cNvPicPr preferRelativeResize="0"/>
          <p:nvPr/>
        </p:nvPicPr>
        <p:blipFill rotWithShape="1">
          <a:blip r:embed="rId5">
            <a:alphaModFix/>
          </a:blip>
          <a:srcRect b="0" l="0" r="0" t="0"/>
          <a:stretch/>
        </p:blipFill>
        <p:spPr>
          <a:xfrm>
            <a:off x="3839634" y="288593"/>
            <a:ext cx="958070" cy="7620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3"/>
          <p:cNvSpPr txBox="1"/>
          <p:nvPr>
            <p:ph idx="1" type="body"/>
          </p:nvPr>
        </p:nvSpPr>
        <p:spPr>
          <a:xfrm>
            <a:off x="431699" y="2113688"/>
            <a:ext cx="11616600" cy="4215000"/>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ACTIVITY (lesson 7).</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“Fake news“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AIM: To make students write, speak, read and listen while using the critical thinking.</a:t>
            </a:r>
            <a:endParaRPr/>
          </a:p>
          <a:p>
            <a:pPr indent="0" lvl="0" marL="67731"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 Students are given different news, some real and some fake news. They will have to find out which ones are false by following the next steps (they will need a digital device):</a:t>
            </a:r>
            <a:endParaRPr sz="1600">
              <a:solidFill>
                <a:schemeClr val="dk1"/>
              </a:solidFill>
              <a:latin typeface="Short Stack"/>
              <a:ea typeface="Short Stack"/>
              <a:cs typeface="Short Stack"/>
              <a:sym typeface="Short Stack"/>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Consider the source.</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Read beyond.</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Check the author.</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Supporting sources.</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Check the date.</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Is it a joke?</a:t>
            </a:r>
            <a:endParaRPr/>
          </a:p>
          <a:p>
            <a:pPr indent="-311150" lvl="0" marL="410632" rtl="0" algn="l">
              <a:lnSpc>
                <a:spcPct val="100000"/>
              </a:lnSpc>
              <a:spcBef>
                <a:spcPts val="0"/>
              </a:spcBef>
              <a:spcAft>
                <a:spcPts val="0"/>
              </a:spcAft>
              <a:buSzPts val="2300"/>
              <a:buFont typeface="Short Stack"/>
              <a:buAutoNum type="arabicPeriod"/>
            </a:pPr>
            <a:r>
              <a:rPr lang="sk-SK" sz="1600">
                <a:solidFill>
                  <a:schemeClr val="dk1"/>
                </a:solidFill>
                <a:latin typeface="Short Stack"/>
                <a:ea typeface="Short Stack"/>
                <a:cs typeface="Short Stack"/>
                <a:sym typeface="Short Stack"/>
              </a:rPr>
              <a:t>Check your biases.</a:t>
            </a:r>
            <a:endParaRPr/>
          </a:p>
        </p:txBody>
      </p:sp>
      <p:sp>
        <p:nvSpPr>
          <p:cNvPr id="315" name="Google Shape;315;p13"/>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316" name="Google Shape;316;p13"/>
          <p:cNvGrpSpPr/>
          <p:nvPr/>
        </p:nvGrpSpPr>
        <p:grpSpPr>
          <a:xfrm>
            <a:off x="431801" y="1011767"/>
            <a:ext cx="488951" cy="488951"/>
            <a:chOff x="1923675" y="1633650"/>
            <a:chExt cx="436000" cy="435975"/>
          </a:xfrm>
        </p:grpSpPr>
        <p:sp>
          <p:nvSpPr>
            <p:cNvPr id="317" name="Google Shape;317;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18" name="Google Shape;318;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19" name="Google Shape;319;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20" name="Google Shape;320;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21" name="Google Shape;321;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22" name="Google Shape;322;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323" name="Google Shape;323;p13"/>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324" name="Google Shape;324;p13"/>
          <p:cNvSpPr txBox="1"/>
          <p:nvPr/>
        </p:nvSpPr>
        <p:spPr>
          <a:xfrm>
            <a:off x="1473335" y="1165271"/>
            <a:ext cx="44494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325" name="Google Shape;325;p13"/>
          <p:cNvSpPr txBox="1"/>
          <p:nvPr/>
        </p:nvSpPr>
        <p:spPr>
          <a:xfrm>
            <a:off x="431690" y="6411205"/>
            <a:ext cx="3570900" cy="365700"/>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magen que contiene interior, tabla, cuarto, silla&#10;&#10;Descripción generada automáticamente" id="326" name="Google Shape;326;p13"/>
          <p:cNvPicPr preferRelativeResize="0"/>
          <p:nvPr/>
        </p:nvPicPr>
        <p:blipFill rotWithShape="1">
          <a:blip r:embed="rId4">
            <a:alphaModFix/>
          </a:blip>
          <a:srcRect b="0" l="0" r="0" t="0"/>
          <a:stretch/>
        </p:blipFill>
        <p:spPr>
          <a:xfrm>
            <a:off x="7933234" y="358037"/>
            <a:ext cx="3604819" cy="2260811"/>
          </a:xfrm>
          <a:prstGeom prst="rect">
            <a:avLst/>
          </a:prstGeom>
          <a:noFill/>
          <a:ln>
            <a:noFill/>
          </a:ln>
        </p:spPr>
      </p:pic>
      <p:pic>
        <p:nvPicPr>
          <p:cNvPr descr="page1image60437296" id="327" name="Google Shape;327;p13"/>
          <p:cNvPicPr preferRelativeResize="0"/>
          <p:nvPr/>
        </p:nvPicPr>
        <p:blipFill rotWithShape="1">
          <a:blip r:embed="rId5">
            <a:alphaModFix/>
          </a:blip>
          <a:srcRect b="0" l="0" r="0" t="0"/>
          <a:stretch/>
        </p:blipFill>
        <p:spPr>
          <a:xfrm>
            <a:off x="3839634" y="303039"/>
            <a:ext cx="958070" cy="7620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txBox="1"/>
          <p:nvPr>
            <p:ph idx="1" type="body"/>
          </p:nvPr>
        </p:nvSpPr>
        <p:spPr>
          <a:xfrm>
            <a:off x="444109" y="2035054"/>
            <a:ext cx="10830375" cy="4214864"/>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333" name="Google Shape;333;p14"/>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334" name="Google Shape;334;p14"/>
          <p:cNvGrpSpPr/>
          <p:nvPr/>
        </p:nvGrpSpPr>
        <p:grpSpPr>
          <a:xfrm>
            <a:off x="431801" y="1011767"/>
            <a:ext cx="488951" cy="488951"/>
            <a:chOff x="1923675" y="1633650"/>
            <a:chExt cx="436000" cy="435975"/>
          </a:xfrm>
        </p:grpSpPr>
        <p:sp>
          <p:nvSpPr>
            <p:cNvPr id="335" name="Google Shape;335;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36" name="Google Shape;336;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37" name="Google Shape;337;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38" name="Google Shape;338;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39" name="Google Shape;339;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40" name="Google Shape;340;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341" name="Google Shape;341;p14"/>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342" name="Google Shape;342;p14"/>
          <p:cNvSpPr txBox="1"/>
          <p:nvPr/>
        </p:nvSpPr>
        <p:spPr>
          <a:xfrm>
            <a:off x="1473335" y="1165271"/>
            <a:ext cx="455873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Time: 50’ each lesson.</a:t>
            </a:r>
            <a:endParaRPr/>
          </a:p>
        </p:txBody>
      </p:sp>
      <p:sp>
        <p:nvSpPr>
          <p:cNvPr id="343" name="Google Shape;343;p14"/>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Texto&#10;&#10;Descripción generada automáticamente" id="344" name="Google Shape;344;p14"/>
          <p:cNvPicPr preferRelativeResize="0"/>
          <p:nvPr/>
        </p:nvPicPr>
        <p:blipFill rotWithShape="1">
          <a:blip r:embed="rId4">
            <a:alphaModFix/>
          </a:blip>
          <a:srcRect b="0" l="0" r="0" t="0"/>
          <a:stretch/>
        </p:blipFill>
        <p:spPr>
          <a:xfrm>
            <a:off x="517075" y="2035049"/>
            <a:ext cx="5388479" cy="3251313"/>
          </a:xfrm>
          <a:prstGeom prst="rect">
            <a:avLst/>
          </a:prstGeom>
          <a:noFill/>
          <a:ln>
            <a:noFill/>
          </a:ln>
        </p:spPr>
      </p:pic>
      <p:pic>
        <p:nvPicPr>
          <p:cNvPr descr="Imagen de la pantalla de un celular en la mano&#10;&#10;Descripción generada automáticamente con confianza media" id="345" name="Google Shape;345;p14"/>
          <p:cNvPicPr preferRelativeResize="0"/>
          <p:nvPr/>
        </p:nvPicPr>
        <p:blipFill rotWithShape="1">
          <a:blip r:embed="rId5">
            <a:alphaModFix/>
          </a:blip>
          <a:srcRect b="0" l="0" r="0" t="0"/>
          <a:stretch/>
        </p:blipFill>
        <p:spPr>
          <a:xfrm>
            <a:off x="5955661" y="3139454"/>
            <a:ext cx="5792230" cy="3277345"/>
          </a:xfrm>
          <a:prstGeom prst="rect">
            <a:avLst/>
          </a:prstGeom>
          <a:noFill/>
          <a:ln>
            <a:noFill/>
          </a:ln>
        </p:spPr>
      </p:pic>
      <p:pic>
        <p:nvPicPr>
          <p:cNvPr descr="Imagen que contiene Logotipo&#10;&#10;Descripción generada automáticamente" id="346" name="Google Shape;346;p14"/>
          <p:cNvPicPr preferRelativeResize="0"/>
          <p:nvPr/>
        </p:nvPicPr>
        <p:blipFill rotWithShape="1">
          <a:blip r:embed="rId6">
            <a:alphaModFix/>
          </a:blip>
          <a:srcRect b="0" l="0" r="0" t="0"/>
          <a:stretch/>
        </p:blipFill>
        <p:spPr>
          <a:xfrm>
            <a:off x="9909019" y="170553"/>
            <a:ext cx="1918048" cy="1918048"/>
          </a:xfrm>
          <a:prstGeom prst="rect">
            <a:avLst/>
          </a:prstGeom>
          <a:noFill/>
          <a:ln>
            <a:noFill/>
          </a:ln>
        </p:spPr>
      </p:pic>
      <p:pic>
        <p:nvPicPr>
          <p:cNvPr descr="page1image60437296" id="347" name="Google Shape;347;p14"/>
          <p:cNvPicPr preferRelativeResize="0"/>
          <p:nvPr/>
        </p:nvPicPr>
        <p:blipFill rotWithShape="1">
          <a:blip r:embed="rId7">
            <a:alphaModFix/>
          </a:blip>
          <a:srcRect b="0" l="0" r="0" t="0"/>
          <a:stretch/>
        </p:blipFill>
        <p:spPr>
          <a:xfrm>
            <a:off x="3839634" y="268463"/>
            <a:ext cx="958070" cy="7620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5"/>
          <p:cNvSpPr txBox="1"/>
          <p:nvPr>
            <p:ph idx="1" type="body"/>
          </p:nvPr>
        </p:nvSpPr>
        <p:spPr>
          <a:xfrm>
            <a:off x="444109" y="2035054"/>
            <a:ext cx="10830375" cy="4214864"/>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353" name="Google Shape;353;p15"/>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354" name="Google Shape;354;p15"/>
          <p:cNvGrpSpPr/>
          <p:nvPr/>
        </p:nvGrpSpPr>
        <p:grpSpPr>
          <a:xfrm>
            <a:off x="431801" y="1011767"/>
            <a:ext cx="488951" cy="488951"/>
            <a:chOff x="1923675" y="1633650"/>
            <a:chExt cx="436000" cy="435975"/>
          </a:xfrm>
        </p:grpSpPr>
        <p:sp>
          <p:nvSpPr>
            <p:cNvPr id="355" name="Google Shape;355;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56" name="Google Shape;356;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57" name="Google Shape;357;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58" name="Google Shape;358;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59" name="Google Shape;359;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60" name="Google Shape;360;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361" name="Google Shape;361;p15"/>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362" name="Google Shape;362;p15"/>
          <p:cNvSpPr txBox="1"/>
          <p:nvPr/>
        </p:nvSpPr>
        <p:spPr>
          <a:xfrm>
            <a:off x="1473335" y="1165271"/>
            <a:ext cx="44287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363" name="Google Shape;363;p15"/>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Diagrama&#10;&#10;Descripción generada automáticamente" id="364" name="Google Shape;364;p15"/>
          <p:cNvPicPr preferRelativeResize="0"/>
          <p:nvPr/>
        </p:nvPicPr>
        <p:blipFill rotWithShape="1">
          <a:blip r:embed="rId4">
            <a:alphaModFix/>
          </a:blip>
          <a:srcRect b="0" l="0" r="0" t="0"/>
          <a:stretch/>
        </p:blipFill>
        <p:spPr>
          <a:xfrm>
            <a:off x="6756650" y="2688200"/>
            <a:ext cx="4991000" cy="3578750"/>
          </a:xfrm>
          <a:prstGeom prst="rect">
            <a:avLst/>
          </a:prstGeom>
          <a:noFill/>
          <a:ln>
            <a:noFill/>
          </a:ln>
        </p:spPr>
      </p:pic>
      <p:pic>
        <p:nvPicPr>
          <p:cNvPr descr="Imagen que contiene Texto&#10;&#10;Descripción generada automáticamente" id="365" name="Google Shape;365;p15"/>
          <p:cNvPicPr preferRelativeResize="0"/>
          <p:nvPr/>
        </p:nvPicPr>
        <p:blipFill rotWithShape="1">
          <a:blip r:embed="rId5">
            <a:alphaModFix/>
          </a:blip>
          <a:srcRect b="0" l="0" r="0" t="0"/>
          <a:stretch/>
        </p:blipFill>
        <p:spPr>
          <a:xfrm>
            <a:off x="569094" y="2158002"/>
            <a:ext cx="6052530" cy="3429000"/>
          </a:xfrm>
          <a:prstGeom prst="rect">
            <a:avLst/>
          </a:prstGeom>
          <a:noFill/>
          <a:ln>
            <a:noFill/>
          </a:ln>
        </p:spPr>
      </p:pic>
      <p:pic>
        <p:nvPicPr>
          <p:cNvPr descr="page1image60437296" id="366" name="Google Shape;366;p15"/>
          <p:cNvPicPr preferRelativeResize="0"/>
          <p:nvPr/>
        </p:nvPicPr>
        <p:blipFill rotWithShape="1">
          <a:blip r:embed="rId6">
            <a:alphaModFix/>
          </a:blip>
          <a:srcRect b="0" l="0" r="0" t="0"/>
          <a:stretch/>
        </p:blipFill>
        <p:spPr>
          <a:xfrm>
            <a:off x="3785566" y="245239"/>
            <a:ext cx="1009006" cy="802512"/>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6"/>
          <p:cNvSpPr txBox="1"/>
          <p:nvPr>
            <p:ph idx="1" type="body"/>
          </p:nvPr>
        </p:nvSpPr>
        <p:spPr>
          <a:xfrm>
            <a:off x="294378" y="1821750"/>
            <a:ext cx="7053600" cy="4215000"/>
          </a:xfrm>
          <a:prstGeom prst="rect">
            <a:avLst/>
          </a:prstGeom>
          <a:noFill/>
          <a:ln>
            <a:noFill/>
          </a:ln>
        </p:spPr>
        <p:txBody>
          <a:bodyPr anchorCtr="0" anchor="t" bIns="45700" lIns="91425" spcFirstLastPara="1" rIns="91425" wrap="square" tIns="45700">
            <a:noAutofit/>
          </a:bodyPr>
          <a:lstStyle/>
          <a:p>
            <a:pPr indent="0" lvl="0" marL="67731"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ACTIVITY:</a:t>
            </a:r>
            <a:r>
              <a:rPr lang="sk-SK"/>
              <a:t> </a:t>
            </a:r>
            <a:r>
              <a:rPr lang="sk-SK" sz="1600">
                <a:solidFill>
                  <a:schemeClr val="dk1"/>
                </a:solidFill>
                <a:latin typeface="Short Stack"/>
                <a:ea typeface="Short Stack"/>
                <a:cs typeface="Short Stack"/>
                <a:sym typeface="Short Stack"/>
              </a:rPr>
              <a:t>Show students 5 infomertials: what are the problems and solutions?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AIM: To use both, creative thinking and critical thinking to create new inventions after identifying the problems.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 After watching the infomercials, students generate ideas for 3 new inventions. Then, they are organised into groups, they share their ideas and they must choose one of the ideas. They can now start working on a digital poster using the ‘</a:t>
            </a:r>
            <a:r>
              <a:rPr b="1" lang="sk-SK" sz="1600">
                <a:solidFill>
                  <a:schemeClr val="dk1"/>
                </a:solidFill>
                <a:latin typeface="Short Stack"/>
                <a:ea typeface="Short Stack"/>
                <a:cs typeface="Short Stack"/>
                <a:sym typeface="Short Stack"/>
              </a:rPr>
              <a:t>genially app</a:t>
            </a:r>
            <a:r>
              <a:rPr lang="sk-SK" sz="1600">
                <a:solidFill>
                  <a:schemeClr val="dk1"/>
                </a:solidFill>
                <a:latin typeface="Short Stack"/>
                <a:ea typeface="Short Stack"/>
                <a:cs typeface="Short Stack"/>
                <a:sym typeface="Short Stack"/>
              </a:rPr>
              <a:t>‘.</a:t>
            </a:r>
            <a:endParaRPr/>
          </a:p>
          <a:p>
            <a:pPr indent="0" lvl="0" marL="67732" rtl="0" algn="l">
              <a:lnSpc>
                <a:spcPct val="100000"/>
              </a:lnSpc>
              <a:spcBef>
                <a:spcPts val="800"/>
              </a:spcBef>
              <a:spcAft>
                <a:spcPts val="0"/>
              </a:spcAft>
              <a:buSzPts val="2800"/>
              <a:buNone/>
            </a:pPr>
            <a:r>
              <a:rPr lang="sk-SK" sz="1600" u="sng">
                <a:solidFill>
                  <a:schemeClr val="dk1"/>
                </a:solidFill>
                <a:latin typeface="Short Stack"/>
                <a:ea typeface="Short Stack"/>
                <a:cs typeface="Short Stack"/>
                <a:sym typeface="Short Stack"/>
                <a:hlinkClick r:id="rId3">
                  <a:extLst>
                    <a:ext uri="{A12FA001-AC4F-418D-AE19-62706E023703}">
                      <ahyp:hlinkClr val="tx"/>
                    </a:ext>
                  </a:extLst>
                </a:hlinkClick>
              </a:rPr>
              <a:t>https://www.youtube.com/watch?v=b4xw8dJkicI</a:t>
            </a:r>
            <a:endParaRPr sz="1600">
              <a:solidFill>
                <a:schemeClr val="dk1"/>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u="sng">
                <a:solidFill>
                  <a:schemeClr val="dk1"/>
                </a:solidFill>
                <a:latin typeface="Short Stack"/>
                <a:ea typeface="Short Stack"/>
                <a:cs typeface="Short Stack"/>
                <a:sym typeface="Short Stack"/>
                <a:hlinkClick r:id="rId4">
                  <a:extLst>
                    <a:ext uri="{A12FA001-AC4F-418D-AE19-62706E023703}">
                      <ahyp:hlinkClr val="tx"/>
                    </a:ext>
                  </a:extLst>
                </a:hlinkClick>
              </a:rPr>
              <a:t>https://www.youtube.com/watch?v=gw1g2yKxb0I</a:t>
            </a:r>
            <a:endParaRPr sz="1600">
              <a:solidFill>
                <a:schemeClr val="dk1"/>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5">
                  <a:extLst>
                    <a:ext uri="{A12FA001-AC4F-418D-AE19-62706E023703}">
                      <ahyp:hlinkClr val="tx"/>
                    </a:ext>
                  </a:extLst>
                </a:hlinkClick>
              </a:rPr>
              <a:t>https://www.youtube.com/watch?v=eqDXlYxSdLc</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372" name="Google Shape;372;p16"/>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373" name="Google Shape;373;p16"/>
          <p:cNvGrpSpPr/>
          <p:nvPr/>
        </p:nvGrpSpPr>
        <p:grpSpPr>
          <a:xfrm>
            <a:off x="431801" y="1011767"/>
            <a:ext cx="488951" cy="488951"/>
            <a:chOff x="1923675" y="1633650"/>
            <a:chExt cx="436000" cy="435975"/>
          </a:xfrm>
        </p:grpSpPr>
        <p:sp>
          <p:nvSpPr>
            <p:cNvPr id="374" name="Google Shape;374;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75" name="Google Shape;375;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76" name="Google Shape;376;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77" name="Google Shape;377;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78" name="Google Shape;378;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79" name="Google Shape;379;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380" name="Google Shape;380;p16"/>
          <p:cNvPicPr preferRelativeResize="0"/>
          <p:nvPr/>
        </p:nvPicPr>
        <p:blipFill rotWithShape="1">
          <a:blip r:embed="rId6">
            <a:alphaModFix/>
          </a:blip>
          <a:srcRect b="0" l="0" r="0" t="0"/>
          <a:stretch/>
        </p:blipFill>
        <p:spPr>
          <a:xfrm>
            <a:off x="381001" y="285751"/>
            <a:ext cx="3458633" cy="762000"/>
          </a:xfrm>
          <a:prstGeom prst="rect">
            <a:avLst/>
          </a:prstGeom>
          <a:noFill/>
          <a:ln>
            <a:noFill/>
          </a:ln>
        </p:spPr>
      </p:pic>
      <p:sp>
        <p:nvSpPr>
          <p:cNvPr id="381" name="Google Shape;381;p16"/>
          <p:cNvSpPr txBox="1"/>
          <p:nvPr/>
        </p:nvSpPr>
        <p:spPr>
          <a:xfrm>
            <a:off x="1473335" y="1165271"/>
            <a:ext cx="4320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382" name="Google Shape;382;p16"/>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nterfaz de usuario gráfica&#10;&#10;Descripción generada automáticamente" id="383" name="Google Shape;383;p16"/>
          <p:cNvPicPr preferRelativeResize="0"/>
          <p:nvPr/>
        </p:nvPicPr>
        <p:blipFill rotWithShape="1">
          <a:blip r:embed="rId7">
            <a:alphaModFix/>
          </a:blip>
          <a:srcRect b="0" l="0" r="0" t="0"/>
          <a:stretch/>
        </p:blipFill>
        <p:spPr>
          <a:xfrm>
            <a:off x="6183919" y="4873441"/>
            <a:ext cx="2932111" cy="1920420"/>
          </a:xfrm>
          <a:prstGeom prst="rect">
            <a:avLst/>
          </a:prstGeom>
          <a:noFill/>
          <a:ln>
            <a:noFill/>
          </a:ln>
        </p:spPr>
      </p:pic>
      <p:pic>
        <p:nvPicPr>
          <p:cNvPr descr="Captura de pantalla de un video juego&#10;&#10;Descripción generada automáticamente con confianza media" id="384" name="Google Shape;384;p16"/>
          <p:cNvPicPr preferRelativeResize="0"/>
          <p:nvPr/>
        </p:nvPicPr>
        <p:blipFill rotWithShape="1">
          <a:blip r:embed="rId8">
            <a:alphaModFix/>
          </a:blip>
          <a:srcRect b="0" l="0" r="0" t="0"/>
          <a:stretch/>
        </p:blipFill>
        <p:spPr>
          <a:xfrm>
            <a:off x="7347984" y="3208277"/>
            <a:ext cx="2671089" cy="1746000"/>
          </a:xfrm>
          <a:prstGeom prst="rect">
            <a:avLst/>
          </a:prstGeom>
          <a:noFill/>
          <a:ln>
            <a:noFill/>
          </a:ln>
        </p:spPr>
      </p:pic>
      <p:pic>
        <p:nvPicPr>
          <p:cNvPr descr="Una captura de pantalla de un celular con texto e imágenes&#10;&#10;Descripción generada automáticamente con confianza baja" id="385" name="Google Shape;385;p16"/>
          <p:cNvPicPr preferRelativeResize="0"/>
          <p:nvPr/>
        </p:nvPicPr>
        <p:blipFill rotWithShape="1">
          <a:blip r:embed="rId9">
            <a:alphaModFix/>
          </a:blip>
          <a:srcRect b="0" l="0" r="0" t="0"/>
          <a:stretch/>
        </p:blipFill>
        <p:spPr>
          <a:xfrm>
            <a:off x="9116015" y="285753"/>
            <a:ext cx="2631876" cy="1742400"/>
          </a:xfrm>
          <a:prstGeom prst="rect">
            <a:avLst/>
          </a:prstGeom>
          <a:noFill/>
          <a:ln>
            <a:noFill/>
          </a:ln>
        </p:spPr>
      </p:pic>
      <p:pic>
        <p:nvPicPr>
          <p:cNvPr descr="Interfaz de usuario gráfica&#10;&#10;Descripción generada automáticamente con confianza baja" id="386" name="Google Shape;386;p16"/>
          <p:cNvPicPr preferRelativeResize="0"/>
          <p:nvPr/>
        </p:nvPicPr>
        <p:blipFill rotWithShape="1">
          <a:blip r:embed="rId10">
            <a:alphaModFix/>
          </a:blip>
          <a:srcRect b="0" l="0" r="0" t="0"/>
          <a:stretch/>
        </p:blipFill>
        <p:spPr>
          <a:xfrm>
            <a:off x="8845814" y="4425679"/>
            <a:ext cx="3172302" cy="1932124"/>
          </a:xfrm>
          <a:prstGeom prst="rect">
            <a:avLst/>
          </a:prstGeom>
          <a:noFill/>
          <a:ln>
            <a:noFill/>
          </a:ln>
        </p:spPr>
      </p:pic>
      <p:pic>
        <p:nvPicPr>
          <p:cNvPr descr="page1image60437296" id="387" name="Google Shape;387;p16"/>
          <p:cNvPicPr preferRelativeResize="0"/>
          <p:nvPr/>
        </p:nvPicPr>
        <p:blipFill rotWithShape="1">
          <a:blip r:embed="rId11">
            <a:alphaModFix/>
          </a:blip>
          <a:srcRect b="0" l="0" r="0" t="0"/>
          <a:stretch/>
        </p:blipFill>
        <p:spPr>
          <a:xfrm>
            <a:off x="3784210" y="249473"/>
            <a:ext cx="958070" cy="7620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txBox="1"/>
          <p:nvPr>
            <p:ph idx="1" type="body"/>
          </p:nvPr>
        </p:nvSpPr>
        <p:spPr>
          <a:xfrm>
            <a:off x="444109" y="2035054"/>
            <a:ext cx="10830375" cy="4214864"/>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3">
                  <a:extLst>
                    <a:ext uri="{A12FA001-AC4F-418D-AE19-62706E023703}">
                      <ahyp:hlinkClr val="tx"/>
                    </a:ext>
                  </a:extLst>
                </a:hlinkClick>
              </a:rPr>
              <a:t>https://docs.google.com/document/d/1ZnXmqFrkiQH3mnZL651IWkmRQun-e0XA/edit?usp=sharing&amp;ouid=108676336606472719787&amp;rtpof=true&amp;sd=true</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4">
                  <a:extLst>
                    <a:ext uri="{A12FA001-AC4F-418D-AE19-62706E023703}">
                      <ahyp:hlinkClr val="tx"/>
                    </a:ext>
                  </a:extLst>
                </a:hlinkClick>
              </a:rPr>
              <a:t>https://docs.google.com/document/d/1VG2cwXIahoJVbMnY1E5kTLPO8MazUBre/edit?usp=sharing&amp;ouid=108676336606472719787&amp;rtpof=true&amp;sd=true</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5">
                  <a:extLst>
                    <a:ext uri="{A12FA001-AC4F-418D-AE19-62706E023703}">
                      <ahyp:hlinkClr val="tx"/>
                    </a:ext>
                  </a:extLst>
                </a:hlinkClick>
              </a:rPr>
              <a:t>https://docs.google.com/document/d/1cnVyfMOWtWV4fbb9DcIj6dKyssKOwB5O/edit?usp=sharing&amp;ouid=108676336606472719787&amp;rtpof=true&amp;sd=true</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393" name="Google Shape;393;p17"/>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394" name="Google Shape;394;p17"/>
          <p:cNvGrpSpPr/>
          <p:nvPr/>
        </p:nvGrpSpPr>
        <p:grpSpPr>
          <a:xfrm>
            <a:off x="431801" y="1011767"/>
            <a:ext cx="488951" cy="488951"/>
            <a:chOff x="1923675" y="1633650"/>
            <a:chExt cx="436000" cy="435975"/>
          </a:xfrm>
        </p:grpSpPr>
        <p:sp>
          <p:nvSpPr>
            <p:cNvPr id="395" name="Google Shape;395;p1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96" name="Google Shape;396;p1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97" name="Google Shape;397;p1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98" name="Google Shape;398;p1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399" name="Google Shape;399;p1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400" name="Google Shape;400;p1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401" name="Google Shape;401;p17"/>
          <p:cNvPicPr preferRelativeResize="0"/>
          <p:nvPr/>
        </p:nvPicPr>
        <p:blipFill rotWithShape="1">
          <a:blip r:embed="rId6">
            <a:alphaModFix/>
          </a:blip>
          <a:srcRect b="0" l="0" r="0" t="0"/>
          <a:stretch/>
        </p:blipFill>
        <p:spPr>
          <a:xfrm>
            <a:off x="381001" y="285751"/>
            <a:ext cx="3458633" cy="762000"/>
          </a:xfrm>
          <a:prstGeom prst="rect">
            <a:avLst/>
          </a:prstGeom>
          <a:noFill/>
          <a:ln>
            <a:noFill/>
          </a:ln>
        </p:spPr>
      </p:pic>
      <p:sp>
        <p:nvSpPr>
          <p:cNvPr id="402" name="Google Shape;402;p17"/>
          <p:cNvSpPr txBox="1"/>
          <p:nvPr/>
        </p:nvSpPr>
        <p:spPr>
          <a:xfrm>
            <a:off x="1473334" y="1165271"/>
            <a:ext cx="47716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403" name="Google Shape;403;p17"/>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magen que contiene Calendario&#10;&#10;Descripción generada automáticamente" id="404" name="Google Shape;404;p17"/>
          <p:cNvPicPr preferRelativeResize="0"/>
          <p:nvPr/>
        </p:nvPicPr>
        <p:blipFill rotWithShape="1">
          <a:blip r:embed="rId7">
            <a:alphaModFix/>
          </a:blip>
          <a:srcRect b="0" l="0" r="0" t="0"/>
          <a:stretch/>
        </p:blipFill>
        <p:spPr>
          <a:xfrm>
            <a:off x="512054" y="3922763"/>
            <a:ext cx="3368680" cy="1571792"/>
          </a:xfrm>
          <a:prstGeom prst="rect">
            <a:avLst/>
          </a:prstGeom>
          <a:noFill/>
          <a:ln>
            <a:noFill/>
          </a:ln>
        </p:spPr>
      </p:pic>
      <p:pic>
        <p:nvPicPr>
          <p:cNvPr descr="Imagen que contiene persona, hombre, gente, mujer&#10;&#10;Descripción generada automáticamente" id="405" name="Google Shape;405;p17"/>
          <p:cNvPicPr preferRelativeResize="0"/>
          <p:nvPr/>
        </p:nvPicPr>
        <p:blipFill rotWithShape="1">
          <a:blip r:embed="rId8">
            <a:alphaModFix/>
          </a:blip>
          <a:srcRect b="0" l="0" r="0" t="0"/>
          <a:stretch/>
        </p:blipFill>
        <p:spPr>
          <a:xfrm>
            <a:off x="8379226" y="3477346"/>
            <a:ext cx="3555040" cy="2046499"/>
          </a:xfrm>
          <a:prstGeom prst="rect">
            <a:avLst/>
          </a:prstGeom>
          <a:noFill/>
          <a:ln>
            <a:noFill/>
          </a:ln>
        </p:spPr>
      </p:pic>
      <p:pic>
        <p:nvPicPr>
          <p:cNvPr descr="Texto, Pizarra&#10;&#10;Descripción generada automáticamente" id="406" name="Google Shape;406;p17"/>
          <p:cNvPicPr preferRelativeResize="0"/>
          <p:nvPr/>
        </p:nvPicPr>
        <p:blipFill rotWithShape="1">
          <a:blip r:embed="rId9">
            <a:alphaModFix/>
          </a:blip>
          <a:srcRect b="0" l="0" r="0" t="0"/>
          <a:stretch/>
        </p:blipFill>
        <p:spPr>
          <a:xfrm>
            <a:off x="8539370" y="772760"/>
            <a:ext cx="3233468" cy="1809556"/>
          </a:xfrm>
          <a:prstGeom prst="rect">
            <a:avLst/>
          </a:prstGeom>
          <a:noFill/>
          <a:ln>
            <a:noFill/>
          </a:ln>
        </p:spPr>
      </p:pic>
      <p:pic>
        <p:nvPicPr>
          <p:cNvPr descr="Diagrama&#10;&#10;Descripción generada automáticamente" id="407" name="Google Shape;407;p17"/>
          <p:cNvPicPr preferRelativeResize="0"/>
          <p:nvPr/>
        </p:nvPicPr>
        <p:blipFill rotWithShape="1">
          <a:blip r:embed="rId10">
            <a:alphaModFix/>
          </a:blip>
          <a:srcRect b="0" l="0" r="0" t="0"/>
          <a:stretch/>
        </p:blipFill>
        <p:spPr>
          <a:xfrm>
            <a:off x="2194903" y="4616022"/>
            <a:ext cx="3213678" cy="1784778"/>
          </a:xfrm>
          <a:prstGeom prst="rect">
            <a:avLst/>
          </a:prstGeom>
          <a:noFill/>
          <a:ln>
            <a:noFill/>
          </a:ln>
        </p:spPr>
      </p:pic>
      <p:pic>
        <p:nvPicPr>
          <p:cNvPr descr="Tabla&#10;&#10;Descripción generada automáticamente" id="408" name="Google Shape;408;p17"/>
          <p:cNvPicPr preferRelativeResize="0"/>
          <p:nvPr/>
        </p:nvPicPr>
        <p:blipFill rotWithShape="1">
          <a:blip r:embed="rId11">
            <a:alphaModFix/>
          </a:blip>
          <a:srcRect b="0" l="0" r="0" t="0"/>
          <a:stretch/>
        </p:blipFill>
        <p:spPr>
          <a:xfrm>
            <a:off x="5408581" y="4934095"/>
            <a:ext cx="3322245" cy="1779501"/>
          </a:xfrm>
          <a:prstGeom prst="rect">
            <a:avLst/>
          </a:prstGeom>
          <a:noFill/>
          <a:ln>
            <a:noFill/>
          </a:ln>
        </p:spPr>
      </p:pic>
      <p:pic>
        <p:nvPicPr>
          <p:cNvPr descr="page1image60437296" id="409" name="Google Shape;409;p17"/>
          <p:cNvPicPr preferRelativeResize="0"/>
          <p:nvPr/>
        </p:nvPicPr>
        <p:blipFill rotWithShape="1">
          <a:blip r:embed="rId12">
            <a:alphaModFix/>
          </a:blip>
          <a:srcRect b="0" l="0" r="0" t="0"/>
          <a:stretch/>
        </p:blipFill>
        <p:spPr>
          <a:xfrm>
            <a:off x="3839634" y="303039"/>
            <a:ext cx="958070" cy="762000"/>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8"/>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sp>
        <p:nvSpPr>
          <p:cNvPr id="415" name="Google Shape;415;p18"/>
          <p:cNvSpPr txBox="1"/>
          <p:nvPr/>
        </p:nvSpPr>
        <p:spPr>
          <a:xfrm>
            <a:off x="666751" y="6191252"/>
            <a:ext cx="3615267" cy="436033"/>
          </a:xfrm>
          <a:prstGeom prst="rect">
            <a:avLst/>
          </a:prstGeom>
          <a:solidFill>
            <a:srgbClr val="1C6294"/>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Erasmus+ logo EN.jpg" id="416" name="Google Shape;416;p18"/>
          <p:cNvPicPr preferRelativeResize="0"/>
          <p:nvPr/>
        </p:nvPicPr>
        <p:blipFill rotWithShape="1">
          <a:blip r:embed="rId3">
            <a:alphaModFix/>
          </a:blip>
          <a:srcRect b="0" l="0" r="0" t="0"/>
          <a:stretch/>
        </p:blipFill>
        <p:spPr>
          <a:xfrm>
            <a:off x="190501" y="190500"/>
            <a:ext cx="3458633" cy="762000"/>
          </a:xfrm>
          <a:prstGeom prst="rect">
            <a:avLst/>
          </a:prstGeom>
          <a:noFill/>
          <a:ln>
            <a:noFill/>
          </a:ln>
        </p:spPr>
      </p:pic>
      <p:sp>
        <p:nvSpPr>
          <p:cNvPr id="417" name="Google Shape;417;p18"/>
          <p:cNvSpPr txBox="1"/>
          <p:nvPr/>
        </p:nvSpPr>
        <p:spPr>
          <a:xfrm>
            <a:off x="571501" y="2000251"/>
            <a:ext cx="10858500" cy="18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67">
                <a:solidFill>
                  <a:schemeClr val="lt1"/>
                </a:solidFill>
                <a:latin typeface="Arial"/>
                <a:ea typeface="Arial"/>
                <a:cs typeface="Arial"/>
                <a:sym typeface="Arial"/>
              </a:rPr>
              <a:t>EUROPASS TEACHER ACADEMY ONLINE</a:t>
            </a:r>
            <a:endParaRPr/>
          </a:p>
          <a:p>
            <a:pPr indent="0" lvl="0" marL="0" marR="0" rtl="0" algn="l">
              <a:spcBef>
                <a:spcPts val="0"/>
              </a:spcBef>
              <a:spcAft>
                <a:spcPts val="0"/>
              </a:spcAft>
              <a:buNone/>
            </a:pPr>
            <a:r>
              <a:t/>
            </a:r>
            <a:endParaRPr sz="1867">
              <a:solidFill>
                <a:schemeClr val="lt1"/>
              </a:solidFill>
              <a:latin typeface="Arial"/>
              <a:ea typeface="Arial"/>
              <a:cs typeface="Arial"/>
              <a:sym typeface="Arial"/>
            </a:endParaRPr>
          </a:p>
          <a:p>
            <a:pPr indent="0" lvl="0" marL="0" marR="0" rtl="0" algn="l">
              <a:spcBef>
                <a:spcPts val="0"/>
              </a:spcBef>
              <a:spcAft>
                <a:spcPts val="0"/>
              </a:spcAft>
              <a:buNone/>
            </a:pPr>
            <a:r>
              <a:rPr lang="sk-SK" sz="1867">
                <a:solidFill>
                  <a:schemeClr val="lt1"/>
                </a:solidFill>
                <a:latin typeface="Arial"/>
                <a:ea typeface="Arial"/>
                <a:cs typeface="Arial"/>
                <a:sym typeface="Arial"/>
              </a:rPr>
              <a:t>COURSES:</a:t>
            </a:r>
            <a:endParaRPr/>
          </a:p>
          <a:p>
            <a:pPr indent="0" lvl="0" marL="0" marR="0" rtl="0" algn="l">
              <a:spcBef>
                <a:spcPts val="0"/>
              </a:spcBef>
              <a:spcAft>
                <a:spcPts val="0"/>
              </a:spcAft>
              <a:buNone/>
            </a:pPr>
            <a:r>
              <a:t/>
            </a:r>
            <a:endParaRPr sz="1867">
              <a:solidFill>
                <a:schemeClr val="lt1"/>
              </a:solidFill>
              <a:latin typeface="Arial"/>
              <a:ea typeface="Arial"/>
              <a:cs typeface="Arial"/>
              <a:sym typeface="Arial"/>
            </a:endParaRPr>
          </a:p>
          <a:p>
            <a:pPr indent="0" lvl="0" marL="0" marR="0" rtl="0" algn="l">
              <a:spcBef>
                <a:spcPts val="0"/>
              </a:spcBef>
              <a:spcAft>
                <a:spcPts val="0"/>
              </a:spcAft>
              <a:buNone/>
            </a:pPr>
            <a:r>
              <a:rPr lang="sk-SK" sz="1867">
                <a:solidFill>
                  <a:schemeClr val="lt1"/>
                </a:solidFill>
                <a:uFill>
                  <a:noFill/>
                </a:uFill>
                <a:latin typeface="Arial"/>
                <a:ea typeface="Arial"/>
                <a:cs typeface="Arial"/>
                <a:sym typeface="Arial"/>
                <a:hlinkClick r:id="rId4">
                  <a:extLst>
                    <a:ext uri="{A12FA001-AC4F-418D-AE19-62706E023703}">
                      <ahyp:hlinkClr val="tx"/>
                    </a:ext>
                  </a:extLst>
                </a:hlinkClick>
              </a:rPr>
              <a:t>- </a:t>
            </a:r>
            <a:r>
              <a:rPr lang="sk-SK" sz="1867" u="sng">
                <a:solidFill>
                  <a:schemeClr val="lt1"/>
                </a:solidFill>
                <a:latin typeface="Arial"/>
                <a:ea typeface="Arial"/>
                <a:cs typeface="Arial"/>
                <a:sym typeface="Arial"/>
                <a:hlinkClick r:id="rId5">
                  <a:extLst>
                    <a:ext uri="{A12FA001-AC4F-418D-AE19-62706E023703}">
                      <ahyp:hlinkClr val="tx"/>
                    </a:ext>
                  </a:extLst>
                </a:hlinkClick>
              </a:rPr>
              <a:t>Introduction to the 4 Cs</a:t>
            </a:r>
            <a:r>
              <a:rPr lang="sk-SK" sz="1867" u="sng">
                <a:solidFill>
                  <a:schemeClr val="lt1"/>
                </a:solidFill>
                <a:latin typeface="Arial"/>
                <a:ea typeface="Arial"/>
                <a:cs typeface="Arial"/>
                <a:sym typeface="Arial"/>
                <a:hlinkClick r:id="rId6">
                  <a:extLst>
                    <a:ext uri="{A12FA001-AC4F-418D-AE19-62706E023703}">
                      <ahyp:hlinkClr val="tx"/>
                    </a:ext>
                  </a:extLst>
                </a:hlinkClick>
              </a:rPr>
              <a:t>.</a:t>
            </a:r>
            <a:endParaRPr>
              <a:solidFill>
                <a:schemeClr val="lt1"/>
              </a:solidFill>
            </a:endParaRPr>
          </a:p>
          <a:p>
            <a:pPr indent="0" lvl="0" marL="0" marR="0" rtl="0" algn="l">
              <a:spcBef>
                <a:spcPts val="0"/>
              </a:spcBef>
              <a:spcAft>
                <a:spcPts val="0"/>
              </a:spcAft>
              <a:buNone/>
            </a:pPr>
            <a:r>
              <a:rPr lang="sk-SK" sz="1867">
                <a:solidFill>
                  <a:schemeClr val="lt1"/>
                </a:solidFill>
                <a:latin typeface="Arial"/>
                <a:ea typeface="Arial"/>
                <a:cs typeface="Arial"/>
                <a:sym typeface="Arial"/>
              </a:rPr>
              <a:t>- </a:t>
            </a:r>
            <a:r>
              <a:rPr lang="sk-SK" sz="1867" u="sng">
                <a:solidFill>
                  <a:schemeClr val="lt1"/>
                </a:solidFill>
                <a:latin typeface="Arial"/>
                <a:ea typeface="Arial"/>
                <a:cs typeface="Arial"/>
                <a:sym typeface="Arial"/>
                <a:hlinkClick r:id="rId7">
                  <a:extLst>
                    <a:ext uri="{A12FA001-AC4F-418D-AE19-62706E023703}">
                      <ahyp:hlinkClr val="tx"/>
                    </a:ext>
                  </a:extLst>
                </a:hlinkClick>
              </a:rPr>
              <a:t>Teaching languages with the 4 C‘s</a:t>
            </a:r>
            <a:r>
              <a:rPr lang="sk-SK" sz="1867">
                <a:solidFill>
                  <a:schemeClr val="lt1"/>
                </a:solidFill>
                <a:latin typeface="Arial"/>
                <a:ea typeface="Arial"/>
                <a:cs typeface="Arial"/>
                <a:sym typeface="Arial"/>
              </a:rPr>
              <a:t>.</a:t>
            </a:r>
            <a:endParaRPr>
              <a:solidFill>
                <a:schemeClr val="lt1"/>
              </a:solidFill>
            </a:endParaRPr>
          </a:p>
        </p:txBody>
      </p:sp>
      <p:sp>
        <p:nvSpPr>
          <p:cNvPr id="418" name="Google Shape;418;p18"/>
          <p:cNvSpPr/>
          <p:nvPr/>
        </p:nvSpPr>
        <p:spPr>
          <a:xfrm>
            <a:off x="6751993" y="922378"/>
            <a:ext cx="21368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1800">
                <a:solidFill>
                  <a:srgbClr val="FFFFFF"/>
                </a:solidFill>
                <a:latin typeface="Nixie One"/>
                <a:ea typeface="Nixie One"/>
                <a:cs typeface="Nixie One"/>
                <a:sym typeface="Nixie One"/>
              </a:rPr>
              <a:t>R E S O U R C E S </a:t>
            </a:r>
            <a:endParaRPr sz="1800">
              <a:solidFill>
                <a:schemeClr val="dk1"/>
              </a:solidFill>
              <a:latin typeface="Gill Sans"/>
              <a:ea typeface="Gill Sans"/>
              <a:cs typeface="Gill Sans"/>
              <a:sym typeface="Gill Sans"/>
            </a:endParaRPr>
          </a:p>
        </p:txBody>
      </p:sp>
      <p:pic>
        <p:nvPicPr>
          <p:cNvPr descr="page1image60437296" id="419" name="Google Shape;419;p18"/>
          <p:cNvPicPr preferRelativeResize="0"/>
          <p:nvPr/>
        </p:nvPicPr>
        <p:blipFill rotWithShape="1">
          <a:blip r:embed="rId8">
            <a:alphaModFix/>
          </a:blip>
          <a:srcRect b="0" l="0" r="0" t="0"/>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9"/>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sp>
        <p:nvSpPr>
          <p:cNvPr id="425" name="Google Shape;425;p19"/>
          <p:cNvSpPr txBox="1"/>
          <p:nvPr>
            <p:ph idx="4294967295" type="subTitle"/>
          </p:nvPr>
        </p:nvSpPr>
        <p:spPr>
          <a:xfrm>
            <a:off x="952500" y="1476376"/>
            <a:ext cx="7334251" cy="1524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114454"/>
              </a:buClr>
              <a:buSzPts val="3000"/>
              <a:buFont typeface="Arial"/>
              <a:buNone/>
            </a:pPr>
            <a:r>
              <a:rPr b="0" i="0" lang="sk-SK" sz="16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3200" u="none" cap="none" strike="noStrike">
              <a:solidFill>
                <a:schemeClr val="lt1"/>
              </a:solidFill>
              <a:latin typeface="Nixie One"/>
              <a:ea typeface="Nixie One"/>
              <a:cs typeface="Nixie One"/>
              <a:sym typeface="Nixie One"/>
            </a:endParaRPr>
          </a:p>
        </p:txBody>
      </p:sp>
      <p:sp>
        <p:nvSpPr>
          <p:cNvPr id="426" name="Google Shape;426;p19"/>
          <p:cNvSpPr txBox="1"/>
          <p:nvPr/>
        </p:nvSpPr>
        <p:spPr>
          <a:xfrm>
            <a:off x="666751" y="6191252"/>
            <a:ext cx="3615267" cy="436033"/>
          </a:xfrm>
          <a:prstGeom prst="rect">
            <a:avLst/>
          </a:prstGeom>
          <a:solidFill>
            <a:srgbClr val="1C6294"/>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Erasmus+ logo EN.jpg" id="427" name="Google Shape;427;p19"/>
          <p:cNvPicPr preferRelativeResize="0"/>
          <p:nvPr/>
        </p:nvPicPr>
        <p:blipFill rotWithShape="1">
          <a:blip r:embed="rId3">
            <a:alphaModFix/>
          </a:blip>
          <a:srcRect b="0" l="0" r="0" t="0"/>
          <a:stretch/>
        </p:blipFill>
        <p:spPr>
          <a:xfrm>
            <a:off x="190501" y="190500"/>
            <a:ext cx="3458633" cy="762000"/>
          </a:xfrm>
          <a:prstGeom prst="rect">
            <a:avLst/>
          </a:prstGeom>
          <a:noFill/>
          <a:ln>
            <a:noFill/>
          </a:ln>
        </p:spPr>
      </p:pic>
      <p:pic>
        <p:nvPicPr>
          <p:cNvPr descr="page1image60437296" id="428" name="Google Shape;428;p19"/>
          <p:cNvPicPr preferRelativeResize="0"/>
          <p:nvPr/>
        </p:nvPicPr>
        <p:blipFill rotWithShape="1">
          <a:blip r:embed="rId4">
            <a:alphaModFix/>
          </a:blip>
          <a:srcRect b="0" l="0" r="0" t="0"/>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b="0" i="0" lang="sk-SK" sz="1067" u="none" cap="none" strike="noStrike">
                <a:solidFill>
                  <a:srgbClr val="FFFFFF"/>
                </a:solidFill>
                <a:latin typeface="Roboto Slab"/>
                <a:ea typeface="Roboto Slab"/>
                <a:cs typeface="Roboto Slab"/>
                <a:sym typeface="Roboto Slab"/>
              </a:rPr>
              <a:t>‹#›</a:t>
            </a:fld>
            <a:endParaRPr b="0" i="0" sz="1067" u="none" cap="none" strike="noStrike">
              <a:solidFill>
                <a:srgbClr val="FFFFFF"/>
              </a:solidFill>
              <a:latin typeface="Roboto Slab"/>
              <a:ea typeface="Roboto Slab"/>
              <a:cs typeface="Roboto Slab"/>
              <a:sym typeface="Roboto Slab"/>
            </a:endParaRPr>
          </a:p>
        </p:txBody>
      </p:sp>
      <p:sp>
        <p:nvSpPr>
          <p:cNvPr id="123" name="Google Shape;123;p2"/>
          <p:cNvSpPr txBox="1"/>
          <p:nvPr/>
        </p:nvSpPr>
        <p:spPr>
          <a:xfrm>
            <a:off x="666751" y="6191252"/>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sk-SK" sz="1200" u="none" cap="none" strike="noStrike">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0" i="0" sz="1800" u="none" cap="none" strike="noStrike">
              <a:solidFill>
                <a:schemeClr val="dk1"/>
              </a:solidFill>
              <a:latin typeface="Gill Sans"/>
              <a:ea typeface="Gill Sans"/>
              <a:cs typeface="Gill Sans"/>
              <a:sym typeface="Gill Sans"/>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p:txBody>
      </p:sp>
      <p:pic>
        <p:nvPicPr>
          <p:cNvPr descr="Erasmus+ logo EN.jpg" id="124" name="Google Shape;124;p2"/>
          <p:cNvPicPr preferRelativeResize="0"/>
          <p:nvPr/>
        </p:nvPicPr>
        <p:blipFill rotWithShape="1">
          <a:blip r:embed="rId3">
            <a:alphaModFix/>
          </a:blip>
          <a:srcRect b="0" l="0" r="0" t="0"/>
          <a:stretch/>
        </p:blipFill>
        <p:spPr>
          <a:xfrm>
            <a:off x="190501" y="190500"/>
            <a:ext cx="3458633" cy="762000"/>
          </a:xfrm>
          <a:prstGeom prst="rect">
            <a:avLst/>
          </a:prstGeom>
          <a:noFill/>
          <a:ln>
            <a:noFill/>
          </a:ln>
        </p:spPr>
      </p:pic>
      <p:sp>
        <p:nvSpPr>
          <p:cNvPr id="125" name="Google Shape;125;p2"/>
          <p:cNvSpPr txBox="1"/>
          <p:nvPr/>
        </p:nvSpPr>
        <p:spPr>
          <a:xfrm>
            <a:off x="571501" y="2000251"/>
            <a:ext cx="10858500" cy="2678234"/>
          </a:xfrm>
          <a:prstGeom prst="rect">
            <a:avLst/>
          </a:prstGeom>
          <a:noFill/>
          <a:ln>
            <a:noFill/>
          </a:ln>
        </p:spPr>
        <p:txBody>
          <a:bodyPr anchorCtr="0" anchor="t" bIns="45700" lIns="91425" spcFirstLastPara="1" rIns="91425" wrap="square" tIns="45700">
            <a:spAutoFit/>
          </a:bodyPr>
          <a:lstStyle/>
          <a:p>
            <a:pPr indent="-118554" lvl="0" marL="0" marR="0" rtl="0" algn="l">
              <a:lnSpc>
                <a:spcPct val="200000"/>
              </a:lnSpc>
              <a:spcBef>
                <a:spcPts val="0"/>
              </a:spcBef>
              <a:spcAft>
                <a:spcPts val="0"/>
              </a:spcAft>
              <a:buClr>
                <a:schemeClr val="lt1"/>
              </a:buClr>
              <a:buSzPts val="1867"/>
              <a:buFont typeface="Noto Sans Symbols"/>
              <a:buChar char="⮚"/>
            </a:pPr>
            <a:r>
              <a:rPr b="0" i="0" lang="sk-SK" sz="1867" u="none" cap="none" strike="noStrike">
                <a:solidFill>
                  <a:schemeClr val="lt1"/>
                </a:solidFill>
                <a:latin typeface="Nixie One"/>
                <a:ea typeface="Nixie One"/>
                <a:cs typeface="Nixie One"/>
                <a:sym typeface="Nixie One"/>
              </a:rPr>
              <a:t>SUBJECT: ENGLISH AND FRENCH</a:t>
            </a:r>
            <a:endParaRPr/>
          </a:p>
          <a:p>
            <a:pPr indent="-118554" lvl="0" marL="0" marR="0" rtl="0" algn="l">
              <a:lnSpc>
                <a:spcPct val="200000"/>
              </a:lnSpc>
              <a:spcBef>
                <a:spcPts val="0"/>
              </a:spcBef>
              <a:spcAft>
                <a:spcPts val="0"/>
              </a:spcAft>
              <a:buClr>
                <a:schemeClr val="lt1"/>
              </a:buClr>
              <a:buSzPts val="1867"/>
              <a:buFont typeface="Noto Sans Symbols"/>
              <a:buChar char="⮚"/>
            </a:pPr>
            <a:r>
              <a:rPr b="0" i="0" lang="sk-SK" sz="1867" u="none" cap="none" strike="noStrike">
                <a:solidFill>
                  <a:schemeClr val="lt1"/>
                </a:solidFill>
                <a:latin typeface="Nixie One"/>
                <a:ea typeface="Nixie One"/>
                <a:cs typeface="Nixie One"/>
                <a:sym typeface="Nixie One"/>
              </a:rPr>
              <a:t>SPECIFICATION: Teaching Languages with the 4 C‘s.</a:t>
            </a:r>
            <a:endParaRPr/>
          </a:p>
          <a:p>
            <a:pPr indent="-118554" lvl="0" marL="0" marR="0" rtl="0" algn="l">
              <a:lnSpc>
                <a:spcPct val="200000"/>
              </a:lnSpc>
              <a:spcBef>
                <a:spcPts val="0"/>
              </a:spcBef>
              <a:spcAft>
                <a:spcPts val="0"/>
              </a:spcAft>
              <a:buClr>
                <a:schemeClr val="lt1"/>
              </a:buClr>
              <a:buSzPts val="1867"/>
              <a:buFont typeface="Noto Sans Symbols"/>
              <a:buChar char="⮚"/>
            </a:pPr>
            <a:r>
              <a:rPr b="0" i="0" lang="sk-SK" sz="1867" u="none" cap="none" strike="noStrike">
                <a:solidFill>
                  <a:schemeClr val="lt1"/>
                </a:solidFill>
                <a:latin typeface="Nixie One"/>
                <a:ea typeface="Nixie One"/>
                <a:cs typeface="Nixie One"/>
                <a:sym typeface="Nixie One"/>
              </a:rPr>
              <a:t>AGE OF STUDENTS: 11-13</a:t>
            </a:r>
            <a:endParaRPr/>
          </a:p>
          <a:p>
            <a:pPr indent="-118554" lvl="0" marL="0" marR="0" rtl="0" algn="l">
              <a:lnSpc>
                <a:spcPct val="200000"/>
              </a:lnSpc>
              <a:spcBef>
                <a:spcPts val="0"/>
              </a:spcBef>
              <a:spcAft>
                <a:spcPts val="0"/>
              </a:spcAft>
              <a:buClr>
                <a:schemeClr val="lt1"/>
              </a:buClr>
              <a:buSzPts val="1867"/>
              <a:buFont typeface="Noto Sans Symbols"/>
              <a:buChar char="⮚"/>
            </a:pPr>
            <a:r>
              <a:rPr b="0" i="0" lang="sk-SK" sz="1867" u="none" cap="none" strike="noStrike">
                <a:solidFill>
                  <a:schemeClr val="lt1"/>
                </a:solidFill>
                <a:latin typeface="Nixie One"/>
                <a:ea typeface="Nixie One"/>
                <a:cs typeface="Nixie One"/>
                <a:sym typeface="Nixie One"/>
              </a:rPr>
              <a:t>10 LESSONS : 50 min. each lesson.</a:t>
            </a:r>
            <a:endParaRPr/>
          </a:p>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descr="page1image60437296" id="126" name="Google Shape;126;p2"/>
          <p:cNvPicPr preferRelativeResize="0"/>
          <p:nvPr/>
        </p:nvPicPr>
        <p:blipFill rotWithShape="1">
          <a:blip r:embed="rId4">
            <a:alphaModFix/>
          </a:blip>
          <a:srcRect b="0" l="0" r="0" t="0"/>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b="0" i="0" lang="sk-SK" sz="1067" u="none" cap="none" strike="noStrike">
                <a:solidFill>
                  <a:srgbClr val="FFFFFF"/>
                </a:solidFill>
                <a:latin typeface="Roboto Slab"/>
                <a:ea typeface="Roboto Slab"/>
                <a:cs typeface="Roboto Slab"/>
                <a:sym typeface="Roboto Slab"/>
              </a:rPr>
              <a:t>‹#›</a:t>
            </a:fld>
            <a:endParaRPr b="0" i="0" sz="1067" u="none" cap="none" strike="noStrike">
              <a:solidFill>
                <a:srgbClr val="FFFFFF"/>
              </a:solidFill>
              <a:latin typeface="Roboto Slab"/>
              <a:ea typeface="Roboto Slab"/>
              <a:cs typeface="Roboto Slab"/>
              <a:sym typeface="Roboto Slab"/>
            </a:endParaRPr>
          </a:p>
        </p:txBody>
      </p:sp>
      <p:sp>
        <p:nvSpPr>
          <p:cNvPr id="132" name="Google Shape;132;p3"/>
          <p:cNvSpPr txBox="1"/>
          <p:nvPr/>
        </p:nvSpPr>
        <p:spPr>
          <a:xfrm>
            <a:off x="666751" y="6191252"/>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sk-SK" sz="1200" u="none" cap="none" strike="noStrike">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p:txBody>
      </p:sp>
      <p:pic>
        <p:nvPicPr>
          <p:cNvPr descr="Erasmus+ logo EN.jpg" id="133" name="Google Shape;133;p3"/>
          <p:cNvPicPr preferRelativeResize="0"/>
          <p:nvPr/>
        </p:nvPicPr>
        <p:blipFill rotWithShape="1">
          <a:blip r:embed="rId3">
            <a:alphaModFix/>
          </a:blip>
          <a:srcRect b="0" l="0" r="0" t="0"/>
          <a:stretch/>
        </p:blipFill>
        <p:spPr>
          <a:xfrm>
            <a:off x="190501" y="190500"/>
            <a:ext cx="3458633" cy="762000"/>
          </a:xfrm>
          <a:prstGeom prst="rect">
            <a:avLst/>
          </a:prstGeom>
          <a:noFill/>
          <a:ln>
            <a:noFill/>
          </a:ln>
        </p:spPr>
      </p:pic>
      <p:sp>
        <p:nvSpPr>
          <p:cNvPr id="134" name="Google Shape;134;p3"/>
          <p:cNvSpPr txBox="1"/>
          <p:nvPr/>
        </p:nvSpPr>
        <p:spPr>
          <a:xfrm>
            <a:off x="1561707" y="1794808"/>
            <a:ext cx="9068586" cy="25761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Gill Sans"/>
              <a:buNone/>
            </a:pPr>
            <a:r>
              <a:rPr b="1" i="0" lang="sk-SK" sz="2000" u="none" cap="none" strike="noStrike">
                <a:solidFill>
                  <a:schemeClr val="lt1"/>
                </a:solidFill>
                <a:latin typeface="Gill Sans"/>
                <a:ea typeface="Gill Sans"/>
                <a:cs typeface="Gill Sans"/>
                <a:sym typeface="Gill Sans"/>
              </a:rPr>
              <a:t>THE KEY OF A SUCCESSFUL LESSON:</a:t>
            </a:r>
            <a:br>
              <a:rPr b="1" i="0" lang="sk-SK" sz="2000" u="none" cap="none" strike="noStrike">
                <a:solidFill>
                  <a:schemeClr val="lt1"/>
                </a:solidFill>
                <a:latin typeface="Gill Sans"/>
                <a:ea typeface="Gill Sans"/>
                <a:cs typeface="Gill Sans"/>
                <a:sym typeface="Gill Sans"/>
              </a:rPr>
            </a:br>
            <a:br>
              <a:rPr b="1" i="0" lang="sk-SK" sz="2000" u="none" cap="none" strike="noStrike">
                <a:solidFill>
                  <a:schemeClr val="lt1"/>
                </a:solidFill>
                <a:latin typeface="Gill Sans"/>
                <a:ea typeface="Gill Sans"/>
                <a:cs typeface="Gill Sans"/>
                <a:sym typeface="Gill Sans"/>
              </a:rPr>
            </a:br>
            <a:r>
              <a:rPr b="1" i="0" lang="sk-SK" sz="2000" u="none" cap="none" strike="noStrike">
                <a:solidFill>
                  <a:schemeClr val="lt1"/>
                </a:solidFill>
                <a:latin typeface="Gill Sans"/>
                <a:ea typeface="Gill Sans"/>
                <a:cs typeface="Gill Sans"/>
                <a:sym typeface="Gill Sans"/>
              </a:rPr>
              <a:t>CURIOSITY+EXPLORATION= MOTIVATION</a:t>
            </a:r>
            <a:endParaRPr b="1" i="0" sz="2000" u="none" cap="none" strike="noStrike">
              <a:solidFill>
                <a:schemeClr val="lt1"/>
              </a:solidFill>
              <a:latin typeface="Gill Sans"/>
              <a:ea typeface="Gill Sans"/>
              <a:cs typeface="Gill Sans"/>
              <a:sym typeface="Gill Sans"/>
            </a:endParaRPr>
          </a:p>
          <a:p>
            <a:pPr indent="0" lvl="0" marL="0" marR="0" rtl="0" algn="ctr">
              <a:lnSpc>
                <a:spcPct val="90000"/>
              </a:lnSpc>
              <a:spcBef>
                <a:spcPts val="0"/>
              </a:spcBef>
              <a:spcAft>
                <a:spcPts val="0"/>
              </a:spcAft>
              <a:buClr>
                <a:srgbClr val="262626"/>
              </a:buClr>
              <a:buSzPts val="2000"/>
              <a:buFont typeface="Gill Sans"/>
              <a:buNone/>
            </a:pPr>
            <a:r>
              <a:t/>
            </a:r>
            <a:endParaRPr b="1" i="0" sz="2000" u="none" cap="none" strike="noStrike">
              <a:solidFill>
                <a:schemeClr val="lt1"/>
              </a:solidFill>
              <a:latin typeface="Gill Sans"/>
              <a:ea typeface="Gill Sans"/>
              <a:cs typeface="Gill Sans"/>
              <a:sym typeface="Gill Sans"/>
            </a:endParaRPr>
          </a:p>
          <a:p>
            <a:pPr indent="0" lvl="0" marL="0" marR="0" rtl="0" algn="ctr">
              <a:lnSpc>
                <a:spcPct val="90000"/>
              </a:lnSpc>
              <a:spcBef>
                <a:spcPts val="0"/>
              </a:spcBef>
              <a:spcAft>
                <a:spcPts val="0"/>
              </a:spcAft>
              <a:buClr>
                <a:schemeClr val="lt1"/>
              </a:buClr>
              <a:buSzPts val="2000"/>
              <a:buFont typeface="Gill Sans"/>
              <a:buNone/>
            </a:pPr>
            <a:r>
              <a:rPr b="1" i="1" lang="sk-SK" sz="2000" u="none" cap="none" strike="noStrike">
                <a:solidFill>
                  <a:schemeClr val="lt1"/>
                </a:solidFill>
                <a:latin typeface="Gill Sans"/>
                <a:ea typeface="Gill Sans"/>
                <a:cs typeface="Gill Sans"/>
                <a:sym typeface="Gill Sans"/>
              </a:rPr>
              <a:t>INTERESTING LESSONS HAVE SOME KEY INGREDIENTS:</a:t>
            </a:r>
            <a:endParaRPr/>
          </a:p>
          <a:p>
            <a:pPr indent="0" lvl="0" marL="0" marR="0" rtl="0" algn="ctr">
              <a:lnSpc>
                <a:spcPct val="90000"/>
              </a:lnSpc>
              <a:spcBef>
                <a:spcPts val="0"/>
              </a:spcBef>
              <a:spcAft>
                <a:spcPts val="0"/>
              </a:spcAft>
              <a:buClr>
                <a:srgbClr val="262626"/>
              </a:buClr>
              <a:buSzPts val="2000"/>
              <a:buFont typeface="Gill Sans"/>
              <a:buNone/>
            </a:pPr>
            <a:r>
              <a:t/>
            </a:r>
            <a:endParaRPr b="1" i="1" sz="2000" u="none" cap="none" strike="noStrike">
              <a:solidFill>
                <a:schemeClr val="lt1"/>
              </a:solidFill>
              <a:latin typeface="Gill Sans"/>
              <a:ea typeface="Gill Sans"/>
              <a:cs typeface="Gill Sans"/>
              <a:sym typeface="Gill Sans"/>
            </a:endParaRPr>
          </a:p>
          <a:p>
            <a:pPr indent="-285750" lvl="0" marL="285750" marR="0" rtl="0" algn="just">
              <a:lnSpc>
                <a:spcPct val="90000"/>
              </a:lnSpc>
              <a:spcBef>
                <a:spcPts val="0"/>
              </a:spcBef>
              <a:spcAft>
                <a:spcPts val="0"/>
              </a:spcAft>
              <a:buClr>
                <a:schemeClr val="lt1"/>
              </a:buClr>
              <a:buSzPts val="2000"/>
              <a:buFont typeface="Noto Sans Symbols"/>
              <a:buChar char="❑"/>
            </a:pPr>
            <a:r>
              <a:rPr b="1" i="1" lang="sk-SK" sz="2000" u="none" cap="none" strike="noStrike">
                <a:solidFill>
                  <a:schemeClr val="lt1"/>
                </a:solidFill>
                <a:latin typeface="Gill Sans"/>
                <a:ea typeface="Gill Sans"/>
                <a:cs typeface="Gill Sans"/>
                <a:sym typeface="Gill Sans"/>
              </a:rPr>
              <a:t>EMOTIONAL.</a:t>
            </a:r>
            <a:endParaRPr/>
          </a:p>
          <a:p>
            <a:pPr indent="-285750" lvl="0" marL="285750" marR="0" rtl="0" algn="just">
              <a:lnSpc>
                <a:spcPct val="90000"/>
              </a:lnSpc>
              <a:spcBef>
                <a:spcPts val="0"/>
              </a:spcBef>
              <a:spcAft>
                <a:spcPts val="0"/>
              </a:spcAft>
              <a:buClr>
                <a:schemeClr val="lt1"/>
              </a:buClr>
              <a:buSzPts val="2000"/>
              <a:buFont typeface="Noto Sans Symbols"/>
              <a:buChar char="❑"/>
            </a:pPr>
            <a:r>
              <a:rPr b="1" i="1" lang="sk-SK" sz="2000" u="none" cap="none" strike="noStrike">
                <a:solidFill>
                  <a:schemeClr val="lt1"/>
                </a:solidFill>
                <a:latin typeface="Gill Sans"/>
                <a:ea typeface="Gill Sans"/>
                <a:cs typeface="Gill Sans"/>
                <a:sym typeface="Gill Sans"/>
              </a:rPr>
              <a:t>SURPRISING.</a:t>
            </a:r>
            <a:endParaRPr/>
          </a:p>
          <a:p>
            <a:pPr indent="-285750" lvl="0" marL="285750" marR="0" rtl="0" algn="just">
              <a:lnSpc>
                <a:spcPct val="90000"/>
              </a:lnSpc>
              <a:spcBef>
                <a:spcPts val="0"/>
              </a:spcBef>
              <a:spcAft>
                <a:spcPts val="0"/>
              </a:spcAft>
              <a:buClr>
                <a:schemeClr val="lt1"/>
              </a:buClr>
              <a:buSzPts val="2000"/>
              <a:buFont typeface="Noto Sans Symbols"/>
              <a:buChar char="❑"/>
            </a:pPr>
            <a:r>
              <a:rPr b="1" i="1" lang="sk-SK" sz="2000" u="none" cap="none" strike="noStrike">
                <a:solidFill>
                  <a:schemeClr val="lt1"/>
                </a:solidFill>
                <a:latin typeface="Gill Sans"/>
                <a:ea typeface="Gill Sans"/>
                <a:cs typeface="Gill Sans"/>
                <a:sym typeface="Gill Sans"/>
              </a:rPr>
              <a:t>FUN.</a:t>
            </a:r>
            <a:endParaRPr/>
          </a:p>
          <a:p>
            <a:pPr indent="-285750" lvl="0" marL="285750" marR="0" rtl="0" algn="just">
              <a:lnSpc>
                <a:spcPct val="90000"/>
              </a:lnSpc>
              <a:spcBef>
                <a:spcPts val="0"/>
              </a:spcBef>
              <a:spcAft>
                <a:spcPts val="0"/>
              </a:spcAft>
              <a:buClr>
                <a:schemeClr val="lt1"/>
              </a:buClr>
              <a:buSzPts val="2000"/>
              <a:buFont typeface="Noto Sans Symbols"/>
              <a:buChar char="❑"/>
            </a:pPr>
            <a:r>
              <a:rPr b="1" i="1" lang="sk-SK" sz="2000" u="none" cap="none" strike="noStrike">
                <a:solidFill>
                  <a:schemeClr val="lt1"/>
                </a:solidFill>
                <a:latin typeface="Gill Sans"/>
                <a:ea typeface="Gill Sans"/>
                <a:cs typeface="Gill Sans"/>
                <a:sym typeface="Gill Sans"/>
              </a:rPr>
              <a:t>PERSONAL.</a:t>
            </a:r>
            <a:endParaRPr/>
          </a:p>
          <a:p>
            <a:pPr indent="-285750" lvl="0" marL="285750" marR="0" rtl="0" algn="just">
              <a:lnSpc>
                <a:spcPct val="90000"/>
              </a:lnSpc>
              <a:spcBef>
                <a:spcPts val="0"/>
              </a:spcBef>
              <a:spcAft>
                <a:spcPts val="0"/>
              </a:spcAft>
              <a:buClr>
                <a:schemeClr val="lt1"/>
              </a:buClr>
              <a:buSzPts val="2000"/>
              <a:buFont typeface="Noto Sans Symbols"/>
              <a:buChar char="❑"/>
            </a:pPr>
            <a:r>
              <a:rPr b="1" i="1" lang="sk-SK" sz="2000" u="none" cap="none" strike="noStrike">
                <a:solidFill>
                  <a:schemeClr val="lt1"/>
                </a:solidFill>
                <a:latin typeface="Gill Sans"/>
                <a:ea typeface="Gill Sans"/>
                <a:cs typeface="Gill Sans"/>
                <a:sym typeface="Gill Sans"/>
              </a:rPr>
              <a:t>CONNECTED TO REAL LIFE.</a:t>
            </a:r>
            <a:endParaRPr/>
          </a:p>
          <a:p>
            <a:pPr indent="0" lvl="0" marL="0" marR="0" rtl="0" algn="ctr">
              <a:lnSpc>
                <a:spcPct val="90000"/>
              </a:lnSpc>
              <a:spcBef>
                <a:spcPts val="0"/>
              </a:spcBef>
              <a:spcAft>
                <a:spcPts val="0"/>
              </a:spcAft>
              <a:buClr>
                <a:srgbClr val="262626"/>
              </a:buClr>
              <a:buSzPts val="2800"/>
              <a:buFont typeface="Gill Sans"/>
              <a:buNone/>
            </a:pPr>
            <a:br>
              <a:rPr b="1" i="0" lang="sk-SK" sz="2800" u="none" cap="none" strike="noStrike">
                <a:solidFill>
                  <a:srgbClr val="262626"/>
                </a:solidFill>
                <a:latin typeface="Gill Sans"/>
                <a:ea typeface="Gill Sans"/>
                <a:cs typeface="Gill Sans"/>
                <a:sym typeface="Gill Sans"/>
              </a:rPr>
            </a:br>
            <a:endParaRPr b="1" i="0" sz="2800" u="none" cap="none" strike="noStrike">
              <a:solidFill>
                <a:srgbClr val="262626"/>
              </a:solidFill>
              <a:latin typeface="Gill Sans"/>
              <a:ea typeface="Gill Sans"/>
              <a:cs typeface="Gill Sans"/>
              <a:sym typeface="Gill Sans"/>
            </a:endParaRPr>
          </a:p>
        </p:txBody>
      </p:sp>
      <p:pic>
        <p:nvPicPr>
          <p:cNvPr descr="Texto&#10;&#10;Descripción generada automáticamente" id="135" name="Google Shape;135;p3"/>
          <p:cNvPicPr preferRelativeResize="0"/>
          <p:nvPr/>
        </p:nvPicPr>
        <p:blipFill rotWithShape="1">
          <a:blip r:embed="rId4">
            <a:alphaModFix/>
          </a:blip>
          <a:srcRect b="0" l="0" r="0" t="0"/>
          <a:stretch/>
        </p:blipFill>
        <p:spPr>
          <a:xfrm>
            <a:off x="7909982" y="3335481"/>
            <a:ext cx="3615267" cy="3291803"/>
          </a:xfrm>
          <a:prstGeom prst="rect">
            <a:avLst/>
          </a:prstGeom>
          <a:noFill/>
          <a:ln>
            <a:noFill/>
          </a:ln>
        </p:spPr>
      </p:pic>
      <p:pic>
        <p:nvPicPr>
          <p:cNvPr descr="page1image60437296" id="136" name="Google Shape;136;p3"/>
          <p:cNvPicPr preferRelativeResize="0"/>
          <p:nvPr/>
        </p:nvPicPr>
        <p:blipFill rotWithShape="1">
          <a:blip r:embed="rId5">
            <a:alphaModFix/>
          </a:blip>
          <a:srcRect b="0" l="0" r="0" t="0"/>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idx="12" type="sldNum"/>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067" u="none" cap="none" strike="noStrike">
                <a:solidFill>
                  <a:srgbClr val="FFFFFF"/>
                </a:solidFill>
                <a:latin typeface="Roboto Slab"/>
                <a:ea typeface="Roboto Slab"/>
                <a:cs typeface="Roboto Slab"/>
                <a:sym typeface="Roboto Slab"/>
              </a:rPr>
              <a:t>‹#›</a:t>
            </a:fld>
            <a:endParaRPr b="0" i="0" sz="1067" u="none" cap="none" strike="noStrike">
              <a:solidFill>
                <a:srgbClr val="FFFFFF"/>
              </a:solidFill>
              <a:latin typeface="Roboto Slab"/>
              <a:ea typeface="Roboto Slab"/>
              <a:cs typeface="Roboto Slab"/>
              <a:sym typeface="Roboto Slab"/>
            </a:endParaRPr>
          </a:p>
        </p:txBody>
      </p:sp>
      <p:sp>
        <p:nvSpPr>
          <p:cNvPr id="142" name="Google Shape;142;p4"/>
          <p:cNvSpPr txBox="1"/>
          <p:nvPr/>
        </p:nvSpPr>
        <p:spPr>
          <a:xfrm>
            <a:off x="7150101" y="5983818"/>
            <a:ext cx="4948767" cy="690033"/>
          </a:xfrm>
          <a:prstGeom prst="rect">
            <a:avLst/>
          </a:prstGeom>
          <a:noFill/>
          <a:ln>
            <a:noFill/>
          </a:ln>
        </p:spPr>
        <p:txBody>
          <a:bodyPr anchorCtr="0" anchor="ctr" bIns="121900" lIns="121900" spcFirstLastPara="1" rIns="121900" wrap="square" tIns="121900">
            <a:noAutofit/>
          </a:bodyPr>
          <a:lstStyle/>
          <a:p>
            <a:pPr indent="0" lvl="0" marL="0" marR="0" rtl="0" algn="r">
              <a:spcBef>
                <a:spcPts val="0"/>
              </a:spcBef>
              <a:spcAft>
                <a:spcPts val="0"/>
              </a:spcAft>
              <a:buNone/>
            </a:pPr>
            <a:r>
              <a:t/>
            </a:r>
            <a:endParaRPr b="1" i="0" sz="1600" u="none" cap="none" strike="noStrike">
              <a:solidFill>
                <a:srgbClr val="18637B"/>
              </a:solidFill>
              <a:latin typeface="Nixie One"/>
              <a:ea typeface="Nixie One"/>
              <a:cs typeface="Nixie One"/>
              <a:sym typeface="Nixie One"/>
            </a:endParaRPr>
          </a:p>
        </p:txBody>
      </p:sp>
      <p:pic>
        <p:nvPicPr>
          <p:cNvPr descr="Erasmus+ logo EN.jpg" id="143" name="Google Shape;143;p4"/>
          <p:cNvPicPr preferRelativeResize="0"/>
          <p:nvPr/>
        </p:nvPicPr>
        <p:blipFill rotWithShape="1">
          <a:blip r:embed="rId3">
            <a:alphaModFix/>
          </a:blip>
          <a:srcRect b="0" l="0" r="0" t="0"/>
          <a:stretch/>
        </p:blipFill>
        <p:spPr>
          <a:xfrm>
            <a:off x="381001" y="190500"/>
            <a:ext cx="3458633" cy="762000"/>
          </a:xfrm>
          <a:prstGeom prst="rect">
            <a:avLst/>
          </a:prstGeom>
          <a:noFill/>
          <a:ln>
            <a:noFill/>
          </a:ln>
        </p:spPr>
      </p:pic>
      <p:grpSp>
        <p:nvGrpSpPr>
          <p:cNvPr id="144" name="Google Shape;144;p4"/>
          <p:cNvGrpSpPr/>
          <p:nvPr/>
        </p:nvGrpSpPr>
        <p:grpSpPr>
          <a:xfrm>
            <a:off x="2234212" y="3237464"/>
            <a:ext cx="7723575" cy="1903895"/>
            <a:chOff x="3774" y="599039"/>
            <a:chExt cx="7723575" cy="1903895"/>
          </a:xfrm>
        </p:grpSpPr>
        <p:sp>
          <p:nvSpPr>
            <p:cNvPr id="145" name="Google Shape;145;p4"/>
            <p:cNvSpPr/>
            <p:nvPr/>
          </p:nvSpPr>
          <p:spPr>
            <a:xfrm>
              <a:off x="23639" y="599039"/>
              <a:ext cx="1796127" cy="1237532"/>
            </a:xfrm>
            <a:prstGeom prst="roundRect">
              <a:avLst>
                <a:gd fmla="val 16667" name="adj"/>
              </a:avLst>
            </a:prstGeom>
            <a:blipFill rotWithShape="1">
              <a:blip r:embed="rId4">
                <a:alphaModFix/>
              </a:blip>
              <a:stretch>
                <a:fillRect b="0" l="-6998" r="-6999"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3774" y="1836571"/>
              <a:ext cx="1796127" cy="666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3774" y="1836571"/>
              <a:ext cx="1796127" cy="666363"/>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dk1"/>
                </a:buClr>
                <a:buSzPts val="1400"/>
                <a:buFont typeface="Gill Sans"/>
                <a:buNone/>
              </a:pPr>
              <a:r>
                <a:rPr b="0" i="0" lang="sk-SK" sz="1400" u="none" cap="none" strike="noStrike">
                  <a:solidFill>
                    <a:schemeClr val="dk1"/>
                  </a:solidFill>
                  <a:latin typeface="Gill Sans"/>
                  <a:ea typeface="Gill Sans"/>
                  <a:cs typeface="Gill Sans"/>
                  <a:sym typeface="Gill Sans"/>
                </a:rPr>
                <a:t>COMMUNICATION</a:t>
              </a:r>
              <a:endParaRPr/>
            </a:p>
          </p:txBody>
        </p:sp>
        <p:sp>
          <p:nvSpPr>
            <p:cNvPr id="148" name="Google Shape;148;p4"/>
            <p:cNvSpPr/>
            <p:nvPr/>
          </p:nvSpPr>
          <p:spPr>
            <a:xfrm>
              <a:off x="1979590" y="599039"/>
              <a:ext cx="1796127" cy="1237532"/>
            </a:xfrm>
            <a:prstGeom prst="roundRect">
              <a:avLst>
                <a:gd fmla="val 16667" name="adj"/>
              </a:avLst>
            </a:prstGeom>
            <a:blipFill rotWithShape="1">
              <a:blip r:embed="rId5">
                <a:alphaModFix/>
              </a:blip>
              <a:stretch>
                <a:fillRect b="0" l="-10999" r="-10999"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1979590" y="1836571"/>
              <a:ext cx="1796127" cy="666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1979590" y="1836571"/>
              <a:ext cx="1796127" cy="666363"/>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dk1"/>
                </a:buClr>
                <a:buSzPts val="1400"/>
                <a:buFont typeface="Gill Sans"/>
                <a:buNone/>
              </a:pPr>
              <a:r>
                <a:rPr b="0" i="0" lang="sk-SK" sz="1400" u="none" cap="none" strike="noStrike">
                  <a:solidFill>
                    <a:schemeClr val="dk1"/>
                  </a:solidFill>
                  <a:latin typeface="Gill Sans"/>
                  <a:ea typeface="Gill Sans"/>
                  <a:cs typeface="Gill Sans"/>
                  <a:sym typeface="Gill Sans"/>
                </a:rPr>
                <a:t>COLLABORATION</a:t>
              </a:r>
              <a:endParaRPr/>
            </a:p>
          </p:txBody>
        </p:sp>
        <p:sp>
          <p:nvSpPr>
            <p:cNvPr id="151" name="Google Shape;151;p4"/>
            <p:cNvSpPr/>
            <p:nvPr/>
          </p:nvSpPr>
          <p:spPr>
            <a:xfrm>
              <a:off x="3955406" y="599039"/>
              <a:ext cx="1796127" cy="1237532"/>
            </a:xfrm>
            <a:prstGeom prst="roundRect">
              <a:avLst>
                <a:gd fmla="val 16667" name="adj"/>
              </a:avLst>
            </a:prstGeom>
            <a:blipFill rotWithShape="1">
              <a:blip r:embed="rId6">
                <a:alphaModFix/>
              </a:blip>
              <a:stretch>
                <a:fillRect b="-22999" l="0" r="0" t="-22999"/>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3955406" y="1836571"/>
              <a:ext cx="1796127" cy="666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txBox="1"/>
            <p:nvPr/>
          </p:nvSpPr>
          <p:spPr>
            <a:xfrm>
              <a:off x="3955406" y="1836571"/>
              <a:ext cx="1796127" cy="666363"/>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dk1"/>
                </a:buClr>
                <a:buSzPts val="1400"/>
                <a:buFont typeface="Gill Sans"/>
                <a:buNone/>
              </a:pPr>
              <a:r>
                <a:rPr b="0" i="0" lang="sk-SK" sz="1400" u="none" cap="none" strike="noStrike">
                  <a:solidFill>
                    <a:schemeClr val="dk1"/>
                  </a:solidFill>
                  <a:latin typeface="Gill Sans"/>
                  <a:ea typeface="Gill Sans"/>
                  <a:cs typeface="Gill Sans"/>
                  <a:sym typeface="Gill Sans"/>
                </a:rPr>
                <a:t>CREATIVE THINKING</a:t>
              </a:r>
              <a:endParaRPr/>
            </a:p>
          </p:txBody>
        </p:sp>
        <p:sp>
          <p:nvSpPr>
            <p:cNvPr id="154" name="Google Shape;154;p4"/>
            <p:cNvSpPr/>
            <p:nvPr/>
          </p:nvSpPr>
          <p:spPr>
            <a:xfrm>
              <a:off x="5931222" y="599039"/>
              <a:ext cx="1796127" cy="1237532"/>
            </a:xfrm>
            <a:prstGeom prst="roundRect">
              <a:avLst>
                <a:gd fmla="val 16667" name="adj"/>
              </a:avLst>
            </a:prstGeom>
            <a:blipFill rotWithShape="1">
              <a:blip r:embed="rId7">
                <a:alphaModFix/>
              </a:blip>
              <a:stretch>
                <a:fillRect b="0" l="-1998" r="-1999"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931222" y="1836571"/>
              <a:ext cx="1796127" cy="666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5931222" y="1836571"/>
              <a:ext cx="1796127" cy="666363"/>
            </a:xfrm>
            <a:prstGeom prst="rect">
              <a:avLst/>
            </a:prstGeom>
            <a:noFill/>
            <a:ln>
              <a:noFill/>
            </a:ln>
          </p:spPr>
          <p:txBody>
            <a:bodyPr anchorCtr="0" anchor="t" bIns="0" lIns="99550" spcFirstLastPara="1" rIns="99550" wrap="square" tIns="99550">
              <a:noAutofit/>
            </a:bodyPr>
            <a:lstStyle/>
            <a:p>
              <a:pPr indent="0" lvl="0" marL="0" marR="0" rtl="0" algn="ctr">
                <a:lnSpc>
                  <a:spcPct val="90000"/>
                </a:lnSpc>
                <a:spcBef>
                  <a:spcPts val="0"/>
                </a:spcBef>
                <a:spcAft>
                  <a:spcPts val="0"/>
                </a:spcAft>
                <a:buClr>
                  <a:schemeClr val="dk1"/>
                </a:buClr>
                <a:buSzPts val="1400"/>
                <a:buFont typeface="Gill Sans"/>
                <a:buNone/>
              </a:pPr>
              <a:r>
                <a:rPr b="0" i="0" lang="sk-SK" sz="1400" u="none" cap="none" strike="noStrike">
                  <a:solidFill>
                    <a:schemeClr val="dk1"/>
                  </a:solidFill>
                  <a:latin typeface="Gill Sans"/>
                  <a:ea typeface="Gill Sans"/>
                  <a:cs typeface="Gill Sans"/>
                  <a:sym typeface="Gill Sans"/>
                </a:rPr>
                <a:t>CRITICAL THINKING</a:t>
              </a:r>
              <a:endParaRPr/>
            </a:p>
          </p:txBody>
        </p:sp>
      </p:grpSp>
      <p:sp>
        <p:nvSpPr>
          <p:cNvPr id="157" name="Google Shape;157;p4"/>
          <p:cNvSpPr/>
          <p:nvPr/>
        </p:nvSpPr>
        <p:spPr>
          <a:xfrm>
            <a:off x="3382433" y="1505566"/>
            <a:ext cx="5427133" cy="992718"/>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100"/>
              <a:buFont typeface="Arial"/>
              <a:buNone/>
            </a:pPr>
            <a:r>
              <a:rPr b="0" i="0" lang="sk-SK" sz="2800" u="none" cap="none" strike="noStrike">
                <a:solidFill>
                  <a:srgbClr val="000000"/>
                </a:solidFill>
                <a:latin typeface="Arial"/>
                <a:ea typeface="Arial"/>
                <a:cs typeface="Arial"/>
                <a:sym typeface="Arial"/>
              </a:rPr>
              <a:t>THE 4 C‘s</a:t>
            </a:r>
            <a:endParaRPr b="0" i="0" sz="2800" u="none" cap="none" strike="noStrike">
              <a:solidFill>
                <a:srgbClr val="000000"/>
              </a:solidFill>
              <a:latin typeface="Arial"/>
              <a:ea typeface="Arial"/>
              <a:cs typeface="Arial"/>
              <a:sym typeface="Arial"/>
            </a:endParaRPr>
          </a:p>
        </p:txBody>
      </p:sp>
      <p:sp>
        <p:nvSpPr>
          <p:cNvPr id="158" name="Google Shape;158;p4"/>
          <p:cNvSpPr txBox="1"/>
          <p:nvPr/>
        </p:nvSpPr>
        <p:spPr>
          <a:xfrm>
            <a:off x="285751" y="6421968"/>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sk-SK" sz="1200" u="none" cap="none" strike="noStrike">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p:txBody>
      </p:sp>
      <p:pic>
        <p:nvPicPr>
          <p:cNvPr descr="page1image60437296" id="159" name="Google Shape;159;p4"/>
          <p:cNvPicPr preferRelativeResize="0"/>
          <p:nvPr/>
        </p:nvPicPr>
        <p:blipFill rotWithShape="1">
          <a:blip r:embed="rId8">
            <a:alphaModFix/>
          </a:blip>
          <a:srcRect b="0" l="0" r="0" t="0"/>
          <a:stretch/>
        </p:blipFill>
        <p:spPr>
          <a:xfrm>
            <a:off x="3839634" y="190500"/>
            <a:ext cx="958070" cy="7620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b="0" i="0" lang="sk-SK" sz="1067" u="none" cap="none" strike="noStrike">
                <a:solidFill>
                  <a:srgbClr val="FFFFFF"/>
                </a:solidFill>
                <a:latin typeface="Roboto Slab"/>
                <a:ea typeface="Roboto Slab"/>
                <a:cs typeface="Roboto Slab"/>
                <a:sym typeface="Roboto Slab"/>
              </a:rPr>
              <a:t>‹#›</a:t>
            </a:fld>
            <a:endParaRPr b="0" i="0" sz="1067" u="none" cap="none" strike="noStrike">
              <a:solidFill>
                <a:srgbClr val="FFFFFF"/>
              </a:solidFill>
              <a:latin typeface="Roboto Slab"/>
              <a:ea typeface="Roboto Slab"/>
              <a:cs typeface="Roboto Slab"/>
              <a:sym typeface="Roboto Slab"/>
            </a:endParaRPr>
          </a:p>
        </p:txBody>
      </p:sp>
      <p:grpSp>
        <p:nvGrpSpPr>
          <p:cNvPr id="165" name="Google Shape;165;p5"/>
          <p:cNvGrpSpPr/>
          <p:nvPr/>
        </p:nvGrpSpPr>
        <p:grpSpPr>
          <a:xfrm>
            <a:off x="431801" y="1011767"/>
            <a:ext cx="488951" cy="488951"/>
            <a:chOff x="1923675" y="1633650"/>
            <a:chExt cx="436000" cy="435975"/>
          </a:xfrm>
        </p:grpSpPr>
        <p:sp>
          <p:nvSpPr>
            <p:cNvPr id="166" name="Google Shape;16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67" name="Google Shape;16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68" name="Google Shape;16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69" name="Google Shape;16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0" name="Google Shape;17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1" name="Google Shape;17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172" name="Google Shape;172;p5"/>
          <p:cNvSpPr txBox="1"/>
          <p:nvPr/>
        </p:nvSpPr>
        <p:spPr>
          <a:xfrm>
            <a:off x="285751" y="6421968"/>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sk-SK" sz="1200" u="none" cap="none" strike="noStrike">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i="0" sz="1200" u="none" cap="none" strike="noStrike">
              <a:solidFill>
                <a:srgbClr val="114454"/>
              </a:solidFill>
              <a:latin typeface="Nixie One"/>
              <a:ea typeface="Nixie One"/>
              <a:cs typeface="Nixie One"/>
              <a:sym typeface="Nixie One"/>
            </a:endParaRPr>
          </a:p>
        </p:txBody>
      </p:sp>
      <p:pic>
        <p:nvPicPr>
          <p:cNvPr descr="Erasmus+ logo EN.jpg" id="173" name="Google Shape;173;p5"/>
          <p:cNvPicPr preferRelativeResize="0"/>
          <p:nvPr/>
        </p:nvPicPr>
        <p:blipFill rotWithShape="1">
          <a:blip r:embed="rId3">
            <a:alphaModFix/>
          </a:blip>
          <a:srcRect b="0" l="0" r="0" t="0"/>
          <a:stretch/>
        </p:blipFill>
        <p:spPr>
          <a:xfrm>
            <a:off x="381001" y="285751"/>
            <a:ext cx="3107905" cy="684728"/>
          </a:xfrm>
          <a:prstGeom prst="rect">
            <a:avLst/>
          </a:prstGeom>
          <a:noFill/>
          <a:ln>
            <a:noFill/>
          </a:ln>
        </p:spPr>
      </p:pic>
      <p:sp>
        <p:nvSpPr>
          <p:cNvPr id="174" name="Google Shape;174;p5"/>
          <p:cNvSpPr/>
          <p:nvPr/>
        </p:nvSpPr>
        <p:spPr>
          <a:xfrm>
            <a:off x="1079087" y="1065039"/>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k-SK" sz="1800" u="none" cap="none" strike="noStrike">
                <a:solidFill>
                  <a:schemeClr val="lt1"/>
                </a:solidFill>
                <a:latin typeface="Gill Sans"/>
                <a:ea typeface="Gill Sans"/>
                <a:cs typeface="Gill Sans"/>
                <a:sym typeface="Gill Sans"/>
              </a:rPr>
              <a:t>COMMUNICATION</a:t>
            </a:r>
            <a:br>
              <a:rPr b="0" i="0" lang="sk-SK" sz="1800" u="none" cap="none" strike="noStrike">
                <a:solidFill>
                  <a:schemeClr val="lt1"/>
                </a:solidFill>
                <a:latin typeface="Gill Sans"/>
                <a:ea typeface="Gill Sans"/>
                <a:cs typeface="Gill Sans"/>
                <a:sym typeface="Gill Sans"/>
              </a:rPr>
            </a:br>
            <a:r>
              <a:rPr b="0" i="0" lang="sk-SK" sz="1800" u="none" cap="none" strike="noStrike">
                <a:solidFill>
                  <a:schemeClr val="lt1"/>
                </a:solidFill>
                <a:latin typeface="Gill Sans"/>
                <a:ea typeface="Gill Sans"/>
                <a:cs typeface="Gill Sans"/>
                <a:sym typeface="Gill Sans"/>
              </a:rPr>
              <a:t>Lessons 1 and 2: Effective Communication  Activity.</a:t>
            </a:r>
            <a:br>
              <a:rPr b="0" i="0" lang="sk-SK" sz="1800" u="none" cap="none" strike="noStrike">
                <a:solidFill>
                  <a:schemeClr val="lt1"/>
                </a:solidFill>
                <a:latin typeface="Gill Sans"/>
                <a:ea typeface="Gill Sans"/>
                <a:cs typeface="Gill Sans"/>
                <a:sym typeface="Gill Sans"/>
              </a:rPr>
            </a:br>
            <a:r>
              <a:rPr b="0" i="0" lang="sk-SK" sz="1800" u="none" cap="none" strike="noStrike">
                <a:solidFill>
                  <a:schemeClr val="lt1"/>
                </a:solidFill>
                <a:latin typeface="Gill Sans"/>
                <a:ea typeface="Gill Sans"/>
                <a:cs typeface="Gill Sans"/>
                <a:sym typeface="Gill Sans"/>
              </a:rPr>
              <a:t>Time: 50’ each lesson.</a:t>
            </a:r>
            <a:endParaRPr/>
          </a:p>
        </p:txBody>
      </p:sp>
      <p:sp>
        <p:nvSpPr>
          <p:cNvPr id="175" name="Google Shape;175;p5"/>
          <p:cNvSpPr/>
          <p:nvPr/>
        </p:nvSpPr>
        <p:spPr>
          <a:xfrm>
            <a:off x="1079086" y="2404009"/>
            <a:ext cx="721189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sk-SK" sz="1600">
                <a:solidFill>
                  <a:schemeClr val="dk1"/>
                </a:solidFill>
                <a:latin typeface="Short Stack"/>
                <a:ea typeface="Short Stack"/>
                <a:cs typeface="Short Stack"/>
                <a:sym typeface="Short Stack"/>
              </a:rPr>
              <a:t>TO KEEP IN MIND BEFORE THE LESSON:</a:t>
            </a:r>
            <a:endParaRPr/>
          </a:p>
          <a:p>
            <a:pPr indent="0" lvl="0" marL="0" marR="0" rtl="0" algn="l">
              <a:spcBef>
                <a:spcPts val="0"/>
              </a:spcBef>
              <a:spcAft>
                <a:spcPts val="0"/>
              </a:spcAft>
              <a:buNone/>
            </a:pPr>
            <a:r>
              <a:rPr b="1" i="1" lang="sk-SK" sz="1600">
                <a:solidFill>
                  <a:srgbClr val="292733"/>
                </a:solidFill>
                <a:latin typeface="Short Stack"/>
                <a:ea typeface="Short Stack"/>
                <a:cs typeface="Short Stack"/>
                <a:sym typeface="Short Stack"/>
              </a:rPr>
              <a:t>’Oracy’ is one of the biggest indicators of a child’s success later in life.</a:t>
            </a:r>
            <a:endParaRPr/>
          </a:p>
          <a:p>
            <a:pPr indent="0" lvl="0" marL="0" marR="0" rtl="0" algn="l">
              <a:spcBef>
                <a:spcPts val="0"/>
              </a:spcBef>
              <a:spcAft>
                <a:spcPts val="0"/>
              </a:spcAft>
              <a:buNone/>
            </a:pPr>
            <a:r>
              <a:t/>
            </a:r>
            <a:endParaRPr b="1" i="1" sz="1600">
              <a:solidFill>
                <a:srgbClr val="292733"/>
              </a:solidFill>
              <a:latin typeface="Short Stack"/>
              <a:ea typeface="Short Stack"/>
              <a:cs typeface="Short Stack"/>
              <a:sym typeface="Short Stack"/>
            </a:endParaRPr>
          </a:p>
          <a:p>
            <a:pPr indent="0" lvl="0" marL="0" marR="0" rtl="0" algn="l">
              <a:spcBef>
                <a:spcPts val="0"/>
              </a:spcBef>
              <a:spcAft>
                <a:spcPts val="0"/>
              </a:spcAft>
              <a:buNone/>
            </a:pPr>
            <a:r>
              <a:rPr lang="sk-SK" sz="1600">
                <a:solidFill>
                  <a:schemeClr val="dk1"/>
                </a:solidFill>
                <a:latin typeface="Short Stack"/>
                <a:ea typeface="Short Stack"/>
                <a:cs typeface="Short Stack"/>
                <a:sym typeface="Short Stack"/>
              </a:rPr>
              <a:t>Aim: to improve the 4 skills of any language: speaking, listening, writing and reading.</a:t>
            </a:r>
            <a:endParaRPr/>
          </a:p>
          <a:p>
            <a:pPr indent="0" lvl="0" marL="0" marR="0" rtl="0" algn="l">
              <a:spcBef>
                <a:spcPts val="0"/>
              </a:spcBef>
              <a:spcAft>
                <a:spcPts val="0"/>
              </a:spcAft>
              <a:buNone/>
            </a:pPr>
            <a:r>
              <a:rPr lang="sk-SK" sz="1600">
                <a:solidFill>
                  <a:schemeClr val="dk1"/>
                </a:solidFill>
                <a:latin typeface="Short Stack"/>
                <a:ea typeface="Short Stack"/>
                <a:cs typeface="Short Stack"/>
                <a:sym typeface="Short Stack"/>
              </a:rPr>
              <a:t>Activity: </a:t>
            </a:r>
            <a:endParaRPr/>
          </a:p>
          <a:p>
            <a:pPr indent="0" lvl="0" marL="0" marR="0" rtl="0" algn="l">
              <a:spcBef>
                <a:spcPts val="0"/>
              </a:spcBef>
              <a:spcAft>
                <a:spcPts val="0"/>
              </a:spcAft>
              <a:buNone/>
            </a:pPr>
            <a:r>
              <a:rPr lang="sk-SK" sz="1600">
                <a:solidFill>
                  <a:schemeClr val="dk1"/>
                </a:solidFill>
                <a:latin typeface="Short Stack"/>
                <a:ea typeface="Short Stack"/>
                <a:cs typeface="Short Stack"/>
                <a:sym typeface="Short Stack"/>
              </a:rPr>
              <a:t>1. Find the 3 most popular movies at the moment. </a:t>
            </a:r>
            <a:endParaRPr/>
          </a:p>
          <a:p>
            <a:pPr indent="0" lvl="0" marL="0" marR="0" rtl="0" algn="l">
              <a:spcBef>
                <a:spcPts val="0"/>
              </a:spcBef>
              <a:spcAft>
                <a:spcPts val="0"/>
              </a:spcAft>
              <a:buNone/>
            </a:pPr>
            <a:r>
              <a:rPr lang="sk-SK" sz="1600">
                <a:solidFill>
                  <a:schemeClr val="dk1"/>
                </a:solidFill>
                <a:latin typeface="Short Stack"/>
                <a:ea typeface="Short Stack"/>
                <a:cs typeface="Short Stack"/>
                <a:sym typeface="Short Stack"/>
              </a:rPr>
              <a:t>2. Give the students an ‘oracy toolkit’:</a:t>
            </a:r>
            <a:endParaRPr/>
          </a:p>
          <a:p>
            <a:pPr indent="-101600" lvl="0" marL="0" marR="0" rtl="0" algn="l">
              <a:spcBef>
                <a:spcPts val="0"/>
              </a:spcBef>
              <a:spcAft>
                <a:spcPts val="0"/>
              </a:spcAft>
              <a:buClr>
                <a:schemeClr val="dk1"/>
              </a:buClr>
              <a:buSzPts val="1600"/>
              <a:buFont typeface="Arial"/>
              <a:buChar char="•"/>
            </a:pPr>
            <a:r>
              <a:rPr lang="sk-SK" sz="1600">
                <a:solidFill>
                  <a:schemeClr val="dk1"/>
                </a:solidFill>
                <a:latin typeface="Short Stack"/>
                <a:ea typeface="Short Stack"/>
                <a:cs typeface="Short Stack"/>
                <a:sym typeface="Short Stack"/>
              </a:rPr>
              <a:t>Discussion guidelines.</a:t>
            </a:r>
            <a:endParaRPr/>
          </a:p>
          <a:p>
            <a:pPr indent="-101600" lvl="0" marL="0" marR="0" rtl="0" algn="l">
              <a:spcBef>
                <a:spcPts val="0"/>
              </a:spcBef>
              <a:spcAft>
                <a:spcPts val="0"/>
              </a:spcAft>
              <a:buClr>
                <a:schemeClr val="dk1"/>
              </a:buClr>
              <a:buSzPts val="1600"/>
              <a:buFont typeface="Arial"/>
              <a:buChar char="•"/>
            </a:pPr>
            <a:r>
              <a:rPr lang="sk-SK" sz="1600">
                <a:solidFill>
                  <a:schemeClr val="dk1"/>
                </a:solidFill>
                <a:latin typeface="Short Stack"/>
                <a:ea typeface="Short Stack"/>
                <a:cs typeface="Short Stack"/>
                <a:sym typeface="Short Stack"/>
              </a:rPr>
              <a:t>Talking points.</a:t>
            </a:r>
            <a:endParaRPr/>
          </a:p>
          <a:p>
            <a:pPr indent="-101600" lvl="0" marL="0" marR="0" rtl="0" algn="l">
              <a:spcBef>
                <a:spcPts val="0"/>
              </a:spcBef>
              <a:spcAft>
                <a:spcPts val="0"/>
              </a:spcAft>
              <a:buClr>
                <a:schemeClr val="dk1"/>
              </a:buClr>
              <a:buSzPts val="1600"/>
              <a:buFont typeface="Arial"/>
              <a:buChar char="•"/>
            </a:pPr>
            <a:r>
              <a:rPr lang="sk-SK" sz="1600">
                <a:solidFill>
                  <a:schemeClr val="dk1"/>
                </a:solidFill>
                <a:latin typeface="Short Stack"/>
                <a:ea typeface="Short Stack"/>
                <a:cs typeface="Short Stack"/>
                <a:sym typeface="Short Stack"/>
              </a:rPr>
              <a:t>Sentence stems, starters (to encourage active listening and collaboration during discussions).</a:t>
            </a:r>
            <a:endParaRPr/>
          </a:p>
          <a:p>
            <a:pPr indent="-101600" lvl="0" marL="0" marR="0" rtl="0" algn="l">
              <a:spcBef>
                <a:spcPts val="0"/>
              </a:spcBef>
              <a:spcAft>
                <a:spcPts val="0"/>
              </a:spcAft>
              <a:buClr>
                <a:schemeClr val="dk1"/>
              </a:buClr>
              <a:buSzPts val="1600"/>
              <a:buFont typeface="Arial"/>
              <a:buChar char="•"/>
            </a:pPr>
            <a:r>
              <a:rPr lang="sk-SK" sz="1600">
                <a:solidFill>
                  <a:schemeClr val="dk1"/>
                </a:solidFill>
                <a:latin typeface="Short Stack"/>
                <a:ea typeface="Short Stack"/>
                <a:cs typeface="Short Stack"/>
                <a:sym typeface="Short Stack"/>
              </a:rPr>
              <a:t>Talk structures.</a:t>
            </a:r>
            <a:endParaRPr/>
          </a:p>
          <a:p>
            <a:pPr indent="-101600" lvl="0" marL="0" marR="0" rtl="0" algn="l">
              <a:spcBef>
                <a:spcPts val="0"/>
              </a:spcBef>
              <a:spcAft>
                <a:spcPts val="0"/>
              </a:spcAft>
              <a:buClr>
                <a:schemeClr val="dk1"/>
              </a:buClr>
              <a:buSzPts val="1600"/>
              <a:buFont typeface="Arial"/>
              <a:buChar char="•"/>
            </a:pPr>
            <a:r>
              <a:rPr lang="sk-SK" sz="1600">
                <a:solidFill>
                  <a:schemeClr val="dk1"/>
                </a:solidFill>
                <a:latin typeface="Short Stack"/>
                <a:ea typeface="Short Stack"/>
                <a:cs typeface="Short Stack"/>
                <a:sym typeface="Short Stack"/>
              </a:rPr>
              <a:t>Etc.</a:t>
            </a:r>
            <a:endParaRPr/>
          </a:p>
        </p:txBody>
      </p:sp>
      <p:pic>
        <p:nvPicPr>
          <p:cNvPr id="176" name="Google Shape;176;p5"/>
          <p:cNvPicPr preferRelativeResize="0"/>
          <p:nvPr/>
        </p:nvPicPr>
        <p:blipFill rotWithShape="1">
          <a:blip r:embed="rId4">
            <a:alphaModFix/>
          </a:blip>
          <a:srcRect b="0" l="0" r="0" t="0"/>
          <a:stretch/>
        </p:blipFill>
        <p:spPr>
          <a:xfrm>
            <a:off x="8473443" y="648304"/>
            <a:ext cx="1397304" cy="1756800"/>
          </a:xfrm>
          <a:prstGeom prst="rect">
            <a:avLst/>
          </a:prstGeom>
          <a:noFill/>
          <a:ln>
            <a:noFill/>
          </a:ln>
        </p:spPr>
      </p:pic>
      <p:pic>
        <p:nvPicPr>
          <p:cNvPr id="177" name="Google Shape;177;p5"/>
          <p:cNvPicPr preferRelativeResize="0"/>
          <p:nvPr/>
        </p:nvPicPr>
        <p:blipFill rotWithShape="1">
          <a:blip r:embed="rId5">
            <a:alphaModFix/>
          </a:blip>
          <a:srcRect b="0" l="0" r="0" t="0"/>
          <a:stretch/>
        </p:blipFill>
        <p:spPr>
          <a:xfrm>
            <a:off x="10177152" y="2691598"/>
            <a:ext cx="1529297" cy="1770569"/>
          </a:xfrm>
          <a:prstGeom prst="rect">
            <a:avLst/>
          </a:prstGeom>
          <a:noFill/>
          <a:ln>
            <a:noFill/>
          </a:ln>
        </p:spPr>
      </p:pic>
      <p:pic>
        <p:nvPicPr>
          <p:cNvPr id="178" name="Google Shape;178;p5"/>
          <p:cNvPicPr preferRelativeResize="0"/>
          <p:nvPr/>
        </p:nvPicPr>
        <p:blipFill rotWithShape="1">
          <a:blip r:embed="rId6">
            <a:alphaModFix/>
          </a:blip>
          <a:srcRect b="0" l="0" r="0" t="0"/>
          <a:stretch/>
        </p:blipFill>
        <p:spPr>
          <a:xfrm>
            <a:off x="10247685" y="655473"/>
            <a:ext cx="1388233" cy="1798875"/>
          </a:xfrm>
          <a:prstGeom prst="rect">
            <a:avLst/>
          </a:prstGeom>
          <a:noFill/>
          <a:ln>
            <a:noFill/>
          </a:ln>
        </p:spPr>
      </p:pic>
      <p:pic>
        <p:nvPicPr>
          <p:cNvPr descr="Interfaz de usuario gráfica, Texto, Aplicación, Correo electrónico&#10;&#10;Descripción generada automáticamente" id="179" name="Google Shape;179;p5"/>
          <p:cNvPicPr preferRelativeResize="0"/>
          <p:nvPr/>
        </p:nvPicPr>
        <p:blipFill rotWithShape="1">
          <a:blip r:embed="rId7">
            <a:alphaModFix/>
          </a:blip>
          <a:srcRect b="0" l="0" r="0" t="0"/>
          <a:stretch/>
        </p:blipFill>
        <p:spPr>
          <a:xfrm>
            <a:off x="8136029" y="3962399"/>
            <a:ext cx="2385243" cy="2396679"/>
          </a:xfrm>
          <a:prstGeom prst="rect">
            <a:avLst/>
          </a:prstGeom>
          <a:noFill/>
          <a:ln>
            <a:noFill/>
          </a:ln>
        </p:spPr>
      </p:pic>
      <p:pic>
        <p:nvPicPr>
          <p:cNvPr descr="page1image60437296" id="180" name="Google Shape;180;p5"/>
          <p:cNvPicPr preferRelativeResize="0"/>
          <p:nvPr/>
        </p:nvPicPr>
        <p:blipFill rotWithShape="1">
          <a:blip r:embed="rId8">
            <a:alphaModFix/>
          </a:blip>
          <a:srcRect b="0" l="0" r="0" t="0"/>
          <a:stretch/>
        </p:blipFill>
        <p:spPr>
          <a:xfrm>
            <a:off x="3488906" y="224221"/>
            <a:ext cx="958070" cy="76200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idx="1" type="body"/>
          </p:nvPr>
        </p:nvSpPr>
        <p:spPr>
          <a:xfrm>
            <a:off x="381000" y="2170000"/>
            <a:ext cx="11612100" cy="421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SzPts val="2800"/>
              <a:buNone/>
            </a:pPr>
            <a:r>
              <a:rPr lang="sk-SK" sz="1600">
                <a:latin typeface="Short Stack"/>
                <a:ea typeface="Short Stack"/>
                <a:cs typeface="Short Stack"/>
                <a:sym typeface="Short Stack"/>
              </a:rPr>
              <a:t>3. Teach the students some of the  fundamentals of communication:</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Empathy.</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Pausing.</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Introspection.</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Turn-talking.</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Respectful vocabulary.</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Conversation skills.</a:t>
            </a:r>
            <a:endParaRPr/>
          </a:p>
          <a:p>
            <a:pPr indent="0" lvl="0" marL="0" rtl="0" algn="l">
              <a:lnSpc>
                <a:spcPct val="100000"/>
              </a:lnSpc>
              <a:spcBef>
                <a:spcPts val="800"/>
              </a:spcBef>
              <a:spcAft>
                <a:spcPts val="0"/>
              </a:spcAft>
              <a:buSzPts val="2800"/>
              <a:buNone/>
            </a:pPr>
            <a:r>
              <a:rPr lang="sk-SK" sz="1600">
                <a:latin typeface="Short Stack"/>
                <a:ea typeface="Short Stack"/>
                <a:cs typeface="Short Stack"/>
                <a:sym typeface="Short Stack"/>
              </a:rPr>
              <a:t>4. Group students in pairs, threes, or circles and get them talking using the ‘oracy toolkit’. </a:t>
            </a:r>
            <a:endParaRPr/>
          </a:p>
          <a:p>
            <a:pPr indent="0" lvl="0" marL="0" rtl="0" algn="l">
              <a:lnSpc>
                <a:spcPct val="100000"/>
              </a:lnSpc>
              <a:spcBef>
                <a:spcPts val="800"/>
              </a:spcBef>
              <a:spcAft>
                <a:spcPts val="0"/>
              </a:spcAft>
              <a:buSzPts val="2800"/>
              <a:buNone/>
            </a:pPr>
            <a:r>
              <a:rPr lang="sk-SK" sz="1600">
                <a:latin typeface="Short Stack"/>
                <a:ea typeface="Short Stack"/>
                <a:cs typeface="Short Stack"/>
                <a:sym typeface="Short Stack"/>
              </a:rPr>
              <a:t>5. After the discussion, each group should create new characters/ superheroes including their biography with the app: ‘</a:t>
            </a:r>
            <a:r>
              <a:rPr b="1" lang="sk-SK" sz="1600">
                <a:latin typeface="Short Stack"/>
                <a:ea typeface="Short Stack"/>
                <a:cs typeface="Short Stack"/>
                <a:sym typeface="Short Stack"/>
              </a:rPr>
              <a:t>Avatar Maker: Anime’.</a:t>
            </a:r>
            <a:endParaRPr sz="1600">
              <a:latin typeface="Short Stack"/>
              <a:ea typeface="Short Stack"/>
              <a:cs typeface="Short Stack"/>
              <a:sym typeface="Short Stack"/>
            </a:endParaRPr>
          </a:p>
          <a:p>
            <a:pPr indent="0" lvl="0" marL="0" rtl="0" algn="l">
              <a:lnSpc>
                <a:spcPct val="100000"/>
              </a:lnSpc>
              <a:spcBef>
                <a:spcPts val="800"/>
              </a:spcBef>
              <a:spcAft>
                <a:spcPts val="0"/>
              </a:spcAft>
              <a:buSzPts val="2800"/>
              <a:buNone/>
            </a:pPr>
            <a:r>
              <a:rPr lang="sk-SK" sz="1600">
                <a:latin typeface="Short Stack"/>
                <a:ea typeface="Short Stack"/>
                <a:cs typeface="Short Stack"/>
                <a:sym typeface="Short Stack"/>
              </a:rPr>
              <a:t>  Groups show their new characters and they vote for the best/most original one.</a:t>
            </a:r>
            <a:endParaRPr/>
          </a:p>
          <a:p>
            <a:pPr indent="0" lvl="0" marL="67732" rtl="0" algn="l">
              <a:lnSpc>
                <a:spcPct val="100000"/>
              </a:lnSpc>
              <a:spcBef>
                <a:spcPts val="800"/>
              </a:spcBef>
              <a:spcAft>
                <a:spcPts val="0"/>
              </a:spcAft>
              <a:buClr>
                <a:srgbClr val="114454"/>
              </a:buClr>
              <a:buSzPts val="2800"/>
              <a:buNone/>
            </a:pPr>
            <a:r>
              <a:t/>
            </a:r>
            <a:endParaRPr sz="2133">
              <a:solidFill>
                <a:srgbClr val="114454"/>
              </a:solidFill>
              <a:latin typeface="Nixie One"/>
              <a:ea typeface="Nixie One"/>
              <a:cs typeface="Nixie One"/>
              <a:sym typeface="Nixie One"/>
            </a:endParaRPr>
          </a:p>
        </p:txBody>
      </p:sp>
      <p:sp>
        <p:nvSpPr>
          <p:cNvPr id="186" name="Google Shape;186;p6"/>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187" name="Google Shape;187;p6"/>
          <p:cNvGrpSpPr/>
          <p:nvPr/>
        </p:nvGrpSpPr>
        <p:grpSpPr>
          <a:xfrm>
            <a:off x="431801" y="1011767"/>
            <a:ext cx="488951" cy="488951"/>
            <a:chOff x="1923675" y="1633650"/>
            <a:chExt cx="436000" cy="435975"/>
          </a:xfrm>
        </p:grpSpPr>
        <p:sp>
          <p:nvSpPr>
            <p:cNvPr id="188" name="Google Shape;188;p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89" name="Google Shape;189;p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90" name="Google Shape;190;p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91" name="Google Shape;191;p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92" name="Google Shape;192;p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193" name="Google Shape;193;p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194" name="Google Shape;194;p6"/>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pic>
        <p:nvPicPr>
          <p:cNvPr descr="Interfaz de usuario gráfica, Aplicación&#10;&#10;Descripción generada automáticamente" id="195" name="Google Shape;195;p6"/>
          <p:cNvPicPr preferRelativeResize="0"/>
          <p:nvPr/>
        </p:nvPicPr>
        <p:blipFill rotWithShape="1">
          <a:blip r:embed="rId4">
            <a:alphaModFix/>
          </a:blip>
          <a:srcRect b="0" l="0" r="0" t="0"/>
          <a:stretch/>
        </p:blipFill>
        <p:spPr>
          <a:xfrm>
            <a:off x="8499943" y="756995"/>
            <a:ext cx="3016955" cy="1413004"/>
          </a:xfrm>
          <a:prstGeom prst="rect">
            <a:avLst/>
          </a:prstGeom>
          <a:noFill/>
          <a:ln>
            <a:noFill/>
          </a:ln>
        </p:spPr>
      </p:pic>
      <p:pic>
        <p:nvPicPr>
          <p:cNvPr id="196" name="Google Shape;196;p6"/>
          <p:cNvPicPr preferRelativeResize="0"/>
          <p:nvPr/>
        </p:nvPicPr>
        <p:blipFill rotWithShape="1">
          <a:blip r:embed="rId5">
            <a:alphaModFix/>
          </a:blip>
          <a:srcRect b="0" l="0" r="0" t="0"/>
          <a:stretch/>
        </p:blipFill>
        <p:spPr>
          <a:xfrm>
            <a:off x="9545444" y="2636120"/>
            <a:ext cx="2027207" cy="2051882"/>
          </a:xfrm>
          <a:prstGeom prst="rect">
            <a:avLst/>
          </a:prstGeom>
          <a:noFill/>
          <a:ln>
            <a:noFill/>
          </a:ln>
        </p:spPr>
      </p:pic>
      <p:sp>
        <p:nvSpPr>
          <p:cNvPr id="197" name="Google Shape;197;p6"/>
          <p:cNvSpPr txBox="1"/>
          <p:nvPr/>
        </p:nvSpPr>
        <p:spPr>
          <a:xfrm>
            <a:off x="1184320" y="1096118"/>
            <a:ext cx="494718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COMMUNICATION</a:t>
            </a:r>
            <a:br>
              <a:rPr lang="sk-SK" sz="1800">
                <a:solidFill>
                  <a:schemeClr val="lt1"/>
                </a:solidFill>
                <a:latin typeface="Gill Sans"/>
                <a:ea typeface="Gill Sans"/>
                <a:cs typeface="Gill Sans"/>
                <a:sym typeface="Gill Sans"/>
              </a:rPr>
            </a:br>
            <a:r>
              <a:rPr lang="sk-SK" sz="1800">
                <a:solidFill>
                  <a:schemeClr val="lt1"/>
                </a:solidFill>
                <a:latin typeface="Gill Sans"/>
                <a:ea typeface="Gill Sans"/>
                <a:cs typeface="Gill Sans"/>
                <a:sym typeface="Gill Sans"/>
              </a:rPr>
              <a:t>Lessons 1 and 2: Effective Communication  Activity.</a:t>
            </a:r>
            <a:br>
              <a:rPr lang="sk-SK" sz="1800">
                <a:solidFill>
                  <a:schemeClr val="lt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sp>
        <p:nvSpPr>
          <p:cNvPr id="198" name="Google Shape;198;p6"/>
          <p:cNvSpPr txBox="1"/>
          <p:nvPr/>
        </p:nvSpPr>
        <p:spPr>
          <a:xfrm>
            <a:off x="431701" y="6354395"/>
            <a:ext cx="3615300" cy="435900"/>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page1image60437296" id="199" name="Google Shape;199;p6"/>
          <p:cNvPicPr preferRelativeResize="0"/>
          <p:nvPr/>
        </p:nvPicPr>
        <p:blipFill rotWithShape="1">
          <a:blip r:embed="rId6">
            <a:alphaModFix/>
          </a:blip>
          <a:srcRect b="0" l="0" r="0" t="0"/>
          <a:stretch/>
        </p:blipFill>
        <p:spPr>
          <a:xfrm>
            <a:off x="3861970" y="309935"/>
            <a:ext cx="958070" cy="7620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Clr>
                <a:srgbClr val="114454"/>
              </a:buClr>
              <a:buSzPts val="2800"/>
              <a:buNone/>
            </a:pPr>
            <a:r>
              <a:rPr lang="sk-SK" sz="2133">
                <a:solidFill>
                  <a:srgbClr val="114454"/>
                </a:solidFill>
                <a:latin typeface="Nixie One"/>
                <a:ea typeface="Nixie One"/>
                <a:cs typeface="Nixie One"/>
                <a:sym typeface="Nixie One"/>
              </a:rPr>
              <a:t>ACTIVITY: </a:t>
            </a:r>
            <a:endParaRPr/>
          </a:p>
          <a:p>
            <a:pPr indent="0" lvl="0" marL="67732" rtl="0" algn="l">
              <a:lnSpc>
                <a:spcPct val="100000"/>
              </a:lnSpc>
              <a:spcBef>
                <a:spcPts val="800"/>
              </a:spcBef>
              <a:spcAft>
                <a:spcPts val="0"/>
              </a:spcAft>
              <a:buClr>
                <a:srgbClr val="114454"/>
              </a:buClr>
              <a:buSzPts val="2800"/>
              <a:buNone/>
            </a:pPr>
            <a:r>
              <a:t/>
            </a:r>
            <a:endParaRPr sz="2133">
              <a:solidFill>
                <a:srgbClr val="114454"/>
              </a:solidFill>
              <a:latin typeface="Nixie One"/>
              <a:ea typeface="Nixie One"/>
              <a:cs typeface="Nixie One"/>
              <a:sym typeface="Nixie One"/>
            </a:endParaRPr>
          </a:p>
        </p:txBody>
      </p:sp>
      <p:sp>
        <p:nvSpPr>
          <p:cNvPr id="205" name="Google Shape;205;p7"/>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06" name="Google Shape;206;p7"/>
          <p:cNvGrpSpPr/>
          <p:nvPr/>
        </p:nvGrpSpPr>
        <p:grpSpPr>
          <a:xfrm>
            <a:off x="431801" y="1011767"/>
            <a:ext cx="488951" cy="488951"/>
            <a:chOff x="1923675" y="1633650"/>
            <a:chExt cx="436000" cy="435975"/>
          </a:xfrm>
        </p:grpSpPr>
        <p:sp>
          <p:nvSpPr>
            <p:cNvPr id="207" name="Google Shape;207;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08" name="Google Shape;208;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09" name="Google Shape;209;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10" name="Google Shape;210;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11" name="Google Shape;211;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12" name="Google Shape;212;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213" name="Google Shape;213;p7"/>
          <p:cNvPicPr preferRelativeResize="0"/>
          <p:nvPr/>
        </p:nvPicPr>
        <p:blipFill rotWithShape="1">
          <a:blip r:embed="rId3">
            <a:alphaModFix/>
          </a:blip>
          <a:srcRect b="0" l="0" r="0" t="0"/>
          <a:stretch/>
        </p:blipFill>
        <p:spPr>
          <a:xfrm>
            <a:off x="381001" y="285751"/>
            <a:ext cx="3458633" cy="762000"/>
          </a:xfrm>
          <a:prstGeom prst="rect">
            <a:avLst/>
          </a:prstGeom>
          <a:noFill/>
          <a:ln>
            <a:noFill/>
          </a:ln>
        </p:spPr>
      </p:pic>
      <p:sp>
        <p:nvSpPr>
          <p:cNvPr id="214" name="Google Shape;214;p7"/>
          <p:cNvSpPr txBox="1"/>
          <p:nvPr/>
        </p:nvSpPr>
        <p:spPr>
          <a:xfrm>
            <a:off x="431193" y="638221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sp>
        <p:nvSpPr>
          <p:cNvPr id="215" name="Google Shape;215;p7"/>
          <p:cNvSpPr/>
          <p:nvPr/>
        </p:nvSpPr>
        <p:spPr>
          <a:xfrm>
            <a:off x="3048000" y="3105835"/>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a:t>
            </a:r>
            <a:endParaRPr/>
          </a:p>
        </p:txBody>
      </p:sp>
      <p:sp>
        <p:nvSpPr>
          <p:cNvPr id="216" name="Google Shape;216;p7"/>
          <p:cNvSpPr/>
          <p:nvPr/>
        </p:nvSpPr>
        <p:spPr>
          <a:xfrm>
            <a:off x="1516310" y="1115392"/>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COLLABORATION</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Time: 50’ each lesson.</a:t>
            </a:r>
            <a:endParaRPr sz="1800">
              <a:solidFill>
                <a:schemeClr val="dk1"/>
              </a:solidFill>
              <a:latin typeface="Gill Sans"/>
              <a:ea typeface="Gill Sans"/>
              <a:cs typeface="Gill Sans"/>
              <a:sym typeface="Gill Sans"/>
            </a:endParaRPr>
          </a:p>
        </p:txBody>
      </p:sp>
      <p:graphicFrame>
        <p:nvGraphicFramePr>
          <p:cNvPr id="217" name="Google Shape;217;p7"/>
          <p:cNvGraphicFramePr/>
          <p:nvPr/>
        </p:nvGraphicFramePr>
        <p:xfrm>
          <a:off x="2230437" y="2955471"/>
          <a:ext cx="3000000" cy="3000000"/>
        </p:xfrm>
        <a:graphic>
          <a:graphicData uri="http://schemas.openxmlformats.org/drawingml/2006/table">
            <a:tbl>
              <a:tblPr>
                <a:noFill/>
                <a:tableStyleId>{C2451B28-9B95-4FF1-925A-8F829D193C02}</a:tableStyleId>
              </a:tblPr>
              <a:tblGrid>
                <a:gridCol w="8187200"/>
              </a:tblGrid>
              <a:tr h="2253350">
                <a:tc>
                  <a:txBody>
                    <a:bodyPr/>
                    <a:lstStyle/>
                    <a:p>
                      <a:pPr indent="0" lvl="0" marL="457200" marR="0" rtl="0" algn="ctr">
                        <a:lnSpc>
                          <a:spcPct val="115000"/>
                        </a:lnSpc>
                        <a:spcBef>
                          <a:spcPts val="0"/>
                        </a:spcBef>
                        <a:spcAft>
                          <a:spcPts val="0"/>
                        </a:spcAft>
                        <a:buNone/>
                      </a:pPr>
                      <a:r>
                        <a:rPr b="1" lang="sk-SK" sz="2000" u="none" cap="none" strike="noStrike">
                          <a:latin typeface="Short Stack"/>
                          <a:ea typeface="Short Stack"/>
                          <a:cs typeface="Short Stack"/>
                          <a:sym typeface="Short Stack"/>
                        </a:rPr>
                        <a:t>PRESENTING A TV NEWS PROGRAMME</a:t>
                      </a:r>
                      <a:endParaRPr b="1" sz="2000" u="none" cap="none" strike="noStrike">
                        <a:latin typeface="Short Stack"/>
                        <a:ea typeface="Short Stack"/>
                        <a:cs typeface="Short Stack"/>
                        <a:sym typeface="Short Stack"/>
                      </a:endParaRPr>
                    </a:p>
                    <a:p>
                      <a:pPr indent="0" lvl="0" marL="0" marR="0" rtl="0" algn="ctr">
                        <a:spcBef>
                          <a:spcPts val="1000"/>
                        </a:spcBef>
                        <a:spcAft>
                          <a:spcPts val="0"/>
                        </a:spcAft>
                        <a:buNone/>
                      </a:pPr>
                      <a:r>
                        <a:rPr lang="sk-SK" sz="2000" u="none" cap="none" strike="noStrike">
                          <a:latin typeface="Short Stack"/>
                          <a:ea typeface="Short Stack"/>
                          <a:cs typeface="Short Stack"/>
                          <a:sym typeface="Short Stack"/>
                        </a:rPr>
                        <a:t>What if you had 360 seconds </a:t>
                      </a:r>
                      <a:endParaRPr sz="2000" u="none" cap="none" strike="noStrike">
                        <a:latin typeface="Short Stack"/>
                        <a:ea typeface="Short Stack"/>
                        <a:cs typeface="Short Stack"/>
                        <a:sym typeface="Short Stack"/>
                      </a:endParaRPr>
                    </a:p>
                    <a:p>
                      <a:pPr indent="0" lvl="0" marL="0" marR="0" rtl="0" algn="ctr">
                        <a:spcBef>
                          <a:spcPts val="0"/>
                        </a:spcBef>
                        <a:spcAft>
                          <a:spcPts val="0"/>
                        </a:spcAft>
                        <a:buNone/>
                      </a:pPr>
                      <a:r>
                        <a:rPr lang="sk-SK" sz="2000" u="none" cap="none" strike="noStrike">
                          <a:latin typeface="Short Stack"/>
                          <a:ea typeface="Short Stack"/>
                          <a:cs typeface="Short Stack"/>
                          <a:sym typeface="Short Stack"/>
                        </a:rPr>
                        <a:t>to broadcast the most important news event in the world today? </a:t>
                      </a:r>
                      <a:endParaRPr sz="2000" u="none" cap="none" strike="noStrike">
                        <a:latin typeface="Short Stack"/>
                        <a:ea typeface="Short Stack"/>
                        <a:cs typeface="Short Stack"/>
                        <a:sym typeface="Short Stack"/>
                      </a:endParaRPr>
                    </a:p>
                    <a:p>
                      <a:pPr indent="0" lvl="0" marL="0" marR="0" rtl="0" algn="ctr">
                        <a:spcBef>
                          <a:spcPts val="0"/>
                        </a:spcBef>
                        <a:spcAft>
                          <a:spcPts val="0"/>
                        </a:spcAft>
                        <a:buNone/>
                      </a:pPr>
                      <a:r>
                        <a:rPr lang="sk-SK" sz="2000" u="none" cap="none" strike="noStrike">
                          <a:latin typeface="Short Stack"/>
                          <a:ea typeface="Short Stack"/>
                          <a:cs typeface="Short Stack"/>
                          <a:sym typeface="Short Stack"/>
                        </a:rPr>
                        <a:t>How would you present it so your viewers would remember it forever?</a:t>
                      </a:r>
                      <a:endParaRPr sz="2000" u="none" cap="none" strike="noStrike">
                        <a:latin typeface="Short Stack"/>
                        <a:ea typeface="Short Stack"/>
                        <a:cs typeface="Short Stack"/>
                        <a:sym typeface="Short Stack"/>
                      </a:endParaRPr>
                    </a:p>
                  </a:txBody>
                  <a:tcPr marT="0" marB="0" marR="89525" marL="89525">
                    <a:solidFill>
                      <a:schemeClr val="accent3"/>
                    </a:solidFill>
                  </a:tcPr>
                </a:tc>
              </a:tr>
            </a:tbl>
          </a:graphicData>
        </a:graphic>
      </p:graphicFrame>
      <p:pic>
        <p:nvPicPr>
          <p:cNvPr descr="page1image60437296" id="218" name="Google Shape;218;p7"/>
          <p:cNvPicPr preferRelativeResize="0"/>
          <p:nvPr/>
        </p:nvPicPr>
        <p:blipFill rotWithShape="1">
          <a:blip r:embed="rId4">
            <a:alphaModFix/>
          </a:blip>
          <a:srcRect b="0" l="0" r="0" t="0"/>
          <a:stretch/>
        </p:blipFill>
        <p:spPr>
          <a:xfrm>
            <a:off x="3839634" y="285751"/>
            <a:ext cx="958070" cy="7620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8"/>
          <p:cNvSpPr txBox="1"/>
          <p:nvPr>
            <p:ph idx="1" type="body"/>
          </p:nvPr>
        </p:nvSpPr>
        <p:spPr>
          <a:xfrm>
            <a:off x="304025" y="1977138"/>
            <a:ext cx="9695700" cy="4215000"/>
          </a:xfrm>
          <a:prstGeom prst="rect">
            <a:avLst/>
          </a:prstGeom>
          <a:noFill/>
          <a:ln>
            <a:noFill/>
          </a:ln>
        </p:spPr>
        <p:txBody>
          <a:bodyPr anchorCtr="0" anchor="t" bIns="45700" lIns="91425" spcFirstLastPara="1" rIns="91425" wrap="square" tIns="45700">
            <a:noAutofit/>
          </a:bodyPr>
          <a:lstStyle/>
          <a:p>
            <a:pPr indent="0" lvl="0" marL="67731" rtl="0" algn="l">
              <a:lnSpc>
                <a:spcPct val="100000"/>
              </a:lnSpc>
              <a:spcBef>
                <a:spcPts val="800"/>
              </a:spcBef>
              <a:spcAft>
                <a:spcPts val="0"/>
              </a:spcAft>
              <a:buSzPts val="2800"/>
              <a:buNone/>
            </a:pPr>
            <a:r>
              <a:rPr lang="sk-SK" sz="1600">
                <a:latin typeface="Short Stack"/>
                <a:ea typeface="Short Stack"/>
                <a:cs typeface="Short Stack"/>
                <a:sym typeface="Short Stack"/>
              </a:rPr>
              <a:t>AIM:</a:t>
            </a:r>
            <a:r>
              <a:rPr lang="sk-SK"/>
              <a:t> </a:t>
            </a:r>
            <a:r>
              <a:rPr lang="sk-SK" sz="1600">
                <a:latin typeface="Short Stack"/>
                <a:ea typeface="Short Stack"/>
                <a:cs typeface="Short Stack"/>
                <a:sym typeface="Short Stack"/>
              </a:rPr>
              <a:t>Make students write, listen, read and talk about different topics, using the grammar structures learnt during that term.</a:t>
            </a:r>
            <a:endParaRPr/>
          </a:p>
          <a:p>
            <a:pPr indent="0" lvl="0" marL="67732" rtl="0" algn="l">
              <a:lnSpc>
                <a:spcPct val="100000"/>
              </a:lnSpc>
              <a:spcBef>
                <a:spcPts val="800"/>
              </a:spcBef>
              <a:spcAft>
                <a:spcPts val="0"/>
              </a:spcAft>
              <a:buSzPts val="2800"/>
              <a:buNone/>
            </a:pPr>
            <a:r>
              <a:rPr lang="sk-SK" sz="1600">
                <a:latin typeface="Short Stack"/>
                <a:ea typeface="Short Stack"/>
                <a:cs typeface="Short Stack"/>
                <a:sym typeface="Short Stack"/>
              </a:rPr>
              <a:t>The key points for a successful collaborative lesson:</a:t>
            </a:r>
            <a:endParaRPr/>
          </a:p>
          <a:p>
            <a:pPr indent="-541853" lvl="0" marL="609585" rtl="0" algn="l">
              <a:lnSpc>
                <a:spcPct val="100000"/>
              </a:lnSpc>
              <a:spcBef>
                <a:spcPts val="0"/>
              </a:spcBef>
              <a:spcAft>
                <a:spcPts val="0"/>
              </a:spcAft>
              <a:buSzPts val="2800"/>
              <a:buFont typeface="Short Stack"/>
              <a:buChar char="-"/>
            </a:pPr>
            <a:r>
              <a:rPr lang="sk-SK" sz="1600">
                <a:solidFill>
                  <a:schemeClr val="dk1"/>
                </a:solidFill>
                <a:latin typeface="Short Stack"/>
                <a:ea typeface="Short Stack"/>
                <a:cs typeface="Short Stack"/>
                <a:sym typeface="Short Stack"/>
              </a:rPr>
              <a:t>If we tend to prepare our lessons in a similar way, following a similar structure, in a classroom set-up that generally stays the same... We are at risk of losing our enthusiasm and deteriorating </a:t>
            </a:r>
            <a:endParaRPr/>
          </a:p>
          <a:p>
            <a:pPr indent="0" lvl="0" marL="67732" rtl="0" algn="l">
              <a:lnSpc>
                <a:spcPct val="100000"/>
              </a:lnSpc>
              <a:spcBef>
                <a:spcPts val="0"/>
              </a:spcBef>
              <a:spcAft>
                <a:spcPts val="0"/>
              </a:spcAft>
              <a:buSzPts val="2800"/>
              <a:buNone/>
            </a:pPr>
            <a:r>
              <a:rPr lang="sk-SK" sz="1600">
                <a:solidFill>
                  <a:schemeClr val="dk1"/>
                </a:solidFill>
                <a:latin typeface="Short Stack"/>
                <a:ea typeface="Short Stack"/>
                <a:cs typeface="Short Stack"/>
                <a:sym typeface="Short Stack"/>
              </a:rPr>
              <a:t>       our ability to reach our students.</a:t>
            </a:r>
            <a:endParaRPr sz="1600">
              <a:latin typeface="Short Stack"/>
              <a:ea typeface="Short Stack"/>
              <a:cs typeface="Short Stack"/>
              <a:sym typeface="Short Stack"/>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Groups of 3 (use </a:t>
            </a:r>
            <a:r>
              <a:rPr lang="sk-SK" sz="1600" u="sng">
                <a:solidFill>
                  <a:schemeClr val="hlink"/>
                </a:solidFill>
                <a:latin typeface="Short Stack"/>
                <a:ea typeface="Short Stack"/>
                <a:cs typeface="Short Stack"/>
                <a:sym typeface="Short Stack"/>
                <a:hlinkClick r:id="rId3"/>
              </a:rPr>
              <a:t>https://www.randomlists.com/team-generator</a:t>
            </a:r>
            <a:r>
              <a:rPr lang="sk-SK" sz="1600">
                <a:latin typeface="Short Stack"/>
                <a:ea typeface="Short Stack"/>
                <a:cs typeface="Short Stack"/>
                <a:sym typeface="Short Stack"/>
              </a:rPr>
              <a:t>).</a:t>
            </a:r>
            <a:endParaRPr/>
          </a:p>
          <a:p>
            <a:pPr indent="-541853" lvl="0" marL="609585"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Reward students (cards with their names and happy faces/stars when they participate).</a:t>
            </a:r>
            <a:endParaRPr/>
          </a:p>
          <a:p>
            <a:pPr indent="-541853" lvl="0" marL="609584" rtl="0" algn="l">
              <a:lnSpc>
                <a:spcPct val="100000"/>
              </a:lnSpc>
              <a:spcBef>
                <a:spcPts val="0"/>
              </a:spcBef>
              <a:spcAft>
                <a:spcPts val="0"/>
              </a:spcAft>
              <a:buSzPts val="2800"/>
              <a:buFont typeface="Short Stack"/>
              <a:buChar char="-"/>
            </a:pPr>
            <a:r>
              <a:rPr lang="sk-SK" sz="1600">
                <a:latin typeface="Short Stack"/>
                <a:ea typeface="Short Stack"/>
                <a:cs typeface="Short Stack"/>
                <a:sym typeface="Short Stack"/>
              </a:rPr>
              <a:t>Roles: our students are all different so they can decide their role in the group and change it throughout the course.</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224" name="Google Shape;224;p8"/>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25" name="Google Shape;225;p8"/>
          <p:cNvGrpSpPr/>
          <p:nvPr/>
        </p:nvGrpSpPr>
        <p:grpSpPr>
          <a:xfrm>
            <a:off x="431801" y="1011767"/>
            <a:ext cx="488951" cy="488951"/>
            <a:chOff x="1923675" y="1633650"/>
            <a:chExt cx="436000" cy="435975"/>
          </a:xfrm>
        </p:grpSpPr>
        <p:sp>
          <p:nvSpPr>
            <p:cNvPr id="226" name="Google Shape;226;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27" name="Google Shape;227;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28" name="Google Shape;228;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29" name="Google Shape;229;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30" name="Google Shape;230;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31" name="Google Shape;231;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232" name="Google Shape;232;p8"/>
          <p:cNvPicPr preferRelativeResize="0"/>
          <p:nvPr/>
        </p:nvPicPr>
        <p:blipFill rotWithShape="1">
          <a:blip r:embed="rId4">
            <a:alphaModFix/>
          </a:blip>
          <a:srcRect b="0" l="0" r="0" t="0"/>
          <a:stretch/>
        </p:blipFill>
        <p:spPr>
          <a:xfrm>
            <a:off x="381001" y="285751"/>
            <a:ext cx="3458633" cy="762000"/>
          </a:xfrm>
          <a:prstGeom prst="rect">
            <a:avLst/>
          </a:prstGeom>
          <a:noFill/>
          <a:ln>
            <a:noFill/>
          </a:ln>
        </p:spPr>
      </p:pic>
      <p:pic>
        <p:nvPicPr>
          <p:cNvPr descr="Texto, Carta&#10;&#10;Descripción generada automáticamente" id="233" name="Google Shape;233;p8"/>
          <p:cNvPicPr preferRelativeResize="0"/>
          <p:nvPr/>
        </p:nvPicPr>
        <p:blipFill rotWithShape="1">
          <a:blip r:embed="rId5">
            <a:alphaModFix/>
          </a:blip>
          <a:srcRect b="0" l="0" r="0" t="0"/>
          <a:stretch/>
        </p:blipFill>
        <p:spPr>
          <a:xfrm>
            <a:off x="7162632" y="1032217"/>
            <a:ext cx="1854852" cy="1093447"/>
          </a:xfrm>
          <a:prstGeom prst="rect">
            <a:avLst/>
          </a:prstGeom>
          <a:noFill/>
          <a:ln>
            <a:noFill/>
          </a:ln>
        </p:spPr>
      </p:pic>
      <p:pic>
        <p:nvPicPr>
          <p:cNvPr descr="Imagen que contiene interior, computer, monitor, computadora&#10;&#10;Descripción generada automáticamente" id="234" name="Google Shape;234;p8"/>
          <p:cNvPicPr preferRelativeResize="0"/>
          <p:nvPr/>
        </p:nvPicPr>
        <p:blipFill rotWithShape="1">
          <a:blip r:embed="rId6">
            <a:alphaModFix/>
          </a:blip>
          <a:srcRect b="0" l="0" r="0" t="0"/>
          <a:stretch/>
        </p:blipFill>
        <p:spPr>
          <a:xfrm>
            <a:off x="9590780" y="705796"/>
            <a:ext cx="1854852" cy="1100843"/>
          </a:xfrm>
          <a:prstGeom prst="rect">
            <a:avLst/>
          </a:prstGeom>
          <a:noFill/>
          <a:ln>
            <a:noFill/>
          </a:ln>
        </p:spPr>
      </p:pic>
      <p:sp>
        <p:nvSpPr>
          <p:cNvPr id="235" name="Google Shape;235;p8"/>
          <p:cNvSpPr txBox="1"/>
          <p:nvPr/>
        </p:nvSpPr>
        <p:spPr>
          <a:xfrm>
            <a:off x="1473335" y="1165271"/>
            <a:ext cx="42105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COLLABORATION</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p:txBody>
      </p:sp>
      <p:sp>
        <p:nvSpPr>
          <p:cNvPr id="236" name="Google Shape;236;p8"/>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Imagen que contiene Texto&#10;&#10;Descripción generada automáticamente" id="237" name="Google Shape;237;p8"/>
          <p:cNvPicPr preferRelativeResize="0"/>
          <p:nvPr/>
        </p:nvPicPr>
        <p:blipFill rotWithShape="1">
          <a:blip r:embed="rId7">
            <a:alphaModFix/>
          </a:blip>
          <a:srcRect b="0" l="0" r="0" t="0"/>
          <a:stretch/>
        </p:blipFill>
        <p:spPr>
          <a:xfrm>
            <a:off x="9999723" y="4570324"/>
            <a:ext cx="2043094" cy="2013359"/>
          </a:xfrm>
          <a:prstGeom prst="rect">
            <a:avLst/>
          </a:prstGeom>
          <a:noFill/>
          <a:ln>
            <a:noFill/>
          </a:ln>
        </p:spPr>
      </p:pic>
      <p:pic>
        <p:nvPicPr>
          <p:cNvPr descr="page1image60437296" id="238" name="Google Shape;238;p8"/>
          <p:cNvPicPr preferRelativeResize="0"/>
          <p:nvPr/>
        </p:nvPicPr>
        <p:blipFill rotWithShape="1">
          <a:blip r:embed="rId8">
            <a:alphaModFix/>
          </a:blip>
          <a:srcRect b="0" l="0" r="0" t="0"/>
          <a:stretch/>
        </p:blipFill>
        <p:spPr>
          <a:xfrm>
            <a:off x="3764715" y="303039"/>
            <a:ext cx="958070" cy="7620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idx="1" type="body"/>
          </p:nvPr>
        </p:nvSpPr>
        <p:spPr>
          <a:xfrm>
            <a:off x="444109" y="2081166"/>
            <a:ext cx="10830300" cy="4215000"/>
          </a:xfrm>
          <a:prstGeom prst="rect">
            <a:avLst/>
          </a:prstGeom>
          <a:noFill/>
          <a:ln>
            <a:noFill/>
          </a:ln>
        </p:spPr>
        <p:txBody>
          <a:bodyPr anchorCtr="0" anchor="t" bIns="45700" lIns="91425" spcFirstLastPara="1" rIns="91425" wrap="square" tIns="45700">
            <a:noAutofit/>
          </a:bodyPr>
          <a:lstStyle/>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Students will be given a rubric so they know which grammar structures and vocabulary they will be required to use: </a:t>
            </a:r>
            <a:r>
              <a:rPr lang="sk-SK" sz="1600" u="sng">
                <a:solidFill>
                  <a:schemeClr val="dk1"/>
                </a:solidFill>
                <a:latin typeface="Short Stack"/>
                <a:ea typeface="Short Stack"/>
                <a:cs typeface="Short Stack"/>
                <a:sym typeface="Short Stack"/>
                <a:hlinkClick r:id="rId3">
                  <a:extLst>
                    <a:ext uri="{A12FA001-AC4F-418D-AE19-62706E023703}">
                      <ahyp:hlinkClr val="tx"/>
                    </a:ext>
                  </a:extLst>
                </a:hlinkClick>
              </a:rPr>
              <a:t>https://docs.google.com/document/d/1p2cUi7x6uS1AMP39r_ojnM7gGGUnNpgq/edit?usp=sharing&amp;ouid=104127819155236369167&amp;rtpof=true&amp;sd=true</a:t>
            </a:r>
            <a:endParaRPr sz="1600">
              <a:solidFill>
                <a:schemeClr val="dk1"/>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They need a chromebook or a digital device to search for the information on the web. During the first two lessons they will write the articles so the teacher can correct them.</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Practice: students will have a 3rd lesson to practice being reporters.</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Last lesson: they should record the TV News programme (they can use different settings for different news bulletins: office, playground, park, etc.).</a:t>
            </a:r>
            <a:endParaRPr/>
          </a:p>
          <a:p>
            <a:pPr indent="0" lvl="0" marL="67732" rtl="0" algn="l">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During the last lesson all the students will watch their classmates´ TV News Programmes and they will talk about the results and overall experience (they can use the rubric for the evaluation and co—evaluation).</a:t>
            </a:r>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a:p>
            <a:pPr indent="0" lvl="0" marL="67732" rtl="0" algn="l">
              <a:lnSpc>
                <a:spcPct val="100000"/>
              </a:lnSpc>
              <a:spcBef>
                <a:spcPts val="800"/>
              </a:spcBef>
              <a:spcAft>
                <a:spcPts val="0"/>
              </a:spcAft>
              <a:buSzPts val="2800"/>
              <a:buNone/>
            </a:pPr>
            <a:r>
              <a:t/>
            </a:r>
            <a:endParaRPr sz="1600">
              <a:solidFill>
                <a:srgbClr val="114454"/>
              </a:solidFill>
              <a:latin typeface="Short Stack"/>
              <a:ea typeface="Short Stack"/>
              <a:cs typeface="Short Stack"/>
              <a:sym typeface="Short Stack"/>
            </a:endParaRPr>
          </a:p>
        </p:txBody>
      </p:sp>
      <p:sp>
        <p:nvSpPr>
          <p:cNvPr id="244" name="Google Shape;244;p9"/>
          <p:cNvSpPr/>
          <p:nvPr>
            <p:ph idx="12" type="sldNum"/>
          </p:nvPr>
        </p:nvSpPr>
        <p:spPr>
          <a:xfrm>
            <a:off x="10758922" y="6217920"/>
            <a:ext cx="365760" cy="365760"/>
          </a:xfrm>
          <a:prstGeom prst="ellipse">
            <a:avLst/>
          </a:prstGeom>
          <a:noFill/>
          <a:ln>
            <a:noFill/>
          </a:ln>
        </p:spPr>
        <p:txBody>
          <a:bodyPr anchorCtr="0" anchor="ctr" bIns="45700" lIns="18275" spcFirstLastPara="1" rIns="18275" wrap="square" tIns="45700">
            <a:noAutofit/>
          </a:bodyPr>
          <a:lstStyle/>
          <a:p>
            <a:pPr indent="0" lvl="0" marL="0" marR="0" rtl="0" algn="ctr">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a:t>
            </a:fld>
            <a:endParaRPr sz="1067">
              <a:solidFill>
                <a:srgbClr val="FFFFFF"/>
              </a:solidFill>
              <a:latin typeface="Roboto Slab"/>
              <a:ea typeface="Roboto Slab"/>
              <a:cs typeface="Roboto Slab"/>
              <a:sym typeface="Roboto Slab"/>
            </a:endParaRPr>
          </a:p>
        </p:txBody>
      </p:sp>
      <p:grpSp>
        <p:nvGrpSpPr>
          <p:cNvPr id="245" name="Google Shape;245;p9"/>
          <p:cNvGrpSpPr/>
          <p:nvPr/>
        </p:nvGrpSpPr>
        <p:grpSpPr>
          <a:xfrm>
            <a:off x="431801" y="1011767"/>
            <a:ext cx="488951" cy="488951"/>
            <a:chOff x="1923675" y="1633650"/>
            <a:chExt cx="436000" cy="435975"/>
          </a:xfrm>
        </p:grpSpPr>
        <p:sp>
          <p:nvSpPr>
            <p:cNvPr id="246" name="Google Shape;246;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47" name="Google Shape;247;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48" name="Google Shape;248;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49" name="Google Shape;249;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50" name="Google Shape;250;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
          <p:nvSpPr>
            <p:cNvPr id="251" name="Google Shape;251;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grpSp>
      <p:pic>
        <p:nvPicPr>
          <p:cNvPr descr="Erasmus+ logo EN.jpg" id="252" name="Google Shape;252;p9"/>
          <p:cNvPicPr preferRelativeResize="0"/>
          <p:nvPr/>
        </p:nvPicPr>
        <p:blipFill rotWithShape="1">
          <a:blip r:embed="rId4">
            <a:alphaModFix/>
          </a:blip>
          <a:srcRect b="0" l="0" r="0" t="0"/>
          <a:stretch/>
        </p:blipFill>
        <p:spPr>
          <a:xfrm>
            <a:off x="381001" y="285751"/>
            <a:ext cx="3458633" cy="762000"/>
          </a:xfrm>
          <a:prstGeom prst="rect">
            <a:avLst/>
          </a:prstGeom>
          <a:noFill/>
          <a:ln>
            <a:noFill/>
          </a:ln>
        </p:spPr>
      </p:pic>
      <p:sp>
        <p:nvSpPr>
          <p:cNvPr id="253" name="Google Shape;253;p9"/>
          <p:cNvSpPr txBox="1"/>
          <p:nvPr/>
        </p:nvSpPr>
        <p:spPr>
          <a:xfrm>
            <a:off x="1410989" y="1096118"/>
            <a:ext cx="4542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800">
                <a:solidFill>
                  <a:schemeClr val="lt1"/>
                </a:solidFill>
                <a:latin typeface="Gill Sans"/>
                <a:ea typeface="Gill Sans"/>
                <a:cs typeface="Gill Sans"/>
                <a:sym typeface="Gill Sans"/>
              </a:rPr>
              <a:t>COLLABORATION</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a:p>
            <a:pPr indent="0" lvl="0" marL="0" marR="0" rtl="0" algn="l">
              <a:spcBef>
                <a:spcPts val="0"/>
              </a:spcBef>
              <a:spcAft>
                <a:spcPts val="0"/>
              </a:spcAft>
              <a:buNone/>
            </a:pPr>
            <a:r>
              <a:rPr lang="sk-SK" sz="1800">
                <a:solidFill>
                  <a:schemeClr val="lt1"/>
                </a:solidFill>
                <a:latin typeface="Gill Sans"/>
                <a:ea typeface="Gill Sans"/>
                <a:cs typeface="Gill Sans"/>
                <a:sym typeface="Gill Sans"/>
              </a:rPr>
              <a:t>.</a:t>
            </a:r>
            <a:endParaRPr/>
          </a:p>
        </p:txBody>
      </p:sp>
      <p:sp>
        <p:nvSpPr>
          <p:cNvPr id="254" name="Google Shape;254;p9"/>
          <p:cNvSpPr txBox="1"/>
          <p:nvPr/>
        </p:nvSpPr>
        <p:spPr>
          <a:xfrm>
            <a:off x="444109" y="6357807"/>
            <a:ext cx="3615267" cy="436033"/>
          </a:xfrm>
          <a:prstGeom prst="rect">
            <a:avLst/>
          </a:prstGeom>
          <a:solidFill>
            <a:srgbClr val="00B05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sk-SK" sz="1200">
                <a:solidFill>
                  <a:schemeClr val="dk1"/>
                </a:solidFill>
                <a:latin typeface="Arial"/>
                <a:ea typeface="Arial"/>
                <a:cs typeface="Arial"/>
                <a:sym typeface="Arial"/>
              </a:rPr>
              <a:t>2020-1-SK01-KA226-SCH-094350</a:t>
            </a:r>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a:p>
            <a:pPr indent="0" lvl="0" marL="0" marR="0" rtl="0" algn="l">
              <a:spcBef>
                <a:spcPts val="1333"/>
              </a:spcBef>
              <a:spcAft>
                <a:spcPts val="0"/>
              </a:spcAft>
              <a:buNone/>
            </a:pPr>
            <a:r>
              <a:t/>
            </a:r>
            <a:endParaRPr b="1" sz="1200">
              <a:solidFill>
                <a:srgbClr val="114454"/>
              </a:solidFill>
              <a:latin typeface="Nixie One"/>
              <a:ea typeface="Nixie One"/>
              <a:cs typeface="Nixie One"/>
              <a:sym typeface="Nixie One"/>
            </a:endParaRPr>
          </a:p>
        </p:txBody>
      </p:sp>
      <p:pic>
        <p:nvPicPr>
          <p:cNvPr descr="page1image60437296" id="255" name="Google Shape;255;p9"/>
          <p:cNvPicPr preferRelativeResize="0"/>
          <p:nvPr/>
        </p:nvPicPr>
        <p:blipFill rotWithShape="1">
          <a:blip r:embed="rId5">
            <a:alphaModFix/>
          </a:blip>
          <a:srcRect b="0" l="0" r="0" t="0"/>
          <a:stretch/>
        </p:blipFill>
        <p:spPr>
          <a:xfrm>
            <a:off x="3731656" y="303039"/>
            <a:ext cx="958070" cy="7620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quete">
  <a:themeElements>
    <a:clrScheme name="Verde azulado">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2021-09-10T07:11:58Z</dcterms:created>
  <dc:creator>Susana Saiz Salvador</dc:creator>
</cp:coreProperties>
</file>