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87" r:id="rId3"/>
    <p:sldId id="268" r:id="rId4"/>
    <p:sldId id="259" r:id="rId5"/>
    <p:sldId id="291" r:id="rId6"/>
    <p:sldId id="300" r:id="rId7"/>
    <p:sldId id="288" r:id="rId8"/>
    <p:sldId id="293" r:id="rId9"/>
    <p:sldId id="294" r:id="rId10"/>
    <p:sldId id="298" r:id="rId11"/>
    <p:sldId id="301" r:id="rId12"/>
    <p:sldId id="299" r:id="rId13"/>
    <p:sldId id="303" r:id="rId14"/>
    <p:sldId id="290"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Impact" panose="020B0806030902050204" pitchFamily="34" charset="0"/>
      <p:regular r:id="rId21"/>
    </p:embeddedFont>
    <p:embeddedFont>
      <p:font typeface="Nixie One" panose="020B0604020202020204" charset="0"/>
      <p:regular r:id="rId22"/>
    </p:embeddedFont>
    <p:embeddedFont>
      <p:font typeface="Roboto Slab" panose="020B0604020202020204" pitchFamily="2" charset="0"/>
      <p:regular r:id="rId23"/>
      <p:bold r:id="rId24"/>
    </p:embeddedFont>
    <p:embeddedFont>
      <p:font typeface="Weekly Free Light" panose="02070309020205020404" pitchFamily="50" charset="0"/>
      <p:regular r:id="rId25"/>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4" autoAdjust="0"/>
    <p:restoredTop sz="94660"/>
  </p:normalViewPr>
  <p:slideViewPr>
    <p:cSldViewPr>
      <p:cViewPr varScale="1">
        <p:scale>
          <a:sx n="68" d="100"/>
          <a:sy n="68" d="100"/>
        </p:scale>
        <p:origin x="725"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352E6-1991-4B19-B55B-F72F8B0CA22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sk-SK"/>
        </a:p>
      </dgm:t>
    </dgm:pt>
    <dgm:pt modelId="{4FEE64AE-70FC-4F39-B168-324D1257737D}">
      <dgm:prSet phldrT="[Text]"/>
      <dgm:spPr/>
      <dgm:t>
        <a:bodyPr/>
        <a:lstStyle/>
        <a:p>
          <a:r>
            <a:rPr lang="sk-SK" dirty="0" err="1">
              <a:latin typeface="Weekly Free Light" panose="00000400000000000000" pitchFamily="50" charset="-18"/>
            </a:rPr>
            <a:t>Individu</a:t>
          </a:r>
          <a:r>
            <a:rPr lang="en-US" dirty="0">
              <a:latin typeface="Weekly Free Light" panose="00000400000000000000" pitchFamily="50" charset="-18"/>
            </a:rPr>
            <a:t>a</a:t>
          </a:r>
          <a:r>
            <a:rPr lang="sk-SK" dirty="0">
              <a:latin typeface="Weekly Free Light" panose="00000400000000000000" pitchFamily="50" charset="-18"/>
            </a:rPr>
            <a:t>l</a:t>
          </a:r>
        </a:p>
      </dgm:t>
    </dgm:pt>
    <dgm:pt modelId="{62B7D444-EA00-4A74-BD1D-46DDFE8E338B}" type="parTrans" cxnId="{A6A1F7B1-E4C7-43B0-9554-2492B7F7497B}">
      <dgm:prSet/>
      <dgm:spPr/>
      <dgm:t>
        <a:bodyPr/>
        <a:lstStyle/>
        <a:p>
          <a:endParaRPr lang="sk-SK">
            <a:latin typeface="Weekly Free Light" panose="00000400000000000000" pitchFamily="50" charset="-18"/>
          </a:endParaRPr>
        </a:p>
      </dgm:t>
    </dgm:pt>
    <dgm:pt modelId="{51A624B6-2D2A-4CBE-912B-9C788F32C881}" type="sibTrans" cxnId="{A6A1F7B1-E4C7-43B0-9554-2492B7F7497B}">
      <dgm:prSet/>
      <dgm:spPr/>
      <dgm:t>
        <a:bodyPr/>
        <a:lstStyle/>
        <a:p>
          <a:endParaRPr lang="sk-SK">
            <a:latin typeface="Weekly Free Light" panose="00000400000000000000" pitchFamily="50" charset="-18"/>
          </a:endParaRPr>
        </a:p>
      </dgm:t>
    </dgm:pt>
    <dgm:pt modelId="{4C739754-0484-49A0-9BB9-04CF26257401}">
      <dgm:prSet phldrT="[Text]"/>
      <dgm:spPr/>
      <dgm:t>
        <a:bodyPr/>
        <a:lstStyle/>
        <a:p>
          <a:r>
            <a:rPr lang="en-US" dirty="0">
              <a:latin typeface="Weekly Free Light" panose="00000400000000000000" pitchFamily="50" charset="-18"/>
            </a:rPr>
            <a:t>the demand of one consumer for one product</a:t>
          </a:r>
          <a:endParaRPr lang="sk-SK" dirty="0">
            <a:latin typeface="Weekly Free Light" panose="00000400000000000000" pitchFamily="50" charset="-18"/>
          </a:endParaRPr>
        </a:p>
      </dgm:t>
    </dgm:pt>
    <dgm:pt modelId="{E5BEB383-410D-4827-9BB0-688E386CB2D5}" type="parTrans" cxnId="{070BD4B1-3222-4E13-9018-98EF51968AF6}">
      <dgm:prSet/>
      <dgm:spPr/>
      <dgm:t>
        <a:bodyPr/>
        <a:lstStyle/>
        <a:p>
          <a:endParaRPr lang="sk-SK">
            <a:latin typeface="Weekly Free Light" panose="00000400000000000000" pitchFamily="50" charset="-18"/>
          </a:endParaRPr>
        </a:p>
      </dgm:t>
    </dgm:pt>
    <dgm:pt modelId="{62E6A1D5-8643-4E51-A699-C2D6C379D8D0}" type="sibTrans" cxnId="{070BD4B1-3222-4E13-9018-98EF51968AF6}">
      <dgm:prSet/>
      <dgm:spPr/>
      <dgm:t>
        <a:bodyPr/>
        <a:lstStyle/>
        <a:p>
          <a:endParaRPr lang="sk-SK">
            <a:latin typeface="Weekly Free Light" panose="00000400000000000000" pitchFamily="50" charset="-18"/>
          </a:endParaRPr>
        </a:p>
      </dgm:t>
    </dgm:pt>
    <dgm:pt modelId="{7674ACA5-E559-4E94-A7ED-8F51C2B8BC57}">
      <dgm:prSet phldrT="[Text]"/>
      <dgm:spPr/>
      <dgm:t>
        <a:bodyPr/>
        <a:lstStyle/>
        <a:p>
          <a:r>
            <a:rPr lang="en-US" dirty="0">
              <a:latin typeface="Weekly Free Light" panose="00000400000000000000" pitchFamily="50" charset="-18"/>
            </a:rPr>
            <a:t>Partial</a:t>
          </a:r>
          <a:endParaRPr lang="sk-SK" dirty="0">
            <a:latin typeface="Weekly Free Light" panose="00000400000000000000" pitchFamily="50" charset="-18"/>
          </a:endParaRPr>
        </a:p>
      </dgm:t>
    </dgm:pt>
    <dgm:pt modelId="{771AB6C2-A632-4C02-9754-70C25BB460E2}" type="parTrans" cxnId="{2FA4E96C-25BD-4DCF-87F4-50B64BA55AF2}">
      <dgm:prSet/>
      <dgm:spPr/>
      <dgm:t>
        <a:bodyPr/>
        <a:lstStyle/>
        <a:p>
          <a:endParaRPr lang="sk-SK">
            <a:latin typeface="Weekly Free Light" panose="00000400000000000000" pitchFamily="50" charset="-18"/>
          </a:endParaRPr>
        </a:p>
      </dgm:t>
    </dgm:pt>
    <dgm:pt modelId="{43CB420F-541B-474E-8E89-28F7B6757A0A}" type="sibTrans" cxnId="{2FA4E96C-25BD-4DCF-87F4-50B64BA55AF2}">
      <dgm:prSet/>
      <dgm:spPr/>
      <dgm:t>
        <a:bodyPr/>
        <a:lstStyle/>
        <a:p>
          <a:endParaRPr lang="sk-SK">
            <a:latin typeface="Weekly Free Light" panose="00000400000000000000" pitchFamily="50" charset="-18"/>
          </a:endParaRPr>
        </a:p>
      </dgm:t>
    </dgm:pt>
    <dgm:pt modelId="{E9691BBD-2B0D-4822-9956-E38E53D9AD26}">
      <dgm:prSet phldrT="[Text]"/>
      <dgm:spPr/>
      <dgm:t>
        <a:bodyPr/>
        <a:lstStyle/>
        <a:p>
          <a:r>
            <a:rPr lang="en-US" dirty="0">
              <a:latin typeface="Weekly Free Light" panose="00000400000000000000" pitchFamily="50" charset="-18"/>
            </a:rPr>
            <a:t>the demand of all consumers for one type of goods from more producers </a:t>
          </a:r>
          <a:endParaRPr lang="sk-SK" dirty="0">
            <a:latin typeface="Weekly Free Light" panose="00000400000000000000" pitchFamily="50" charset="-18"/>
          </a:endParaRPr>
        </a:p>
      </dgm:t>
    </dgm:pt>
    <dgm:pt modelId="{8E1F136E-52B6-48E5-830C-376F1B4D49E0}" type="parTrans" cxnId="{4AB408EE-EDEB-4094-8225-1A77088B4CBE}">
      <dgm:prSet/>
      <dgm:spPr/>
      <dgm:t>
        <a:bodyPr/>
        <a:lstStyle/>
        <a:p>
          <a:endParaRPr lang="sk-SK">
            <a:latin typeface="Weekly Free Light" panose="00000400000000000000" pitchFamily="50" charset="-18"/>
          </a:endParaRPr>
        </a:p>
      </dgm:t>
    </dgm:pt>
    <dgm:pt modelId="{E5BE5470-C200-44C5-A643-719089B5AC94}" type="sibTrans" cxnId="{4AB408EE-EDEB-4094-8225-1A77088B4CBE}">
      <dgm:prSet/>
      <dgm:spPr/>
      <dgm:t>
        <a:bodyPr/>
        <a:lstStyle/>
        <a:p>
          <a:endParaRPr lang="sk-SK">
            <a:latin typeface="Weekly Free Light" panose="00000400000000000000" pitchFamily="50" charset="-18"/>
          </a:endParaRPr>
        </a:p>
      </dgm:t>
    </dgm:pt>
    <dgm:pt modelId="{E3E443BA-4D00-466D-A3C4-D4155D8EE543}">
      <dgm:prSet phldrT="[Text]"/>
      <dgm:spPr/>
      <dgm:t>
        <a:bodyPr/>
        <a:lstStyle/>
        <a:p>
          <a:r>
            <a:rPr lang="sk-SK" dirty="0">
              <a:latin typeface="Weekly Free Light" panose="00000400000000000000" pitchFamily="50" charset="-18"/>
            </a:rPr>
            <a:t>Ag</a:t>
          </a:r>
          <a:r>
            <a:rPr lang="en-US" dirty="0">
              <a:latin typeface="Weekly Free Light" panose="00000400000000000000" pitchFamily="50" charset="-18"/>
            </a:rPr>
            <a:t>g</a:t>
          </a:r>
          <a:r>
            <a:rPr lang="sk-SK" dirty="0" err="1">
              <a:latin typeface="Weekly Free Light" panose="00000400000000000000" pitchFamily="50" charset="-18"/>
            </a:rPr>
            <a:t>reg</a:t>
          </a:r>
          <a:r>
            <a:rPr lang="en-US" dirty="0">
              <a:latin typeface="Weekly Free Light" panose="00000400000000000000" pitchFamily="50" charset="-18"/>
            </a:rPr>
            <a:t>ate</a:t>
          </a:r>
          <a:endParaRPr lang="sk-SK" dirty="0">
            <a:latin typeface="Weekly Free Light" panose="00000400000000000000" pitchFamily="50" charset="-18"/>
          </a:endParaRPr>
        </a:p>
      </dgm:t>
    </dgm:pt>
    <dgm:pt modelId="{31A85992-7D85-4416-B26D-97F5F44A42AF}" type="parTrans" cxnId="{AC2ECDC6-8224-4E98-BB8E-1F4831A39958}">
      <dgm:prSet/>
      <dgm:spPr/>
      <dgm:t>
        <a:bodyPr/>
        <a:lstStyle/>
        <a:p>
          <a:endParaRPr lang="sk-SK">
            <a:latin typeface="Weekly Free Light" panose="00000400000000000000" pitchFamily="50" charset="-18"/>
          </a:endParaRPr>
        </a:p>
      </dgm:t>
    </dgm:pt>
    <dgm:pt modelId="{AC0B8BC9-CD0C-40ED-A546-846547F9F9C2}" type="sibTrans" cxnId="{AC2ECDC6-8224-4E98-BB8E-1F4831A39958}">
      <dgm:prSet/>
      <dgm:spPr/>
      <dgm:t>
        <a:bodyPr/>
        <a:lstStyle/>
        <a:p>
          <a:endParaRPr lang="sk-SK">
            <a:latin typeface="Weekly Free Light" panose="00000400000000000000" pitchFamily="50" charset="-18"/>
          </a:endParaRPr>
        </a:p>
      </dgm:t>
    </dgm:pt>
    <dgm:pt modelId="{2E403FD1-1A72-4941-98A6-DA5890DE5658}">
      <dgm:prSet phldrT="[Text]"/>
      <dgm:spPr/>
      <dgm:t>
        <a:bodyPr/>
        <a:lstStyle/>
        <a:p>
          <a:r>
            <a:rPr lang="en-US" dirty="0">
              <a:latin typeface="Weekly Free Light" panose="00000400000000000000" pitchFamily="50" charset="-18"/>
            </a:rPr>
            <a:t>the sum of all the intended purchases in the economy</a:t>
          </a:r>
          <a:endParaRPr lang="sk-SK" dirty="0">
            <a:latin typeface="Weekly Free Light" panose="00000400000000000000" pitchFamily="50" charset="-18"/>
          </a:endParaRPr>
        </a:p>
      </dgm:t>
    </dgm:pt>
    <dgm:pt modelId="{107F8AE4-26B7-4AB5-943F-A1B3EF674720}" type="parTrans" cxnId="{0600ACA1-3A06-4461-BB8A-F191A45234FE}">
      <dgm:prSet/>
      <dgm:spPr/>
      <dgm:t>
        <a:bodyPr/>
        <a:lstStyle/>
        <a:p>
          <a:endParaRPr lang="sk-SK">
            <a:latin typeface="Weekly Free Light" panose="00000400000000000000" pitchFamily="50" charset="-18"/>
          </a:endParaRPr>
        </a:p>
      </dgm:t>
    </dgm:pt>
    <dgm:pt modelId="{F86756D3-5121-4A5C-90FA-C94D7D9BAF16}" type="sibTrans" cxnId="{0600ACA1-3A06-4461-BB8A-F191A45234FE}">
      <dgm:prSet/>
      <dgm:spPr/>
      <dgm:t>
        <a:bodyPr/>
        <a:lstStyle/>
        <a:p>
          <a:endParaRPr lang="sk-SK">
            <a:latin typeface="Weekly Free Light" panose="00000400000000000000" pitchFamily="50" charset="-18"/>
          </a:endParaRPr>
        </a:p>
      </dgm:t>
    </dgm:pt>
    <dgm:pt modelId="{7A30CF84-0BB5-44C7-BB0B-B6B648711D3C}" type="pres">
      <dgm:prSet presAssocID="{EEC352E6-1991-4B19-B55B-F72F8B0CA22D}" presName="Name0" presStyleCnt="0">
        <dgm:presLayoutVars>
          <dgm:chMax val="7"/>
          <dgm:chPref val="7"/>
          <dgm:dir/>
        </dgm:presLayoutVars>
      </dgm:prSet>
      <dgm:spPr/>
    </dgm:pt>
    <dgm:pt modelId="{00ACDB3C-B87C-499D-9C63-EFB7A3FB7A03}" type="pres">
      <dgm:prSet presAssocID="{EEC352E6-1991-4B19-B55B-F72F8B0CA22D}" presName="Name1" presStyleCnt="0"/>
      <dgm:spPr/>
    </dgm:pt>
    <dgm:pt modelId="{11F3952E-33A6-4A84-91E2-4D5EF12571BB}" type="pres">
      <dgm:prSet presAssocID="{EEC352E6-1991-4B19-B55B-F72F8B0CA22D}" presName="cycle" presStyleCnt="0"/>
      <dgm:spPr/>
    </dgm:pt>
    <dgm:pt modelId="{1E136606-A92D-468D-91B6-C0E0EF3434B1}" type="pres">
      <dgm:prSet presAssocID="{EEC352E6-1991-4B19-B55B-F72F8B0CA22D}" presName="srcNode" presStyleLbl="node1" presStyleIdx="0" presStyleCnt="3"/>
      <dgm:spPr/>
    </dgm:pt>
    <dgm:pt modelId="{8C83F40C-2C64-4AED-BF7A-51A56B9B8553}" type="pres">
      <dgm:prSet presAssocID="{EEC352E6-1991-4B19-B55B-F72F8B0CA22D}" presName="conn" presStyleLbl="parChTrans1D2" presStyleIdx="0" presStyleCnt="1"/>
      <dgm:spPr/>
    </dgm:pt>
    <dgm:pt modelId="{3F631910-2C76-445B-BBD7-FBDA72EDF648}" type="pres">
      <dgm:prSet presAssocID="{EEC352E6-1991-4B19-B55B-F72F8B0CA22D}" presName="extraNode" presStyleLbl="node1" presStyleIdx="0" presStyleCnt="3"/>
      <dgm:spPr/>
    </dgm:pt>
    <dgm:pt modelId="{9D07891E-2FF7-4190-8EDF-64E413E16469}" type="pres">
      <dgm:prSet presAssocID="{EEC352E6-1991-4B19-B55B-F72F8B0CA22D}" presName="dstNode" presStyleLbl="node1" presStyleIdx="0" presStyleCnt="3"/>
      <dgm:spPr/>
    </dgm:pt>
    <dgm:pt modelId="{99F3C5F1-88C2-46FC-9D1A-D8293686B915}" type="pres">
      <dgm:prSet presAssocID="{4FEE64AE-70FC-4F39-B168-324D1257737D}" presName="text_1" presStyleLbl="node1" presStyleIdx="0" presStyleCnt="3">
        <dgm:presLayoutVars>
          <dgm:bulletEnabled val="1"/>
        </dgm:presLayoutVars>
      </dgm:prSet>
      <dgm:spPr/>
    </dgm:pt>
    <dgm:pt modelId="{73B67E6F-3228-43DF-BC0D-F4237376078F}" type="pres">
      <dgm:prSet presAssocID="{4FEE64AE-70FC-4F39-B168-324D1257737D}" presName="accent_1" presStyleCnt="0"/>
      <dgm:spPr/>
    </dgm:pt>
    <dgm:pt modelId="{0636859C-E3AD-4820-8494-06E7B022D487}" type="pres">
      <dgm:prSet presAssocID="{4FEE64AE-70FC-4F39-B168-324D1257737D}" presName="accentRepeatNode" presStyleLbl="solidFgAcc1" presStyleIdx="0" presStyleCnt="3"/>
      <dgm:spPr/>
    </dgm:pt>
    <dgm:pt modelId="{A700EE15-C7B1-42C9-BC33-24DC965B4A2A}" type="pres">
      <dgm:prSet presAssocID="{7674ACA5-E559-4E94-A7ED-8F51C2B8BC57}" presName="text_2" presStyleLbl="node1" presStyleIdx="1" presStyleCnt="3">
        <dgm:presLayoutVars>
          <dgm:bulletEnabled val="1"/>
        </dgm:presLayoutVars>
      </dgm:prSet>
      <dgm:spPr/>
    </dgm:pt>
    <dgm:pt modelId="{23E69879-5FF2-484B-918B-F11570EC4913}" type="pres">
      <dgm:prSet presAssocID="{7674ACA5-E559-4E94-A7ED-8F51C2B8BC57}" presName="accent_2" presStyleCnt="0"/>
      <dgm:spPr/>
    </dgm:pt>
    <dgm:pt modelId="{7FCDED75-4A1D-4665-9459-C15FEA5F96C7}" type="pres">
      <dgm:prSet presAssocID="{7674ACA5-E559-4E94-A7ED-8F51C2B8BC57}" presName="accentRepeatNode" presStyleLbl="solidFgAcc1" presStyleIdx="1" presStyleCnt="3"/>
      <dgm:spPr/>
    </dgm:pt>
    <dgm:pt modelId="{BF1CD5B9-0A45-451D-9C74-45AC5ED52BA0}" type="pres">
      <dgm:prSet presAssocID="{E3E443BA-4D00-466D-A3C4-D4155D8EE543}" presName="text_3" presStyleLbl="node1" presStyleIdx="2" presStyleCnt="3">
        <dgm:presLayoutVars>
          <dgm:bulletEnabled val="1"/>
        </dgm:presLayoutVars>
      </dgm:prSet>
      <dgm:spPr/>
    </dgm:pt>
    <dgm:pt modelId="{A7FB898C-8994-4BF9-8C90-EF619CD14BEF}" type="pres">
      <dgm:prSet presAssocID="{E3E443BA-4D00-466D-A3C4-D4155D8EE543}" presName="accent_3" presStyleCnt="0"/>
      <dgm:spPr/>
    </dgm:pt>
    <dgm:pt modelId="{4D4E9CED-79E5-4B6A-880F-079F0552BA4D}" type="pres">
      <dgm:prSet presAssocID="{E3E443BA-4D00-466D-A3C4-D4155D8EE543}" presName="accentRepeatNode" presStyleLbl="solidFgAcc1" presStyleIdx="2" presStyleCnt="3"/>
      <dgm:spPr/>
    </dgm:pt>
  </dgm:ptLst>
  <dgm:cxnLst>
    <dgm:cxn modelId="{2FA4E96C-25BD-4DCF-87F4-50B64BA55AF2}" srcId="{EEC352E6-1991-4B19-B55B-F72F8B0CA22D}" destId="{7674ACA5-E559-4E94-A7ED-8F51C2B8BC57}" srcOrd="1" destOrd="0" parTransId="{771AB6C2-A632-4C02-9754-70C25BB460E2}" sibTransId="{43CB420F-541B-474E-8E89-28F7B6757A0A}"/>
    <dgm:cxn modelId="{C23C2958-F59A-4D82-8298-B35DB87D968C}" type="presOf" srcId="{2E403FD1-1A72-4941-98A6-DA5890DE5658}" destId="{BF1CD5B9-0A45-451D-9C74-45AC5ED52BA0}" srcOrd="0" destOrd="1" presId="urn:microsoft.com/office/officeart/2008/layout/VerticalCurvedList"/>
    <dgm:cxn modelId="{D942E95A-2E5D-4680-BA0E-91D1405754AB}" type="presOf" srcId="{4C739754-0484-49A0-9BB9-04CF26257401}" destId="{99F3C5F1-88C2-46FC-9D1A-D8293686B915}" srcOrd="0" destOrd="1" presId="urn:microsoft.com/office/officeart/2008/layout/VerticalCurvedList"/>
    <dgm:cxn modelId="{34975F82-CB46-47F9-A322-DD539B8BDCF3}" type="presOf" srcId="{E9691BBD-2B0D-4822-9956-E38E53D9AD26}" destId="{A700EE15-C7B1-42C9-BC33-24DC965B4A2A}" srcOrd="0" destOrd="1" presId="urn:microsoft.com/office/officeart/2008/layout/VerticalCurvedList"/>
    <dgm:cxn modelId="{0600ACA1-3A06-4461-BB8A-F191A45234FE}" srcId="{E3E443BA-4D00-466D-A3C4-D4155D8EE543}" destId="{2E403FD1-1A72-4941-98A6-DA5890DE5658}" srcOrd="0" destOrd="0" parTransId="{107F8AE4-26B7-4AB5-943F-A1B3EF674720}" sibTransId="{F86756D3-5121-4A5C-90FA-C94D7D9BAF16}"/>
    <dgm:cxn modelId="{070BD4B1-3222-4E13-9018-98EF51968AF6}" srcId="{4FEE64AE-70FC-4F39-B168-324D1257737D}" destId="{4C739754-0484-49A0-9BB9-04CF26257401}" srcOrd="0" destOrd="0" parTransId="{E5BEB383-410D-4827-9BB0-688E386CB2D5}" sibTransId="{62E6A1D5-8643-4E51-A699-C2D6C379D8D0}"/>
    <dgm:cxn modelId="{A6A1F7B1-E4C7-43B0-9554-2492B7F7497B}" srcId="{EEC352E6-1991-4B19-B55B-F72F8B0CA22D}" destId="{4FEE64AE-70FC-4F39-B168-324D1257737D}" srcOrd="0" destOrd="0" parTransId="{62B7D444-EA00-4A74-BD1D-46DDFE8E338B}" sibTransId="{51A624B6-2D2A-4CBE-912B-9C788F32C881}"/>
    <dgm:cxn modelId="{150FA8B4-39F2-41E6-B930-DECA8185B04D}" type="presOf" srcId="{EEC352E6-1991-4B19-B55B-F72F8B0CA22D}" destId="{7A30CF84-0BB5-44C7-BB0B-B6B648711D3C}" srcOrd="0" destOrd="0" presId="urn:microsoft.com/office/officeart/2008/layout/VerticalCurvedList"/>
    <dgm:cxn modelId="{CE704AC0-EA90-458C-801B-0B6CA154FA47}" type="presOf" srcId="{7674ACA5-E559-4E94-A7ED-8F51C2B8BC57}" destId="{A700EE15-C7B1-42C9-BC33-24DC965B4A2A}" srcOrd="0" destOrd="0" presId="urn:microsoft.com/office/officeart/2008/layout/VerticalCurvedList"/>
    <dgm:cxn modelId="{AC2ECDC6-8224-4E98-BB8E-1F4831A39958}" srcId="{EEC352E6-1991-4B19-B55B-F72F8B0CA22D}" destId="{E3E443BA-4D00-466D-A3C4-D4155D8EE543}" srcOrd="2" destOrd="0" parTransId="{31A85992-7D85-4416-B26D-97F5F44A42AF}" sibTransId="{AC0B8BC9-CD0C-40ED-A546-846547F9F9C2}"/>
    <dgm:cxn modelId="{60C41DD0-0A91-4C41-B724-4A03567F5A76}" type="presOf" srcId="{62E6A1D5-8643-4E51-A699-C2D6C379D8D0}" destId="{8C83F40C-2C64-4AED-BF7A-51A56B9B8553}" srcOrd="0" destOrd="0" presId="urn:microsoft.com/office/officeart/2008/layout/VerticalCurvedList"/>
    <dgm:cxn modelId="{2C200DE6-E678-4031-9A36-80F55E667EA2}" type="presOf" srcId="{4FEE64AE-70FC-4F39-B168-324D1257737D}" destId="{99F3C5F1-88C2-46FC-9D1A-D8293686B915}" srcOrd="0" destOrd="0" presId="urn:microsoft.com/office/officeart/2008/layout/VerticalCurvedList"/>
    <dgm:cxn modelId="{CC0607E8-80F6-4BD0-9F95-FCB3F3FF7B17}" type="presOf" srcId="{E3E443BA-4D00-466D-A3C4-D4155D8EE543}" destId="{BF1CD5B9-0A45-451D-9C74-45AC5ED52BA0}" srcOrd="0" destOrd="0" presId="urn:microsoft.com/office/officeart/2008/layout/VerticalCurvedList"/>
    <dgm:cxn modelId="{4AB408EE-EDEB-4094-8225-1A77088B4CBE}" srcId="{7674ACA5-E559-4E94-A7ED-8F51C2B8BC57}" destId="{E9691BBD-2B0D-4822-9956-E38E53D9AD26}" srcOrd="0" destOrd="0" parTransId="{8E1F136E-52B6-48E5-830C-376F1B4D49E0}" sibTransId="{E5BE5470-C200-44C5-A643-719089B5AC94}"/>
    <dgm:cxn modelId="{1987FAFE-9DD7-4F59-BEC4-FB6132643109}" type="presParOf" srcId="{7A30CF84-0BB5-44C7-BB0B-B6B648711D3C}" destId="{00ACDB3C-B87C-499D-9C63-EFB7A3FB7A03}" srcOrd="0" destOrd="0" presId="urn:microsoft.com/office/officeart/2008/layout/VerticalCurvedList"/>
    <dgm:cxn modelId="{1BBF50DC-5EB4-4AA0-AE4A-F86584545FE8}" type="presParOf" srcId="{00ACDB3C-B87C-499D-9C63-EFB7A3FB7A03}" destId="{11F3952E-33A6-4A84-91E2-4D5EF12571BB}" srcOrd="0" destOrd="0" presId="urn:microsoft.com/office/officeart/2008/layout/VerticalCurvedList"/>
    <dgm:cxn modelId="{6C59FB18-0E4A-4396-8853-2341786A9369}" type="presParOf" srcId="{11F3952E-33A6-4A84-91E2-4D5EF12571BB}" destId="{1E136606-A92D-468D-91B6-C0E0EF3434B1}" srcOrd="0" destOrd="0" presId="urn:microsoft.com/office/officeart/2008/layout/VerticalCurvedList"/>
    <dgm:cxn modelId="{8EB97F78-99F0-4572-B27C-7AE4B3655199}" type="presParOf" srcId="{11F3952E-33A6-4A84-91E2-4D5EF12571BB}" destId="{8C83F40C-2C64-4AED-BF7A-51A56B9B8553}" srcOrd="1" destOrd="0" presId="urn:microsoft.com/office/officeart/2008/layout/VerticalCurvedList"/>
    <dgm:cxn modelId="{15A71975-937D-4821-852B-0E31ABA43C52}" type="presParOf" srcId="{11F3952E-33A6-4A84-91E2-4D5EF12571BB}" destId="{3F631910-2C76-445B-BBD7-FBDA72EDF648}" srcOrd="2" destOrd="0" presId="urn:microsoft.com/office/officeart/2008/layout/VerticalCurvedList"/>
    <dgm:cxn modelId="{18AE49DA-438F-49C0-A644-095801A19422}" type="presParOf" srcId="{11F3952E-33A6-4A84-91E2-4D5EF12571BB}" destId="{9D07891E-2FF7-4190-8EDF-64E413E16469}" srcOrd="3" destOrd="0" presId="urn:microsoft.com/office/officeart/2008/layout/VerticalCurvedList"/>
    <dgm:cxn modelId="{00D78C16-DEFA-4810-A7A7-88DD7DAFCA98}" type="presParOf" srcId="{00ACDB3C-B87C-499D-9C63-EFB7A3FB7A03}" destId="{99F3C5F1-88C2-46FC-9D1A-D8293686B915}" srcOrd="1" destOrd="0" presId="urn:microsoft.com/office/officeart/2008/layout/VerticalCurvedList"/>
    <dgm:cxn modelId="{6CC52051-7BC2-4E13-B84A-A1F28D9923B5}" type="presParOf" srcId="{00ACDB3C-B87C-499D-9C63-EFB7A3FB7A03}" destId="{73B67E6F-3228-43DF-BC0D-F4237376078F}" srcOrd="2" destOrd="0" presId="urn:microsoft.com/office/officeart/2008/layout/VerticalCurvedList"/>
    <dgm:cxn modelId="{019E654E-AD89-4F6D-87F1-92F79D08C59F}" type="presParOf" srcId="{73B67E6F-3228-43DF-BC0D-F4237376078F}" destId="{0636859C-E3AD-4820-8494-06E7B022D487}" srcOrd="0" destOrd="0" presId="urn:microsoft.com/office/officeart/2008/layout/VerticalCurvedList"/>
    <dgm:cxn modelId="{0E79AFD2-A626-4EF1-88B2-8589A06C65EA}" type="presParOf" srcId="{00ACDB3C-B87C-499D-9C63-EFB7A3FB7A03}" destId="{A700EE15-C7B1-42C9-BC33-24DC965B4A2A}" srcOrd="3" destOrd="0" presId="urn:microsoft.com/office/officeart/2008/layout/VerticalCurvedList"/>
    <dgm:cxn modelId="{892DD65D-4475-4FF5-AEBB-B3CFE500FC23}" type="presParOf" srcId="{00ACDB3C-B87C-499D-9C63-EFB7A3FB7A03}" destId="{23E69879-5FF2-484B-918B-F11570EC4913}" srcOrd="4" destOrd="0" presId="urn:microsoft.com/office/officeart/2008/layout/VerticalCurvedList"/>
    <dgm:cxn modelId="{E7283D39-215B-4BE1-8FAA-EA322248F0B9}" type="presParOf" srcId="{23E69879-5FF2-484B-918B-F11570EC4913}" destId="{7FCDED75-4A1D-4665-9459-C15FEA5F96C7}" srcOrd="0" destOrd="0" presId="urn:microsoft.com/office/officeart/2008/layout/VerticalCurvedList"/>
    <dgm:cxn modelId="{63FB3FE0-6DD8-44BD-B248-C500BC47C8D4}" type="presParOf" srcId="{00ACDB3C-B87C-499D-9C63-EFB7A3FB7A03}" destId="{BF1CD5B9-0A45-451D-9C74-45AC5ED52BA0}" srcOrd="5" destOrd="0" presId="urn:microsoft.com/office/officeart/2008/layout/VerticalCurvedList"/>
    <dgm:cxn modelId="{55E5A90A-5610-4713-9EA9-A3CE7290B9E9}" type="presParOf" srcId="{00ACDB3C-B87C-499D-9C63-EFB7A3FB7A03}" destId="{A7FB898C-8994-4BF9-8C90-EF619CD14BEF}" srcOrd="6" destOrd="0" presId="urn:microsoft.com/office/officeart/2008/layout/VerticalCurvedList"/>
    <dgm:cxn modelId="{5D72D5AF-79A4-40B9-A550-61D44120A0CB}" type="presParOf" srcId="{A7FB898C-8994-4BF9-8C90-EF619CD14BEF}" destId="{4D4E9CED-79E5-4B6A-880F-079F0552BA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3F40C-2C64-4AED-BF7A-51A56B9B8553}">
      <dsp:nvSpPr>
        <dsp:cNvPr id="0" name=""/>
        <dsp:cNvSpPr/>
      </dsp:nvSpPr>
      <dsp:spPr>
        <a:xfrm>
          <a:off x="-4576487" y="-701694"/>
          <a:ext cx="5451613" cy="5451613"/>
        </a:xfrm>
        <a:prstGeom prst="blockArc">
          <a:avLst>
            <a:gd name="adj1" fmla="val 18900000"/>
            <a:gd name="adj2" fmla="val 2700000"/>
            <a:gd name="adj3" fmla="val 39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3C5F1-88C2-46FC-9D1A-D8293686B915}">
      <dsp:nvSpPr>
        <dsp:cNvPr id="0" name=""/>
        <dsp:cNvSpPr/>
      </dsp:nvSpPr>
      <dsp:spPr>
        <a:xfrm>
          <a:off x="562821" y="404822"/>
          <a:ext cx="5670601" cy="80964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43180" rIns="43180" bIns="43180" numCol="1" spcCol="1270" anchor="t" anchorCtr="0">
          <a:noAutofit/>
        </a:bodyPr>
        <a:lstStyle/>
        <a:p>
          <a:pPr marL="0" lvl="0" indent="0" algn="l" defTabSz="755650">
            <a:lnSpc>
              <a:spcPct val="90000"/>
            </a:lnSpc>
            <a:spcBef>
              <a:spcPct val="0"/>
            </a:spcBef>
            <a:spcAft>
              <a:spcPct val="35000"/>
            </a:spcAft>
            <a:buNone/>
          </a:pPr>
          <a:r>
            <a:rPr lang="sk-SK" sz="1700" kern="1200" dirty="0" err="1">
              <a:latin typeface="Weekly Free Light" panose="00000400000000000000" pitchFamily="50" charset="-18"/>
            </a:rPr>
            <a:t>Individu</a:t>
          </a:r>
          <a:r>
            <a:rPr lang="en-US" sz="1700" kern="1200" dirty="0">
              <a:latin typeface="Weekly Free Light" panose="00000400000000000000" pitchFamily="50" charset="-18"/>
            </a:rPr>
            <a:t>a</a:t>
          </a:r>
          <a:r>
            <a:rPr lang="sk-SK" sz="1700" kern="1200" dirty="0">
              <a:latin typeface="Weekly Free Light" panose="00000400000000000000" pitchFamily="50" charset="-18"/>
            </a:rPr>
            <a:t>l</a:t>
          </a:r>
        </a:p>
        <a:p>
          <a:pPr marL="114300" lvl="1" indent="-114300" algn="l" defTabSz="577850">
            <a:lnSpc>
              <a:spcPct val="90000"/>
            </a:lnSpc>
            <a:spcBef>
              <a:spcPct val="0"/>
            </a:spcBef>
            <a:spcAft>
              <a:spcPct val="15000"/>
            </a:spcAft>
            <a:buChar char="•"/>
          </a:pPr>
          <a:r>
            <a:rPr lang="en-US" sz="1300" kern="1200" dirty="0">
              <a:latin typeface="Weekly Free Light" panose="00000400000000000000" pitchFamily="50" charset="-18"/>
            </a:rPr>
            <a:t>the demand of one consumer for one product</a:t>
          </a:r>
          <a:endParaRPr lang="sk-SK" sz="1300" kern="1200" dirty="0">
            <a:latin typeface="Weekly Free Light" panose="00000400000000000000" pitchFamily="50" charset="-18"/>
          </a:endParaRPr>
        </a:p>
      </dsp:txBody>
      <dsp:txXfrm>
        <a:off x="562821" y="404822"/>
        <a:ext cx="5670601" cy="809644"/>
      </dsp:txXfrm>
    </dsp:sp>
    <dsp:sp modelId="{0636859C-E3AD-4820-8494-06E7B022D487}">
      <dsp:nvSpPr>
        <dsp:cNvPr id="0" name=""/>
        <dsp:cNvSpPr/>
      </dsp:nvSpPr>
      <dsp:spPr>
        <a:xfrm>
          <a:off x="56793" y="303616"/>
          <a:ext cx="1012056" cy="10120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0EE15-C7B1-42C9-BC33-24DC965B4A2A}">
      <dsp:nvSpPr>
        <dsp:cNvPr id="0" name=""/>
        <dsp:cNvSpPr/>
      </dsp:nvSpPr>
      <dsp:spPr>
        <a:xfrm>
          <a:off x="857127" y="1619289"/>
          <a:ext cx="5376295" cy="80964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43180" rIns="43180" bIns="43180" numCol="1" spcCol="1270" anchor="t" anchorCtr="0">
          <a:noAutofit/>
        </a:bodyPr>
        <a:lstStyle/>
        <a:p>
          <a:pPr marL="0" lvl="0" indent="0" algn="l" defTabSz="755650">
            <a:lnSpc>
              <a:spcPct val="90000"/>
            </a:lnSpc>
            <a:spcBef>
              <a:spcPct val="0"/>
            </a:spcBef>
            <a:spcAft>
              <a:spcPct val="35000"/>
            </a:spcAft>
            <a:buNone/>
          </a:pPr>
          <a:r>
            <a:rPr lang="en-US" sz="1700" kern="1200" dirty="0">
              <a:latin typeface="Weekly Free Light" panose="00000400000000000000" pitchFamily="50" charset="-18"/>
            </a:rPr>
            <a:t>Partial</a:t>
          </a:r>
          <a:endParaRPr lang="sk-SK" sz="1700" kern="1200" dirty="0">
            <a:latin typeface="Weekly Free Light" panose="00000400000000000000" pitchFamily="50" charset="-18"/>
          </a:endParaRPr>
        </a:p>
        <a:p>
          <a:pPr marL="114300" lvl="1" indent="-114300" algn="l" defTabSz="577850">
            <a:lnSpc>
              <a:spcPct val="90000"/>
            </a:lnSpc>
            <a:spcBef>
              <a:spcPct val="0"/>
            </a:spcBef>
            <a:spcAft>
              <a:spcPct val="15000"/>
            </a:spcAft>
            <a:buChar char="•"/>
          </a:pPr>
          <a:r>
            <a:rPr lang="en-US" sz="1300" kern="1200" dirty="0">
              <a:latin typeface="Weekly Free Light" panose="00000400000000000000" pitchFamily="50" charset="-18"/>
            </a:rPr>
            <a:t>the demand of all consumers for one type of goods from more producers </a:t>
          </a:r>
          <a:endParaRPr lang="sk-SK" sz="1300" kern="1200" dirty="0">
            <a:latin typeface="Weekly Free Light" panose="00000400000000000000" pitchFamily="50" charset="-18"/>
          </a:endParaRPr>
        </a:p>
      </dsp:txBody>
      <dsp:txXfrm>
        <a:off x="857127" y="1619289"/>
        <a:ext cx="5376295" cy="809644"/>
      </dsp:txXfrm>
    </dsp:sp>
    <dsp:sp modelId="{7FCDED75-4A1D-4665-9459-C15FEA5F96C7}">
      <dsp:nvSpPr>
        <dsp:cNvPr id="0" name=""/>
        <dsp:cNvSpPr/>
      </dsp:nvSpPr>
      <dsp:spPr>
        <a:xfrm>
          <a:off x="351099" y="1518083"/>
          <a:ext cx="1012056" cy="10120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1CD5B9-0A45-451D-9C74-45AC5ED52BA0}">
      <dsp:nvSpPr>
        <dsp:cNvPr id="0" name=""/>
        <dsp:cNvSpPr/>
      </dsp:nvSpPr>
      <dsp:spPr>
        <a:xfrm>
          <a:off x="562821" y="2833756"/>
          <a:ext cx="5670601" cy="80964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43180" rIns="43180" bIns="43180" numCol="1" spcCol="1270" anchor="t" anchorCtr="0">
          <a:noAutofit/>
        </a:bodyPr>
        <a:lstStyle/>
        <a:p>
          <a:pPr marL="0" lvl="0" indent="0" algn="l" defTabSz="755650">
            <a:lnSpc>
              <a:spcPct val="90000"/>
            </a:lnSpc>
            <a:spcBef>
              <a:spcPct val="0"/>
            </a:spcBef>
            <a:spcAft>
              <a:spcPct val="35000"/>
            </a:spcAft>
            <a:buNone/>
          </a:pPr>
          <a:r>
            <a:rPr lang="sk-SK" sz="1700" kern="1200" dirty="0">
              <a:latin typeface="Weekly Free Light" panose="00000400000000000000" pitchFamily="50" charset="-18"/>
            </a:rPr>
            <a:t>Ag</a:t>
          </a:r>
          <a:r>
            <a:rPr lang="en-US" sz="1700" kern="1200" dirty="0">
              <a:latin typeface="Weekly Free Light" panose="00000400000000000000" pitchFamily="50" charset="-18"/>
            </a:rPr>
            <a:t>g</a:t>
          </a:r>
          <a:r>
            <a:rPr lang="sk-SK" sz="1700" kern="1200" dirty="0" err="1">
              <a:latin typeface="Weekly Free Light" panose="00000400000000000000" pitchFamily="50" charset="-18"/>
            </a:rPr>
            <a:t>reg</a:t>
          </a:r>
          <a:r>
            <a:rPr lang="en-US" sz="1700" kern="1200" dirty="0">
              <a:latin typeface="Weekly Free Light" panose="00000400000000000000" pitchFamily="50" charset="-18"/>
            </a:rPr>
            <a:t>ate</a:t>
          </a:r>
          <a:endParaRPr lang="sk-SK" sz="1700" kern="1200" dirty="0">
            <a:latin typeface="Weekly Free Light" panose="00000400000000000000" pitchFamily="50" charset="-18"/>
          </a:endParaRPr>
        </a:p>
        <a:p>
          <a:pPr marL="114300" lvl="1" indent="-114300" algn="l" defTabSz="577850">
            <a:lnSpc>
              <a:spcPct val="90000"/>
            </a:lnSpc>
            <a:spcBef>
              <a:spcPct val="0"/>
            </a:spcBef>
            <a:spcAft>
              <a:spcPct val="15000"/>
            </a:spcAft>
            <a:buChar char="•"/>
          </a:pPr>
          <a:r>
            <a:rPr lang="en-US" sz="1300" kern="1200" dirty="0">
              <a:latin typeface="Weekly Free Light" panose="00000400000000000000" pitchFamily="50" charset="-18"/>
            </a:rPr>
            <a:t>the sum of all the intended purchases in the economy</a:t>
          </a:r>
          <a:endParaRPr lang="sk-SK" sz="1300" kern="1200" dirty="0">
            <a:latin typeface="Weekly Free Light" panose="00000400000000000000" pitchFamily="50" charset="-18"/>
          </a:endParaRPr>
        </a:p>
      </dsp:txBody>
      <dsp:txXfrm>
        <a:off x="562821" y="2833756"/>
        <a:ext cx="5670601" cy="809644"/>
      </dsp:txXfrm>
    </dsp:sp>
    <dsp:sp modelId="{4D4E9CED-79E5-4B6A-880F-079F0552BA4D}">
      <dsp:nvSpPr>
        <dsp:cNvPr id="0" name=""/>
        <dsp:cNvSpPr/>
      </dsp:nvSpPr>
      <dsp:spPr>
        <a:xfrm>
          <a:off x="56793" y="2732551"/>
          <a:ext cx="1012056" cy="101205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01AD0725-A7EE-4227-9DB9-D39B055162EA}"/>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CC8AC4ED-D75A-4652-A320-2AF74BCA317D}"/>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E3155EA7-226B-41F5-B501-0F6B39DE334E}"/>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2C093036-A62F-4582-8E4E-87E483E87649}"/>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A07A5B16-4928-4E63-B0EB-9988C259BA3B}"/>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5F30D258-B990-40EC-8B92-7931A956140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6EDED9AB-51F6-4721-AE9C-1635A33F15C4}"/>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67ADE861-1E6B-48C7-A966-11401DAE920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69561F16-1F1D-43B0-9836-D01EEB441157}"/>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70B4EFAD-730E-44F0-8B41-778A62ADCEB2}"/>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43;g35f391192_029:notes">
            <a:extLst>
              <a:ext uri="{FF2B5EF4-FFF2-40B4-BE49-F238E27FC236}">
                <a16:creationId xmlns:a16="http://schemas.microsoft.com/office/drawing/2014/main" id="{6991D0DA-7FF7-4731-A1A5-4C1C5C44F68D}"/>
              </a:ext>
            </a:extLst>
          </p:cNvPr>
          <p:cNvSpPr>
            <a:spLocks noGrp="1" noRot="1" noChangeAspect="1" noTextEdit="1"/>
          </p:cNvSpPr>
          <p:nvPr>
            <p:ph type="sldImg" idx="2"/>
          </p:nvPr>
        </p:nvSpPr>
        <p:spPr>
          <a:ln>
            <a:miter lim="800000"/>
            <a:headEnd/>
            <a:tailEnd/>
          </a:ln>
        </p:spPr>
      </p:sp>
      <p:sp>
        <p:nvSpPr>
          <p:cNvPr id="19459" name="Google Shape;144;g35f391192_029:notes">
            <a:extLst>
              <a:ext uri="{FF2B5EF4-FFF2-40B4-BE49-F238E27FC236}">
                <a16:creationId xmlns:a16="http://schemas.microsoft.com/office/drawing/2014/main" id="{895040BB-D41C-413A-9E4F-082CA42C31D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43;g35f391192_029:notes">
            <a:extLst>
              <a:ext uri="{FF2B5EF4-FFF2-40B4-BE49-F238E27FC236}">
                <a16:creationId xmlns:a16="http://schemas.microsoft.com/office/drawing/2014/main" id="{C95CFE87-AE7C-4CA3-9529-8D0111469F51}"/>
              </a:ext>
            </a:extLst>
          </p:cNvPr>
          <p:cNvSpPr>
            <a:spLocks noGrp="1" noRot="1" noChangeAspect="1" noTextEdit="1"/>
          </p:cNvSpPr>
          <p:nvPr>
            <p:ph type="sldImg" idx="2"/>
          </p:nvPr>
        </p:nvSpPr>
        <p:spPr>
          <a:ln>
            <a:miter lim="800000"/>
            <a:headEnd/>
            <a:tailEnd/>
          </a:ln>
        </p:spPr>
      </p:sp>
      <p:sp>
        <p:nvSpPr>
          <p:cNvPr id="21507" name="Google Shape;144;g35f391192_029:notes">
            <a:extLst>
              <a:ext uri="{FF2B5EF4-FFF2-40B4-BE49-F238E27FC236}">
                <a16:creationId xmlns:a16="http://schemas.microsoft.com/office/drawing/2014/main" id="{43E3D82E-6810-42B5-9AA7-E2EBC7583AAB}"/>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135;g35f391192_04:notes">
            <a:extLst>
              <a:ext uri="{FF2B5EF4-FFF2-40B4-BE49-F238E27FC236}">
                <a16:creationId xmlns:a16="http://schemas.microsoft.com/office/drawing/2014/main" id="{E1719DF1-5608-4A9B-8921-F2620A3B77A4}"/>
              </a:ext>
            </a:extLst>
          </p:cNvPr>
          <p:cNvSpPr>
            <a:spLocks noGrp="1" noRot="1" noChangeAspect="1" noTextEdit="1"/>
          </p:cNvSpPr>
          <p:nvPr>
            <p:ph type="sldImg" idx="2"/>
          </p:nvPr>
        </p:nvSpPr>
        <p:spPr>
          <a:ln>
            <a:miter lim="800000"/>
            <a:headEnd/>
            <a:tailEnd/>
          </a:ln>
        </p:spPr>
      </p:sp>
      <p:sp>
        <p:nvSpPr>
          <p:cNvPr id="28675" name="Google Shape;136;g35f391192_04:notes">
            <a:extLst>
              <a:ext uri="{FF2B5EF4-FFF2-40B4-BE49-F238E27FC236}">
                <a16:creationId xmlns:a16="http://schemas.microsoft.com/office/drawing/2014/main" id="{A1A14C52-99E7-4513-B40A-2CF64BAF024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A37BD29A-3763-41B6-A2ED-1690E6DA1937}"/>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0940B1BC-B36F-4538-ABB2-1673E7C99CE6}"/>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B51B5B4E-9216-4707-A03A-84DEDBCE4B28}"/>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EB7CD17A-13CA-490F-A896-4F5791E89521}"/>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18535603-E3BE-4CDB-A378-DD61F36D6628}"/>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413623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F7472682-D27D-4706-8B0C-B4EB72E3BB8E}"/>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826A3000-F7D8-4DA6-BA92-DC4D8406435D}"/>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A374D216-9A64-4E4B-8F2D-0015B0E1A3B7}"/>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735B62F3-6ED4-4D27-8271-E8427C774D56}"/>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5E2DF0C9-06F4-4124-9A68-08DD6B7F2F61}"/>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2A51E594-283F-438D-928F-69942FBECF0A}"/>
              </a:ext>
            </a:extLst>
          </p:cNvPr>
          <p:cNvSpPr txBox="1">
            <a:spLocks noGrp="1"/>
          </p:cNvSpPr>
          <p:nvPr>
            <p:ph type="sldNum" idx="10"/>
          </p:nvPr>
        </p:nvSpPr>
        <p:spPr/>
        <p:txBody>
          <a:bodyPr/>
          <a:lstStyle>
            <a:lvl1pPr>
              <a:defRPr/>
            </a:lvl1pPr>
          </a:lstStyle>
          <a:p>
            <a:pPr>
              <a:defRPr/>
            </a:pPr>
            <a:fld id="{E5E9E341-81B7-44F9-AD74-FAED3BBC4345}" type="slidenum">
              <a:rPr lang="sk-SK" altLang="sk-SK"/>
              <a:pPr>
                <a:defRPr/>
              </a:pPr>
              <a:t>‹#›</a:t>
            </a:fld>
            <a:endParaRPr lang="sk-SK" altLang="sk-SK"/>
          </a:p>
        </p:txBody>
      </p:sp>
    </p:spTree>
    <p:extLst>
      <p:ext uri="{BB962C8B-B14F-4D97-AF65-F5344CB8AC3E}">
        <p14:creationId xmlns:p14="http://schemas.microsoft.com/office/powerpoint/2010/main" val="282670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D8551EC6-D0F1-4F52-8315-98B05489BB92}"/>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D878C76B-D613-454D-AFA8-AB4144486B29}"/>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EBC99894-9D34-4F42-8D6B-7D26DCC1BF30}"/>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59A69F29-C7BF-41C1-ADF0-AD79B9F84EF3}"/>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12B350C3-D5E3-484A-BA67-08C7B92DF71D}"/>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1C7FB0B0-1097-4EC8-B4FA-A97C996945F4}"/>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843519EF-E445-48B1-962C-009BEBD80FE6}"/>
              </a:ext>
            </a:extLst>
          </p:cNvPr>
          <p:cNvSpPr txBox="1">
            <a:spLocks noGrp="1"/>
          </p:cNvSpPr>
          <p:nvPr>
            <p:ph type="sldNum" idx="10"/>
          </p:nvPr>
        </p:nvSpPr>
        <p:spPr/>
        <p:txBody>
          <a:bodyPr/>
          <a:lstStyle>
            <a:lvl1pPr>
              <a:defRPr/>
            </a:lvl1pPr>
          </a:lstStyle>
          <a:p>
            <a:pPr>
              <a:defRPr/>
            </a:pPr>
            <a:fld id="{FF1A51B3-5E93-4347-9569-41DCC3C4AC67}" type="slidenum">
              <a:rPr lang="sk-SK" altLang="sk-SK"/>
              <a:pPr>
                <a:defRPr/>
              </a:pPr>
              <a:t>‹#›</a:t>
            </a:fld>
            <a:endParaRPr lang="sk-SK" altLang="sk-SK"/>
          </a:p>
        </p:txBody>
      </p:sp>
    </p:spTree>
    <p:extLst>
      <p:ext uri="{BB962C8B-B14F-4D97-AF65-F5344CB8AC3E}">
        <p14:creationId xmlns:p14="http://schemas.microsoft.com/office/powerpoint/2010/main" val="78147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4EF3FA07-96F3-43A5-9165-EA103A04F261}"/>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8CE85B6C-E3E7-4FFD-8844-5C82C89B8B51}"/>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C1AB6E52-0174-44A2-9EC8-5D37EC1C303B}"/>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5F9BAEAD-6545-4AF6-B394-AC3AC317F59C}"/>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0308F7B4-DF0E-478C-9C55-761DE5275693}"/>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AA497EE0-337A-487C-AAF0-C3DA7A55178E}"/>
              </a:ext>
            </a:extLst>
          </p:cNvPr>
          <p:cNvSpPr txBox="1">
            <a:spLocks noGrp="1"/>
          </p:cNvSpPr>
          <p:nvPr>
            <p:ph type="sldNum" idx="10"/>
          </p:nvPr>
        </p:nvSpPr>
        <p:spPr/>
        <p:txBody>
          <a:bodyPr/>
          <a:lstStyle>
            <a:lvl1pPr>
              <a:defRPr/>
            </a:lvl1pPr>
          </a:lstStyle>
          <a:p>
            <a:pPr>
              <a:defRPr/>
            </a:pPr>
            <a:fld id="{3EB76EA0-BBC4-43C7-919F-974726B10008}" type="slidenum">
              <a:rPr lang="sk-SK" altLang="sk-SK"/>
              <a:pPr>
                <a:defRPr/>
              </a:pPr>
              <a:t>‹#›</a:t>
            </a:fld>
            <a:endParaRPr lang="sk-SK" altLang="sk-SK"/>
          </a:p>
        </p:txBody>
      </p:sp>
    </p:spTree>
    <p:extLst>
      <p:ext uri="{BB962C8B-B14F-4D97-AF65-F5344CB8AC3E}">
        <p14:creationId xmlns:p14="http://schemas.microsoft.com/office/powerpoint/2010/main" val="127931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886E1D45-2524-4CC8-9487-9B09161DBA4F}"/>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2FC6A33D-CDA9-4899-86F9-2827F4D67AD3}"/>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707E8DB1-6C0B-4CF6-9E88-D05B4DB7E01D}"/>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66AFDDAA-7CDF-4F7A-8213-9BE248229141}"/>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02B9DB9A-554B-432E-8F7F-03C70ED553D9}"/>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72AEC26F-70EE-4328-865D-7614924182AB}"/>
              </a:ext>
            </a:extLst>
          </p:cNvPr>
          <p:cNvSpPr txBox="1">
            <a:spLocks noGrp="1"/>
          </p:cNvSpPr>
          <p:nvPr>
            <p:ph type="sldNum" idx="10"/>
          </p:nvPr>
        </p:nvSpPr>
        <p:spPr/>
        <p:txBody>
          <a:bodyPr/>
          <a:lstStyle>
            <a:lvl1pPr>
              <a:defRPr/>
            </a:lvl1pPr>
          </a:lstStyle>
          <a:p>
            <a:pPr>
              <a:defRPr/>
            </a:pPr>
            <a:fld id="{E693E3BA-D4F3-4FFE-9069-22CCE46C4C3A}" type="slidenum">
              <a:rPr lang="sk-SK" altLang="sk-SK"/>
              <a:pPr>
                <a:defRPr/>
              </a:pPr>
              <a:t>‹#›</a:t>
            </a:fld>
            <a:endParaRPr lang="sk-SK" altLang="sk-SK"/>
          </a:p>
        </p:txBody>
      </p:sp>
    </p:spTree>
    <p:extLst>
      <p:ext uri="{BB962C8B-B14F-4D97-AF65-F5344CB8AC3E}">
        <p14:creationId xmlns:p14="http://schemas.microsoft.com/office/powerpoint/2010/main" val="995664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5A2E4B87-3A82-45DF-B8D6-D4DCF1456D93}"/>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C1CFC8E7-21F3-45C0-B9FF-994AABB72B4C}"/>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121D245B-DD9E-4A16-AFD3-29CB815DC0A4}"/>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A75937AF-CBC8-4201-B592-55CF5AD67D55}"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veworksheets.com/xs2751729ok" TargetMode="External"/><Relationship Id="rId2" Type="http://schemas.openxmlformats.org/officeDocument/2006/relationships/hyperlink" Target="https://jamboard.google.com/d/1_c2jZFAy7BDTkBooC1sy-nHoWCmNZ84YdlLPH7pp1-o/edit?usp=sharing"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1B67704E-73B0-44A6-AC45-E248027A3841}"/>
              </a:ext>
            </a:extLst>
          </p:cNvPr>
          <p:cNvSpPr txBox="1">
            <a:spLocks noGrp="1"/>
          </p:cNvSpPr>
          <p:nvPr>
            <p:ph type="ctrTitle"/>
          </p:nvPr>
        </p:nvSpPr>
        <p:spPr>
          <a:xfrm>
            <a:off x="611188" y="2427288"/>
            <a:ext cx="6694487" cy="1158875"/>
          </a:xfrm>
        </p:spPr>
        <p:txBody>
          <a:bodyPr/>
          <a:lstStyle/>
          <a:p>
            <a:pPr eaLnBrk="1" hangingPunct="1">
              <a:spcBef>
                <a:spcPct val="0"/>
              </a:spcBef>
              <a:spcAft>
                <a:spcPct val="0"/>
              </a:spcAft>
              <a:buClr>
                <a:srgbClr val="FFFFFF"/>
              </a:buClr>
              <a:buFont typeface="Roboto Slab" panose="020B0604020202020204" pitchFamily="2" charset="0"/>
              <a:buNone/>
            </a:pP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Digi</a:t>
            </a:r>
            <a:r>
              <a:rPr lang="en-US"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 School</a:t>
            </a: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 E</a:t>
            </a:r>
            <a:r>
              <a:rPr lang="en-US"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c</a:t>
            </a: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onomi</a:t>
            </a:r>
            <a:r>
              <a:rPr lang="en-US"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cs</a:t>
            </a:r>
            <a:b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b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D</a:t>
            </a:r>
            <a:r>
              <a:rPr lang="en-US"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emand </a:t>
            </a:r>
            <a:endPar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endParaRPr>
          </a:p>
        </p:txBody>
      </p:sp>
      <p:pic>
        <p:nvPicPr>
          <p:cNvPr id="8195" name="Obrázok 6" descr="Erasmus+ logo EN.jpg">
            <a:extLst>
              <a:ext uri="{FF2B5EF4-FFF2-40B4-BE49-F238E27FC236}">
                <a16:creationId xmlns:a16="http://schemas.microsoft.com/office/drawing/2014/main" id="{9419C0CC-D818-48E7-B4D6-2F3994A3D7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ok 2">
            <a:extLst>
              <a:ext uri="{FF2B5EF4-FFF2-40B4-BE49-F238E27FC236}">
                <a16:creationId xmlns:a16="http://schemas.microsoft.com/office/drawing/2014/main" id="{E24AC0B5-3A92-491F-B96C-A5ACE705AC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85750"/>
            <a:ext cx="11588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A42245DB-688A-46F0-A34D-4C06AD92F8DF}"/>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latin typeface="Weekly Free Light" panose="00000400000000000000" pitchFamily="50" charset="-18"/>
              </a:rPr>
              <a:t>2020-1-SK01-KA226-SCH-094350</a:t>
            </a:r>
            <a:r>
              <a:rPr lang="sk-SK" altLang="sk-SK" sz="2000" b="1" dirty="0">
                <a:solidFill>
                  <a:schemeClr val="bg1"/>
                </a:solidFill>
              </a:rPr>
              <a:t>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2">
            <a:extLst>
              <a:ext uri="{FF2B5EF4-FFF2-40B4-BE49-F238E27FC236}">
                <a16:creationId xmlns:a16="http://schemas.microsoft.com/office/drawing/2014/main" id="{7E95ACD5-3E48-4F46-AE4D-1368424A9645}"/>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en-US" altLang="sk-SK" b="1">
                <a:latin typeface="Roboto Slab" panose="020B0604020202020204" pitchFamily="2" charset="0"/>
                <a:cs typeface="Arial" panose="020B0604020202020204" pitchFamily="34" charset="0"/>
              </a:rPr>
              <a:t>Shifts of the Demand Curve</a:t>
            </a:r>
            <a:endParaRPr lang="sk-SK" altLang="sk-SK" b="1">
              <a:latin typeface="Roboto Slab" panose="020B0604020202020204" pitchFamily="2" charset="0"/>
              <a:cs typeface="Arial" panose="020B0604020202020204" pitchFamily="34" charset="0"/>
            </a:endParaRPr>
          </a:p>
        </p:txBody>
      </p:sp>
      <p:sp>
        <p:nvSpPr>
          <p:cNvPr id="23555" name="Zástupný objekt pre číslo snímky 1">
            <a:extLst>
              <a:ext uri="{FF2B5EF4-FFF2-40B4-BE49-F238E27FC236}">
                <a16:creationId xmlns:a16="http://schemas.microsoft.com/office/drawing/2014/main" id="{4A2315C6-480A-4D12-B5F8-7FAAADE965E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9F5133F-403D-44B4-B64F-63C7ADAC58E5}"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10</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23556" name="Google Shape;148;p16">
            <a:extLst>
              <a:ext uri="{FF2B5EF4-FFF2-40B4-BE49-F238E27FC236}">
                <a16:creationId xmlns:a16="http://schemas.microsoft.com/office/drawing/2014/main" id="{7E7782C3-EACC-446A-8F3C-7CF8F3CBF7B0}"/>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4</a:t>
            </a:r>
          </a:p>
        </p:txBody>
      </p:sp>
      <p:sp>
        <p:nvSpPr>
          <p:cNvPr id="23557" name="Podnadpis 1">
            <a:extLst>
              <a:ext uri="{FF2B5EF4-FFF2-40B4-BE49-F238E27FC236}">
                <a16:creationId xmlns:a16="http://schemas.microsoft.com/office/drawing/2014/main" id="{D165C699-5712-4A33-B381-D0F2E17DCB4F}"/>
              </a:ext>
            </a:extLst>
          </p:cNvPr>
          <p:cNvSpPr txBox="1">
            <a:spLocks noGrp="1"/>
          </p:cNvSpPr>
          <p:nvPr>
            <p:ph type="subTitle" idx="1"/>
          </p:nvPr>
        </p:nvSpPr>
        <p:spPr>
          <a:xfrm>
            <a:off x="4113213" y="3983038"/>
            <a:ext cx="4505325" cy="784225"/>
          </a:xfrm>
        </p:spPr>
        <p:txBody>
          <a:bodyPr/>
          <a:lstStyle/>
          <a:p>
            <a:pPr>
              <a:spcBef>
                <a:spcPct val="0"/>
              </a:spcBef>
              <a:spcAft>
                <a:spcPct val="0"/>
              </a:spcAft>
            </a:pPr>
            <a:endParaRPr lang="sk-SK" altLang="sk-SK">
              <a:latin typeface="Arial" panose="020B0604020202020204" pitchFamily="34" charset="0"/>
              <a:cs typeface="Arial" panose="020B0604020202020204" pitchFamily="34" charset="0"/>
            </a:endParaRPr>
          </a:p>
        </p:txBody>
      </p:sp>
      <p:pic>
        <p:nvPicPr>
          <p:cNvPr id="23558" name="Obrázok 6" descr="Erasmus+ logo EN.jpg">
            <a:extLst>
              <a:ext uri="{FF2B5EF4-FFF2-40B4-BE49-F238E27FC236}">
                <a16:creationId xmlns:a16="http://schemas.microsoft.com/office/drawing/2014/main" id="{8D428343-853D-4A28-B4D2-CA42C04292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63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Google Shape;292;p25">
            <a:extLst>
              <a:ext uri="{FF2B5EF4-FFF2-40B4-BE49-F238E27FC236}">
                <a16:creationId xmlns:a16="http://schemas.microsoft.com/office/drawing/2014/main" id="{C4631187-0252-4200-A4A6-BE3E075122DC}"/>
              </a:ext>
            </a:extLst>
          </p:cNvPr>
          <p:cNvSpPr txBox="1">
            <a:spLocks noChangeArrowheads="1"/>
          </p:cNvSpPr>
          <p:nvPr/>
        </p:nvSpPr>
        <p:spPr bwMode="auto">
          <a:xfrm>
            <a:off x="96838" y="4721225"/>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objekt pre číslo snímky 3">
            <a:extLst>
              <a:ext uri="{FF2B5EF4-FFF2-40B4-BE49-F238E27FC236}">
                <a16:creationId xmlns:a16="http://schemas.microsoft.com/office/drawing/2014/main" id="{78702561-6AB9-4BBE-AE87-7C1ED1B6E37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EB55C2F-7CD1-45FC-89A1-F84F5F9EA183}"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11</a:t>
            </a:fld>
            <a:endParaRPr lang="sk-SK" altLang="sk-SK" sz="800">
              <a:solidFill>
                <a:srgbClr val="FFFFFF"/>
              </a:solidFill>
              <a:latin typeface="Weekly Free Light" panose="02070309020205020404" pitchFamily="50" charset="0"/>
              <a:sym typeface="Roboto Slab" panose="020B0604020202020204" pitchFamily="2" charset="0"/>
            </a:endParaRPr>
          </a:p>
        </p:txBody>
      </p:sp>
      <p:grpSp>
        <p:nvGrpSpPr>
          <p:cNvPr id="24579" name="Skupina 18">
            <a:extLst>
              <a:ext uri="{FF2B5EF4-FFF2-40B4-BE49-F238E27FC236}">
                <a16:creationId xmlns:a16="http://schemas.microsoft.com/office/drawing/2014/main" id="{44A64D09-6A2D-4524-8608-68C5DB94ECC1}"/>
              </a:ext>
            </a:extLst>
          </p:cNvPr>
          <p:cNvGrpSpPr>
            <a:grpSpLocks/>
          </p:cNvGrpSpPr>
          <p:nvPr/>
        </p:nvGrpSpPr>
        <p:grpSpPr bwMode="auto">
          <a:xfrm>
            <a:off x="2509838" y="-307975"/>
            <a:ext cx="4699000" cy="4362450"/>
            <a:chOff x="3374558" y="397453"/>
            <a:chExt cx="4699050" cy="4362666"/>
          </a:xfrm>
        </p:grpSpPr>
        <p:cxnSp>
          <p:nvCxnSpPr>
            <p:cNvPr id="20" name="Rovná spojovacia šípka 19">
              <a:extLst>
                <a:ext uri="{FF2B5EF4-FFF2-40B4-BE49-F238E27FC236}">
                  <a16:creationId xmlns:a16="http://schemas.microsoft.com/office/drawing/2014/main" id="{DCE01F55-F88C-459A-B570-2EC7A34458E2}"/>
                </a:ext>
              </a:extLst>
            </p:cNvPr>
            <p:cNvCxnSpPr/>
            <p:nvPr/>
          </p:nvCxnSpPr>
          <p:spPr>
            <a:xfrm>
              <a:off x="3852400" y="4299721"/>
              <a:ext cx="32401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a:extLst>
                <a:ext uri="{FF2B5EF4-FFF2-40B4-BE49-F238E27FC236}">
                  <a16:creationId xmlns:a16="http://schemas.microsoft.com/office/drawing/2014/main" id="{1067A566-C576-4BAE-869F-00A3B26FA921}"/>
                </a:ext>
              </a:extLst>
            </p:cNvPr>
            <p:cNvCxnSpPr>
              <a:cxnSpLocks/>
            </p:cNvCxnSpPr>
            <p:nvPr/>
          </p:nvCxnSpPr>
          <p:spPr>
            <a:xfrm flipV="1">
              <a:off x="4004802" y="2067586"/>
              <a:ext cx="0" cy="238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blúk 21">
              <a:extLst>
                <a:ext uri="{FF2B5EF4-FFF2-40B4-BE49-F238E27FC236}">
                  <a16:creationId xmlns:a16="http://schemas.microsoft.com/office/drawing/2014/main" id="{826A2579-5B92-43DD-B187-D7043E6B9786}"/>
                </a:ext>
              </a:extLst>
            </p:cNvPr>
            <p:cNvSpPr/>
            <p:nvPr/>
          </p:nvSpPr>
          <p:spPr>
            <a:xfrm rot="10361707">
              <a:off x="4644572" y="397453"/>
              <a:ext cx="3389348" cy="361491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cxnSp>
          <p:nvCxnSpPr>
            <p:cNvPr id="23" name="Rovná spojnica 22">
              <a:extLst>
                <a:ext uri="{FF2B5EF4-FFF2-40B4-BE49-F238E27FC236}">
                  <a16:creationId xmlns:a16="http://schemas.microsoft.com/office/drawing/2014/main" id="{A0E3F60B-C3B8-446F-B9C0-B0B8EC510C2B}"/>
                </a:ext>
              </a:extLst>
            </p:cNvPr>
            <p:cNvCxnSpPr>
              <a:cxnSpLocks/>
            </p:cNvCxnSpPr>
            <p:nvPr/>
          </p:nvCxnSpPr>
          <p:spPr>
            <a:xfrm>
              <a:off x="4004802" y="2788346"/>
              <a:ext cx="711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ovná spojnica 23">
              <a:extLst>
                <a:ext uri="{FF2B5EF4-FFF2-40B4-BE49-F238E27FC236}">
                  <a16:creationId xmlns:a16="http://schemas.microsoft.com/office/drawing/2014/main" id="{9E2A1FE1-617D-4953-960F-70FE418F982A}"/>
                </a:ext>
              </a:extLst>
            </p:cNvPr>
            <p:cNvCxnSpPr>
              <a:cxnSpLocks/>
            </p:cNvCxnSpPr>
            <p:nvPr/>
          </p:nvCxnSpPr>
          <p:spPr>
            <a:xfrm>
              <a:off x="4004802" y="3363050"/>
              <a:ext cx="10715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ovná spojnica 24">
              <a:extLst>
                <a:ext uri="{FF2B5EF4-FFF2-40B4-BE49-F238E27FC236}">
                  <a16:creationId xmlns:a16="http://schemas.microsoft.com/office/drawing/2014/main" id="{00B3EE18-D9F2-4772-BD12-2FA749824413}"/>
                </a:ext>
              </a:extLst>
            </p:cNvPr>
            <p:cNvCxnSpPr>
              <a:cxnSpLocks/>
            </p:cNvCxnSpPr>
            <p:nvPr/>
          </p:nvCxnSpPr>
          <p:spPr>
            <a:xfrm>
              <a:off x="4004802" y="4012370"/>
              <a:ext cx="2224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ovná spojnica 25">
              <a:extLst>
                <a:ext uri="{FF2B5EF4-FFF2-40B4-BE49-F238E27FC236}">
                  <a16:creationId xmlns:a16="http://schemas.microsoft.com/office/drawing/2014/main" id="{63A9950C-0BC6-4E95-9C9F-35B0907E0F65}"/>
                </a:ext>
              </a:extLst>
            </p:cNvPr>
            <p:cNvCxnSpPr>
              <a:cxnSpLocks/>
            </p:cNvCxnSpPr>
            <p:nvPr/>
          </p:nvCxnSpPr>
          <p:spPr>
            <a:xfrm flipV="1">
              <a:off x="4716009" y="2788346"/>
              <a:ext cx="0" cy="1511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ovná spojnica 26">
              <a:extLst>
                <a:ext uri="{FF2B5EF4-FFF2-40B4-BE49-F238E27FC236}">
                  <a16:creationId xmlns:a16="http://schemas.microsoft.com/office/drawing/2014/main" id="{F6E9CC49-7D68-4907-B32F-1995BC67F06D}"/>
                </a:ext>
              </a:extLst>
            </p:cNvPr>
            <p:cNvCxnSpPr>
              <a:cxnSpLocks/>
            </p:cNvCxnSpPr>
            <p:nvPr/>
          </p:nvCxnSpPr>
          <p:spPr>
            <a:xfrm flipV="1">
              <a:off x="5076376" y="3363050"/>
              <a:ext cx="0" cy="944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ovná spojnica 27">
              <a:extLst>
                <a:ext uri="{FF2B5EF4-FFF2-40B4-BE49-F238E27FC236}">
                  <a16:creationId xmlns:a16="http://schemas.microsoft.com/office/drawing/2014/main" id="{C618697F-5523-440F-850F-0792A52B3063}"/>
                </a:ext>
              </a:extLst>
            </p:cNvPr>
            <p:cNvCxnSpPr>
              <a:cxnSpLocks/>
            </p:cNvCxnSpPr>
            <p:nvPr/>
          </p:nvCxnSpPr>
          <p:spPr>
            <a:xfrm flipV="1">
              <a:off x="6230500" y="4012370"/>
              <a:ext cx="0" cy="295290"/>
            </a:xfrm>
            <a:prstGeom prst="line">
              <a:avLst/>
            </a:prstGeom>
          </p:spPr>
          <p:style>
            <a:lnRef idx="1">
              <a:schemeClr val="accent1"/>
            </a:lnRef>
            <a:fillRef idx="0">
              <a:schemeClr val="accent1"/>
            </a:fillRef>
            <a:effectRef idx="0">
              <a:schemeClr val="accent1"/>
            </a:effectRef>
            <a:fontRef idx="minor">
              <a:schemeClr val="tx1"/>
            </a:fontRef>
          </p:style>
        </p:cxnSp>
        <p:sp>
          <p:nvSpPr>
            <p:cNvPr id="24598" name="BlokTextu 28">
              <a:extLst>
                <a:ext uri="{FF2B5EF4-FFF2-40B4-BE49-F238E27FC236}">
                  <a16:creationId xmlns:a16="http://schemas.microsoft.com/office/drawing/2014/main" id="{3E3D4324-CD39-4812-AE18-9E48AA5651D0}"/>
                </a:ext>
              </a:extLst>
            </p:cNvPr>
            <p:cNvSpPr txBox="1">
              <a:spLocks noChangeArrowheads="1"/>
            </p:cNvSpPr>
            <p:nvPr/>
          </p:nvSpPr>
          <p:spPr bwMode="auto">
            <a:xfrm>
              <a:off x="3670185" y="2612230"/>
              <a:ext cx="38024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10</a:t>
              </a:r>
            </a:p>
            <a:p>
              <a:pPr>
                <a:buClrTx/>
                <a:buFontTx/>
                <a:buNone/>
              </a:pPr>
              <a:endParaRPr lang="sk-SK" altLang="sk-SK">
                <a:latin typeface="Weekly Free Light" panose="02070309020205020404" pitchFamily="50" charset="0"/>
              </a:endParaRPr>
            </a:p>
            <a:p>
              <a:pPr>
                <a:buClrTx/>
                <a:buFontTx/>
                <a:buNone/>
              </a:pPr>
              <a:endParaRPr lang="sk-SK" altLang="sk-SK">
                <a:latin typeface="Weekly Free Light" panose="02070309020205020404" pitchFamily="50" charset="0"/>
              </a:endParaRPr>
            </a:p>
            <a:p>
              <a:pPr>
                <a:buClrTx/>
                <a:buFontTx/>
                <a:buNone/>
              </a:pPr>
              <a:r>
                <a:rPr lang="sk-SK" altLang="sk-SK">
                  <a:latin typeface="Weekly Free Light" panose="02070309020205020404" pitchFamily="50" charset="0"/>
                </a:rPr>
                <a:t> 6</a:t>
              </a:r>
            </a:p>
            <a:p>
              <a:pPr>
                <a:buClrTx/>
                <a:buFontTx/>
                <a:buNone/>
              </a:pPr>
              <a:endParaRPr lang="sk-SK" altLang="sk-SK">
                <a:latin typeface="Weekly Free Light" panose="02070309020205020404" pitchFamily="50" charset="0"/>
              </a:endParaRPr>
            </a:p>
            <a:p>
              <a:pPr>
                <a:buClrTx/>
                <a:buFontTx/>
                <a:buNone/>
              </a:pPr>
              <a:endParaRPr lang="sk-SK" altLang="sk-SK">
                <a:latin typeface="Weekly Free Light" panose="02070309020205020404" pitchFamily="50" charset="0"/>
              </a:endParaRPr>
            </a:p>
            <a:p>
              <a:pPr>
                <a:buClrTx/>
                <a:buFontTx/>
                <a:buNone/>
              </a:pPr>
              <a:r>
                <a:rPr lang="sk-SK" altLang="sk-SK">
                  <a:latin typeface="Weekly Free Light" panose="02070309020205020404" pitchFamily="50" charset="0"/>
                </a:rPr>
                <a:t> 2</a:t>
              </a:r>
            </a:p>
          </p:txBody>
        </p:sp>
        <p:sp>
          <p:nvSpPr>
            <p:cNvPr id="24599" name="BlokTextu 29">
              <a:extLst>
                <a:ext uri="{FF2B5EF4-FFF2-40B4-BE49-F238E27FC236}">
                  <a16:creationId xmlns:a16="http://schemas.microsoft.com/office/drawing/2014/main" id="{62631B16-AEBE-417A-9D46-929A03D96944}"/>
                </a:ext>
              </a:extLst>
            </p:cNvPr>
            <p:cNvSpPr txBox="1">
              <a:spLocks noChangeArrowheads="1"/>
            </p:cNvSpPr>
            <p:nvPr/>
          </p:nvSpPr>
          <p:spPr bwMode="auto">
            <a:xfrm>
              <a:off x="4211960" y="4452342"/>
              <a:ext cx="2376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       4      5                     10</a:t>
              </a:r>
            </a:p>
          </p:txBody>
        </p:sp>
        <p:sp>
          <p:nvSpPr>
            <p:cNvPr id="24600" name="BlokTextu 30">
              <a:extLst>
                <a:ext uri="{FF2B5EF4-FFF2-40B4-BE49-F238E27FC236}">
                  <a16:creationId xmlns:a16="http://schemas.microsoft.com/office/drawing/2014/main" id="{6EED7584-FD95-4C6B-9DC5-89ACA0EFEC4C}"/>
                </a:ext>
              </a:extLst>
            </p:cNvPr>
            <p:cNvSpPr txBox="1">
              <a:spLocks noChangeArrowheads="1"/>
            </p:cNvSpPr>
            <p:nvPr/>
          </p:nvSpPr>
          <p:spPr bwMode="auto">
            <a:xfrm>
              <a:off x="3374558" y="1996156"/>
              <a:ext cx="620462" cy="3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price </a:t>
              </a:r>
              <a:endParaRPr lang="sk-SK" altLang="sk-SK">
                <a:latin typeface="Weekly Free Light" panose="02070309020205020404" pitchFamily="50" charset="0"/>
              </a:endParaRPr>
            </a:p>
          </p:txBody>
        </p:sp>
        <p:sp>
          <p:nvSpPr>
            <p:cNvPr id="24601" name="BlokTextu 31">
              <a:extLst>
                <a:ext uri="{FF2B5EF4-FFF2-40B4-BE49-F238E27FC236}">
                  <a16:creationId xmlns:a16="http://schemas.microsoft.com/office/drawing/2014/main" id="{190BE00E-83B5-4750-94F8-EE0D511CEF7E}"/>
                </a:ext>
              </a:extLst>
            </p:cNvPr>
            <p:cNvSpPr txBox="1">
              <a:spLocks noChangeArrowheads="1"/>
            </p:cNvSpPr>
            <p:nvPr/>
          </p:nvSpPr>
          <p:spPr bwMode="auto">
            <a:xfrm>
              <a:off x="7011447" y="4299721"/>
              <a:ext cx="1062161" cy="3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quantity</a:t>
              </a:r>
              <a:endParaRPr lang="sk-SK" altLang="sk-SK">
                <a:latin typeface="Weekly Free Light" panose="02070309020205020404" pitchFamily="50" charset="0"/>
              </a:endParaRPr>
            </a:p>
          </p:txBody>
        </p:sp>
        <p:sp>
          <p:nvSpPr>
            <p:cNvPr id="24602" name="BlokTextu 32">
              <a:extLst>
                <a:ext uri="{FF2B5EF4-FFF2-40B4-BE49-F238E27FC236}">
                  <a16:creationId xmlns:a16="http://schemas.microsoft.com/office/drawing/2014/main" id="{6CC2D98C-2A66-4AC4-AD48-2E02A48A2CB9}"/>
                </a:ext>
              </a:extLst>
            </p:cNvPr>
            <p:cNvSpPr txBox="1">
              <a:spLocks noChangeArrowheads="1"/>
            </p:cNvSpPr>
            <p:nvPr/>
          </p:nvSpPr>
          <p:spPr bwMode="auto">
            <a:xfrm>
              <a:off x="4124544" y="2240649"/>
              <a:ext cx="576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D</a:t>
              </a:r>
              <a:r>
                <a:rPr lang="sk-SK" altLang="sk-SK" baseline="-25000">
                  <a:latin typeface="Weekly Free Light" panose="02070309020205020404" pitchFamily="50" charset="0"/>
                </a:rPr>
                <a:t>1</a:t>
              </a:r>
            </a:p>
          </p:txBody>
        </p:sp>
      </p:grpSp>
      <p:sp>
        <p:nvSpPr>
          <p:cNvPr id="34" name="Oblúk 33">
            <a:extLst>
              <a:ext uri="{FF2B5EF4-FFF2-40B4-BE49-F238E27FC236}">
                <a16:creationId xmlns:a16="http://schemas.microsoft.com/office/drawing/2014/main" id="{DB3CE9FC-91DC-4F0B-ABFD-F9C00A4D12F8}"/>
              </a:ext>
            </a:extLst>
          </p:cNvPr>
          <p:cNvSpPr/>
          <p:nvPr/>
        </p:nvSpPr>
        <p:spPr>
          <a:xfrm rot="10800000">
            <a:off x="3306763" y="-134938"/>
            <a:ext cx="3389312" cy="361473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35" name="Oblúk 34">
            <a:extLst>
              <a:ext uri="{FF2B5EF4-FFF2-40B4-BE49-F238E27FC236}">
                <a16:creationId xmlns:a16="http://schemas.microsoft.com/office/drawing/2014/main" id="{0BC97D66-E0BE-451A-A576-6E851830EA69}"/>
              </a:ext>
            </a:extLst>
          </p:cNvPr>
          <p:cNvSpPr/>
          <p:nvPr/>
        </p:nvSpPr>
        <p:spPr>
          <a:xfrm rot="10361707">
            <a:off x="4300538" y="-42863"/>
            <a:ext cx="3548062" cy="3243263"/>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sp>
        <p:nvSpPr>
          <p:cNvPr id="24582" name="BlokTextu 35">
            <a:extLst>
              <a:ext uri="{FF2B5EF4-FFF2-40B4-BE49-F238E27FC236}">
                <a16:creationId xmlns:a16="http://schemas.microsoft.com/office/drawing/2014/main" id="{1472F798-358D-4E5F-AB32-48D24777232F}"/>
              </a:ext>
            </a:extLst>
          </p:cNvPr>
          <p:cNvSpPr txBox="1">
            <a:spLocks noChangeArrowheads="1"/>
          </p:cNvSpPr>
          <p:nvPr/>
        </p:nvSpPr>
        <p:spPr bwMode="auto">
          <a:xfrm>
            <a:off x="3849688" y="1535113"/>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D</a:t>
            </a:r>
          </a:p>
        </p:txBody>
      </p:sp>
      <p:sp>
        <p:nvSpPr>
          <p:cNvPr id="24583" name="BlokTextu 36">
            <a:extLst>
              <a:ext uri="{FF2B5EF4-FFF2-40B4-BE49-F238E27FC236}">
                <a16:creationId xmlns:a16="http://schemas.microsoft.com/office/drawing/2014/main" id="{A459E0E5-EB06-4BAB-8445-3805128BF05B}"/>
              </a:ext>
            </a:extLst>
          </p:cNvPr>
          <p:cNvSpPr txBox="1">
            <a:spLocks noChangeArrowheads="1"/>
          </p:cNvSpPr>
          <p:nvPr/>
        </p:nvSpPr>
        <p:spPr bwMode="auto">
          <a:xfrm>
            <a:off x="4381500" y="1508125"/>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D</a:t>
            </a:r>
            <a:r>
              <a:rPr lang="sk-SK" altLang="sk-SK" baseline="-25000">
                <a:latin typeface="Weekly Free Light" panose="02070309020205020404" pitchFamily="50" charset="0"/>
              </a:rPr>
              <a:t>2</a:t>
            </a:r>
          </a:p>
        </p:txBody>
      </p:sp>
      <p:sp>
        <p:nvSpPr>
          <p:cNvPr id="38" name="Šípka: doprava 37">
            <a:extLst>
              <a:ext uri="{FF2B5EF4-FFF2-40B4-BE49-F238E27FC236}">
                <a16:creationId xmlns:a16="http://schemas.microsoft.com/office/drawing/2014/main" id="{774A9019-7921-4FFA-8ADA-90D3F993F196}"/>
              </a:ext>
            </a:extLst>
          </p:cNvPr>
          <p:cNvSpPr/>
          <p:nvPr/>
        </p:nvSpPr>
        <p:spPr>
          <a:xfrm>
            <a:off x="4022725" y="2179638"/>
            <a:ext cx="4445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latin typeface="Weekly Free Light" panose="00000400000000000000" pitchFamily="50" charset="-18"/>
            </a:endParaRPr>
          </a:p>
        </p:txBody>
      </p:sp>
      <p:sp>
        <p:nvSpPr>
          <p:cNvPr id="39" name="Šípka: doprava 38">
            <a:extLst>
              <a:ext uri="{FF2B5EF4-FFF2-40B4-BE49-F238E27FC236}">
                <a16:creationId xmlns:a16="http://schemas.microsoft.com/office/drawing/2014/main" id="{EE6D8042-3247-46FD-A68D-E8BE68111299}"/>
              </a:ext>
            </a:extLst>
          </p:cNvPr>
          <p:cNvSpPr/>
          <p:nvPr/>
        </p:nvSpPr>
        <p:spPr>
          <a:xfrm rot="10800000">
            <a:off x="3586163" y="2425700"/>
            <a:ext cx="4445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latin typeface="Weekly Free Light" panose="00000400000000000000" pitchFamily="50" charset="-18"/>
            </a:endParaRPr>
          </a:p>
        </p:txBody>
      </p:sp>
      <p:sp>
        <p:nvSpPr>
          <p:cNvPr id="24586" name="BlokTextu 39">
            <a:extLst>
              <a:ext uri="{FF2B5EF4-FFF2-40B4-BE49-F238E27FC236}">
                <a16:creationId xmlns:a16="http://schemas.microsoft.com/office/drawing/2014/main" id="{65718E93-EBD4-48AD-8606-9479774358B8}"/>
              </a:ext>
            </a:extLst>
          </p:cNvPr>
          <p:cNvSpPr txBox="1">
            <a:spLocks noChangeArrowheads="1"/>
          </p:cNvSpPr>
          <p:nvPr/>
        </p:nvSpPr>
        <p:spPr bwMode="auto">
          <a:xfrm>
            <a:off x="5000625" y="627063"/>
            <a:ext cx="3790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D</a:t>
            </a:r>
            <a:r>
              <a:rPr lang="sk-SK" altLang="sk-SK" baseline="-25000">
                <a:latin typeface="Weekly Free Light" panose="02070309020205020404" pitchFamily="50" charset="0"/>
              </a:rPr>
              <a:t>1</a:t>
            </a:r>
            <a:r>
              <a:rPr lang="sk-SK" altLang="sk-SK">
                <a:latin typeface="Weekly Free Light" panose="02070309020205020404" pitchFamily="50" charset="0"/>
              </a:rPr>
              <a:t> – </a:t>
            </a:r>
            <a:r>
              <a:rPr lang="en-US" altLang="sk-SK" b="1">
                <a:latin typeface="Weekly Free Light" panose="02070309020205020404" pitchFamily="50" charset="0"/>
              </a:rPr>
              <a:t>decrease in demand </a:t>
            </a:r>
            <a:r>
              <a:rPr lang="sk-SK" altLang="sk-SK">
                <a:latin typeface="Weekly Free Light" panose="02070309020205020404" pitchFamily="50" charset="0"/>
              </a:rPr>
              <a:t>(</a:t>
            </a:r>
            <a:r>
              <a:rPr lang="en-US" altLang="sk-SK">
                <a:latin typeface="Weekly Free Light" panose="02070309020205020404" pitchFamily="50" charset="0"/>
              </a:rPr>
              <a:t>lower household income, market reduction, lowering the prices of substitute goods, etc.</a:t>
            </a:r>
            <a:r>
              <a:rPr lang="sk-SK" altLang="sk-SK">
                <a:latin typeface="Weekly Free Light" panose="02070309020205020404" pitchFamily="50" charset="0"/>
              </a:rPr>
              <a:t>)</a:t>
            </a:r>
          </a:p>
          <a:p>
            <a:pPr>
              <a:buClrTx/>
              <a:buFontTx/>
              <a:buNone/>
            </a:pPr>
            <a:endParaRPr lang="sk-SK" altLang="sk-SK">
              <a:latin typeface="Weekly Free Light" panose="02070309020205020404" pitchFamily="50" charset="0"/>
            </a:endParaRPr>
          </a:p>
          <a:p>
            <a:pPr>
              <a:buClrTx/>
              <a:buFontTx/>
              <a:buNone/>
            </a:pPr>
            <a:r>
              <a:rPr lang="sk-SK" altLang="sk-SK">
                <a:latin typeface="Weekly Free Light" panose="02070309020205020404" pitchFamily="50" charset="0"/>
              </a:rPr>
              <a:t>D</a:t>
            </a:r>
            <a:r>
              <a:rPr lang="sk-SK" altLang="sk-SK" baseline="-25000">
                <a:latin typeface="Weekly Free Light" panose="02070309020205020404" pitchFamily="50" charset="0"/>
              </a:rPr>
              <a:t>2</a:t>
            </a:r>
            <a:r>
              <a:rPr lang="sk-SK" altLang="sk-SK">
                <a:latin typeface="Weekly Free Light" panose="02070309020205020404" pitchFamily="50" charset="0"/>
              </a:rPr>
              <a:t> – </a:t>
            </a:r>
            <a:r>
              <a:rPr lang="en-US" altLang="sk-SK" b="1">
                <a:latin typeface="Weekly Free Light" panose="02070309020205020404" pitchFamily="50" charset="0"/>
              </a:rPr>
              <a:t>increase in demand</a:t>
            </a:r>
            <a:r>
              <a:rPr lang="sk-SK" altLang="sk-SK" b="1">
                <a:latin typeface="Weekly Free Light" panose="02070309020205020404" pitchFamily="50" charset="0"/>
              </a:rPr>
              <a:t> </a:t>
            </a:r>
            <a:r>
              <a:rPr lang="sk-SK" altLang="sk-SK">
                <a:latin typeface="Weekly Free Light" panose="02070309020205020404" pitchFamily="50" charset="0"/>
              </a:rPr>
              <a:t>(</a:t>
            </a:r>
            <a:r>
              <a:rPr lang="en-US" altLang="sk-SK">
                <a:latin typeface="Weekly Free Light" panose="02070309020205020404" pitchFamily="50" charset="0"/>
              </a:rPr>
              <a:t>higher household income, market growth, increase in the price of substitute goods, etc</a:t>
            </a:r>
            <a:r>
              <a:rPr lang="sk-SK" altLang="sk-SK">
                <a:latin typeface="Weekly Free Light" panose="02070309020205020404" pitchFamily="50" charset="0"/>
              </a:rPr>
              <a:t>.)</a:t>
            </a:r>
          </a:p>
        </p:txBody>
      </p:sp>
      <p:pic>
        <p:nvPicPr>
          <p:cNvPr id="24587" name="Obrázok 6" descr="Erasmus+ logo EN.jpg">
            <a:extLst>
              <a:ext uri="{FF2B5EF4-FFF2-40B4-BE49-F238E27FC236}">
                <a16:creationId xmlns:a16="http://schemas.microsoft.com/office/drawing/2014/main" id="{A5C71734-8FC2-4397-8592-87D44DA660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825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Google Shape;292;p25">
            <a:extLst>
              <a:ext uri="{FF2B5EF4-FFF2-40B4-BE49-F238E27FC236}">
                <a16:creationId xmlns:a16="http://schemas.microsoft.com/office/drawing/2014/main" id="{35EC1589-3AB9-42D7-B642-181D6C5229D8}"/>
              </a:ext>
            </a:extLst>
          </p:cNvPr>
          <p:cNvSpPr txBox="1">
            <a:spLocks noChangeArrowheads="1"/>
          </p:cNvSpPr>
          <p:nvPr/>
        </p:nvSpPr>
        <p:spPr bwMode="auto">
          <a:xfrm>
            <a:off x="123825" y="4773613"/>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1E859360-870E-4764-A070-CCFFD255E16A}"/>
              </a:ext>
            </a:extLst>
          </p:cNvPr>
          <p:cNvSpPr txBox="1">
            <a:spLocks noGrp="1"/>
          </p:cNvSpPr>
          <p:nvPr>
            <p:ph type="ctrTitle"/>
          </p:nvPr>
        </p:nvSpPr>
        <p:spPr>
          <a:xfrm>
            <a:off x="3924300" y="484188"/>
            <a:ext cx="4505325" cy="1158875"/>
          </a:xfrm>
        </p:spPr>
        <p:txBody>
          <a:bodyPr/>
          <a:lstStyle/>
          <a:p>
            <a:pPr>
              <a:spcBef>
                <a:spcPct val="0"/>
              </a:spcBef>
              <a:spcAft>
                <a:spcPct val="0"/>
              </a:spcAft>
            </a:pPr>
            <a:r>
              <a:rPr lang="sk-SK" altLang="sk-SK">
                <a:latin typeface="Roboto Slab" panose="020B0604020202020204" pitchFamily="2" charset="0"/>
                <a:cs typeface="Arial" panose="020B0604020202020204" pitchFamily="34" charset="0"/>
              </a:rPr>
              <a:t>Vzdelávacie materiály</a:t>
            </a:r>
          </a:p>
        </p:txBody>
      </p:sp>
      <p:sp>
        <p:nvSpPr>
          <p:cNvPr id="25603" name="Podnadpis 2">
            <a:extLst>
              <a:ext uri="{FF2B5EF4-FFF2-40B4-BE49-F238E27FC236}">
                <a16:creationId xmlns:a16="http://schemas.microsoft.com/office/drawing/2014/main" id="{AB8315EE-F679-4249-946E-F74687FA9011}"/>
              </a:ext>
            </a:extLst>
          </p:cNvPr>
          <p:cNvSpPr txBox="1">
            <a:spLocks noGrp="1"/>
          </p:cNvSpPr>
          <p:nvPr>
            <p:ph type="subTitle" idx="1"/>
          </p:nvPr>
        </p:nvSpPr>
        <p:spPr>
          <a:xfrm>
            <a:off x="3916363" y="1924050"/>
            <a:ext cx="4505325" cy="1576388"/>
          </a:xfrm>
        </p:spPr>
        <p:txBody>
          <a:bodyPr/>
          <a:lstStyle/>
          <a:p>
            <a:pPr>
              <a:spcBef>
                <a:spcPct val="0"/>
              </a:spcBef>
              <a:spcAft>
                <a:spcPct val="0"/>
              </a:spcAft>
              <a:buFont typeface="Arial" panose="020B0604020202020204" pitchFamily="34" charset="0"/>
              <a:buAutoNum type="arabicPeriod"/>
            </a:pPr>
            <a:r>
              <a:rPr lang="sk-SK" altLang="sk-SK">
                <a:latin typeface="Weekly Free Light" panose="02070309020205020404" pitchFamily="50" charset="0"/>
                <a:cs typeface="Arial" panose="020B0604020202020204" pitchFamily="34" charset="0"/>
                <a:hlinkClick r:id="rId2"/>
              </a:rPr>
              <a:t>Factors influencing the demand</a:t>
            </a:r>
            <a:endParaRPr lang="sk-SK" altLang="sk-SK">
              <a:latin typeface="Weekly Free Light" panose="02070309020205020404" pitchFamily="50" charset="0"/>
              <a:cs typeface="Arial" panose="020B0604020202020204" pitchFamily="34" charset="0"/>
            </a:endParaRPr>
          </a:p>
          <a:p>
            <a:pPr>
              <a:spcBef>
                <a:spcPct val="0"/>
              </a:spcBef>
              <a:spcAft>
                <a:spcPct val="0"/>
              </a:spcAft>
              <a:buFont typeface="Arial" panose="020B0604020202020204" pitchFamily="34" charset="0"/>
              <a:buAutoNum type="arabicPeriod"/>
            </a:pPr>
            <a:endParaRPr lang="sk-SK" altLang="sk-SK">
              <a:latin typeface="Weekly Free Light" panose="02070309020205020404" pitchFamily="50" charset="0"/>
              <a:cs typeface="Arial" panose="020B0604020202020204" pitchFamily="34" charset="0"/>
            </a:endParaRPr>
          </a:p>
          <a:p>
            <a:pPr>
              <a:spcBef>
                <a:spcPct val="0"/>
              </a:spcBef>
              <a:spcAft>
                <a:spcPct val="0"/>
              </a:spcAft>
              <a:buFont typeface="Arial" panose="020B0604020202020204" pitchFamily="34" charset="0"/>
              <a:buAutoNum type="arabicPeriod"/>
            </a:pPr>
            <a:r>
              <a:rPr lang="en-US" altLang="sk-SK">
                <a:latin typeface="Weekly Free Light" panose="02070309020205020404" pitchFamily="50" charset="0"/>
                <a:cs typeface="Arial" panose="020B0604020202020204" pitchFamily="34" charset="0"/>
                <a:hlinkClick r:id="rId3"/>
              </a:rPr>
              <a:t>Demand, shifts in the curve</a:t>
            </a:r>
            <a:endParaRPr lang="sk-SK" altLang="sk-SK">
              <a:latin typeface="Weekly Free Light" panose="02070309020205020404" pitchFamily="50" charset="0"/>
              <a:cs typeface="Arial" panose="020B0604020202020204" pitchFamily="34" charset="0"/>
            </a:endParaRPr>
          </a:p>
          <a:p>
            <a:pPr>
              <a:spcBef>
                <a:spcPct val="0"/>
              </a:spcBef>
              <a:spcAft>
                <a:spcPct val="0"/>
              </a:spcAft>
              <a:buFont typeface="Arial" panose="020B0604020202020204" pitchFamily="34" charset="0"/>
              <a:buAutoNum type="arabicPeriod"/>
            </a:pPr>
            <a:endParaRPr lang="sk-SK" altLang="sk-SK">
              <a:latin typeface="Arial" panose="020B0604020202020204" pitchFamily="34" charset="0"/>
              <a:cs typeface="Arial" panose="020B0604020202020204" pitchFamily="34" charset="0"/>
            </a:endParaRPr>
          </a:p>
          <a:p>
            <a:pPr>
              <a:spcBef>
                <a:spcPct val="0"/>
              </a:spcBef>
              <a:spcAft>
                <a:spcPct val="0"/>
              </a:spcAft>
            </a:pPr>
            <a:endParaRPr lang="sk-SK" altLang="sk-SK">
              <a:latin typeface="Arial" panose="020B0604020202020204" pitchFamily="34" charset="0"/>
              <a:cs typeface="Arial" panose="020B0604020202020204" pitchFamily="34" charset="0"/>
            </a:endParaRPr>
          </a:p>
        </p:txBody>
      </p:sp>
      <p:sp>
        <p:nvSpPr>
          <p:cNvPr id="25604" name="Zástupný objekt pre číslo snímky 3">
            <a:extLst>
              <a:ext uri="{FF2B5EF4-FFF2-40B4-BE49-F238E27FC236}">
                <a16:creationId xmlns:a16="http://schemas.microsoft.com/office/drawing/2014/main" id="{7CD57840-C9BA-4BE8-AD62-8B80467C518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AB11469-17C2-46E5-A989-BD2BD01FF35E}"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12</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5" name="Tlačidlo akcie: Návrat 4">
            <a:hlinkClick r:id="rId4" action="ppaction://hlinksldjump" highlightClick="1"/>
            <a:extLst>
              <a:ext uri="{FF2B5EF4-FFF2-40B4-BE49-F238E27FC236}">
                <a16:creationId xmlns:a16="http://schemas.microsoft.com/office/drawing/2014/main" id="{9F98F207-47C2-481B-BFF4-6B4AE8381928}"/>
              </a:ext>
            </a:extLst>
          </p:cNvPr>
          <p:cNvSpPr/>
          <p:nvPr/>
        </p:nvSpPr>
        <p:spPr>
          <a:xfrm>
            <a:off x="8388350" y="1962150"/>
            <a:ext cx="401638" cy="431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25606" name="Google Shape;148;p16">
            <a:extLst>
              <a:ext uri="{FF2B5EF4-FFF2-40B4-BE49-F238E27FC236}">
                <a16:creationId xmlns:a16="http://schemas.microsoft.com/office/drawing/2014/main" id="{ABD3C13B-1A30-47CB-82CB-CC984010065E}"/>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5</a:t>
            </a:r>
          </a:p>
        </p:txBody>
      </p:sp>
      <p:pic>
        <p:nvPicPr>
          <p:cNvPr id="25607" name="Obrázok 6" descr="Erasmus+ logo EN.jpg">
            <a:extLst>
              <a:ext uri="{FF2B5EF4-FFF2-40B4-BE49-F238E27FC236}">
                <a16:creationId xmlns:a16="http://schemas.microsoft.com/office/drawing/2014/main" id="{ED0D6910-4831-4FBB-AB2B-2DE3AB341A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525" y="63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Google Shape;292;p25">
            <a:extLst>
              <a:ext uri="{FF2B5EF4-FFF2-40B4-BE49-F238E27FC236}">
                <a16:creationId xmlns:a16="http://schemas.microsoft.com/office/drawing/2014/main" id="{865D087A-5949-43D2-AF0C-3E590B2905C7}"/>
              </a:ext>
            </a:extLst>
          </p:cNvPr>
          <p:cNvSpPr txBox="1">
            <a:spLocks noChangeArrowheads="1"/>
          </p:cNvSpPr>
          <p:nvPr/>
        </p:nvSpPr>
        <p:spPr bwMode="auto">
          <a:xfrm>
            <a:off x="285750" y="4727575"/>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objekt pre číslo snímky 1">
            <a:extLst>
              <a:ext uri="{FF2B5EF4-FFF2-40B4-BE49-F238E27FC236}">
                <a16:creationId xmlns:a16="http://schemas.microsoft.com/office/drawing/2014/main" id="{A8514083-3B35-40CE-9343-7E78A64FED1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321DAB3-3D89-414E-A66F-CE456F897468}"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13</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6627" name="Podnadpis 2">
            <a:extLst>
              <a:ext uri="{FF2B5EF4-FFF2-40B4-BE49-F238E27FC236}">
                <a16:creationId xmlns:a16="http://schemas.microsoft.com/office/drawing/2014/main" id="{F8D8AAA2-C904-4B61-AFB6-62D80C67497B}"/>
              </a:ext>
            </a:extLst>
          </p:cNvPr>
          <p:cNvSpPr txBox="1">
            <a:spLocks noChangeArrowheads="1"/>
          </p:cNvSpPr>
          <p:nvPr/>
        </p:nvSpPr>
        <p:spPr bwMode="auto">
          <a:xfrm>
            <a:off x="684213" y="700088"/>
            <a:ext cx="776287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en-US" altLang="sk-SK" sz="1800">
                <a:solidFill>
                  <a:srgbClr val="94BF6E"/>
                </a:solidFill>
                <a:latin typeface="Weekly Free Light" panose="02070309020205020404" pitchFamily="50" charset="0"/>
              </a:rPr>
              <a:t>Sources</a:t>
            </a:r>
            <a:r>
              <a:rPr lang="sk-SK" altLang="sk-SK" sz="1800">
                <a:solidFill>
                  <a:srgbClr val="94BF6E"/>
                </a:solidFill>
                <a:latin typeface="Weekly Free Light" panose="02070309020205020404" pitchFamily="50" charset="0"/>
              </a:rPr>
              <a:t>:</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a:solidFill>
                  <a:srgbClr val="94BF6E"/>
                </a:solidFill>
                <a:latin typeface="Weekly Free Light" panose="02070309020205020404" pitchFamily="50" charset="0"/>
              </a:rPr>
              <a:t>Novák J., Šlosár R., Základy ekonómie a ekonomiky, SPN Bratislava, 2008, ISBN: 978-80-10-01346-3</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a:solidFill>
                  <a:srgbClr val="94BF6E"/>
                </a:solidFill>
                <a:latin typeface="Weekly Free Light" panose="02070309020205020404" pitchFamily="50" charset="0"/>
              </a:rPr>
              <a:t>Orbánová D., Maturujem z ekonomiky a ekonómie, SPN Bratislava, 2014, ISBN 978-80-10-025575-6</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b="1">
              <a:solidFill>
                <a:srgbClr val="94BF6E"/>
              </a:solidFill>
              <a:latin typeface="Weekly Free Light" panose="02070309020205020404" pitchFamily="50" charset="0"/>
            </a:endParaRPr>
          </a:p>
        </p:txBody>
      </p:sp>
      <p:pic>
        <p:nvPicPr>
          <p:cNvPr id="26628" name="Obrázok 6" descr="Erasmus+ logo EN.jpg">
            <a:extLst>
              <a:ext uri="{FF2B5EF4-FFF2-40B4-BE49-F238E27FC236}">
                <a16:creationId xmlns:a16="http://schemas.microsoft.com/office/drawing/2014/main" id="{DA27D196-0BB7-4393-84AE-81523DB059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85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Google Shape;292;p25">
            <a:extLst>
              <a:ext uri="{FF2B5EF4-FFF2-40B4-BE49-F238E27FC236}">
                <a16:creationId xmlns:a16="http://schemas.microsoft.com/office/drawing/2014/main" id="{40011CD2-344F-4D1F-8A64-FD325E619225}"/>
              </a:ext>
            </a:extLst>
          </p:cNvPr>
          <p:cNvSpPr txBox="1">
            <a:spLocks noChangeArrowheads="1"/>
          </p:cNvSpPr>
          <p:nvPr/>
        </p:nvSpPr>
        <p:spPr bwMode="auto">
          <a:xfrm>
            <a:off x="112713" y="4727575"/>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139;p15">
            <a:extLst>
              <a:ext uri="{FF2B5EF4-FFF2-40B4-BE49-F238E27FC236}">
                <a16:creationId xmlns:a16="http://schemas.microsoft.com/office/drawing/2014/main" id="{4F048B52-D9F5-4F13-A61F-26E62C7CFF4A}"/>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Weekly Free Light" panose="02070309020205020404" pitchFamily="50"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Weekly Free Light" panose="02070309020205020404" pitchFamily="50" charset="0"/>
              <a:cs typeface="Arial" panose="020B0604020202020204" pitchFamily="34" charset="0"/>
              <a:sym typeface="Nixie One" panose="020B0604020202020204" charset="0"/>
            </a:endParaRPr>
          </a:p>
        </p:txBody>
      </p:sp>
      <p:sp>
        <p:nvSpPr>
          <p:cNvPr id="27651" name="Google Shape;141;p15">
            <a:extLst>
              <a:ext uri="{FF2B5EF4-FFF2-40B4-BE49-F238E27FC236}">
                <a16:creationId xmlns:a16="http://schemas.microsoft.com/office/drawing/2014/main" id="{9565DD55-58F2-44C8-B787-AE188380A7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BED8EDC-E6BE-489F-8EE2-AF5D79D51D5A}"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14</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7" name="Google Shape;132;p14">
            <a:extLst>
              <a:ext uri="{FF2B5EF4-FFF2-40B4-BE49-F238E27FC236}">
                <a16:creationId xmlns:a16="http://schemas.microsoft.com/office/drawing/2014/main" id="{D0C01DAB-5C06-47DA-A963-093DE504F47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p:txBody>
      </p:sp>
      <p:pic>
        <p:nvPicPr>
          <p:cNvPr id="27653" name="Obrázok 7" descr="Erasmus+ logo EN.jpg">
            <a:extLst>
              <a:ext uri="{FF2B5EF4-FFF2-40B4-BE49-F238E27FC236}">
                <a16:creationId xmlns:a16="http://schemas.microsoft.com/office/drawing/2014/main" id="{173D1C21-BBBD-4D20-AEFC-52B63374E7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BlokTextu 9">
            <a:extLst>
              <a:ext uri="{FF2B5EF4-FFF2-40B4-BE49-F238E27FC236}">
                <a16:creationId xmlns:a16="http://schemas.microsoft.com/office/drawing/2014/main" id="{1E58A133-D4D0-4B46-9061-D9AFAB32B3C9}"/>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latin typeface="Weekly Free Light" panose="02070309020205020404" pitchFamily="50" charset="0"/>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88BB9F62-1560-42E9-8B2B-98D115CC79DC}"/>
              </a:ext>
            </a:extLst>
          </p:cNvPr>
          <p:cNvSpPr txBox="1">
            <a:spLocks noGrp="1"/>
          </p:cNvSpPr>
          <p:nvPr>
            <p:ph type="body" idx="1"/>
          </p:nvPr>
        </p:nvSpPr>
        <p:spPr>
          <a:xfrm>
            <a:off x="107950" y="1635125"/>
            <a:ext cx="6840538" cy="1441450"/>
          </a:xfrm>
        </p:spPr>
        <p:txBody>
          <a:bodyPr/>
          <a:lstStyle/>
          <a:p>
            <a:pPr marL="342900" indent="-342900" algn="l" eaLnBrk="1" hangingPunct="1">
              <a:spcAft>
                <a:spcPct val="0"/>
              </a:spcAft>
              <a:buFont typeface="Wingdings" panose="05000000000000000000" pitchFamily="2" charset="2"/>
              <a:buChar char="v"/>
            </a:pPr>
            <a:r>
              <a:rPr lang="en-US" altLang="sk-SK">
                <a:latin typeface="Nixie One" panose="020B0604020202020204" charset="0"/>
                <a:cs typeface="Arial" panose="020B0604020202020204" pitchFamily="34" charset="0"/>
                <a:sym typeface="Nixie One" panose="020B0604020202020204" charset="0"/>
              </a:rPr>
              <a:t>Subject</a:t>
            </a:r>
            <a:r>
              <a:rPr lang="sk-SK" altLang="sk-SK">
                <a:latin typeface="Nixie One" panose="020B0604020202020204" charset="0"/>
                <a:cs typeface="Arial" panose="020B0604020202020204" pitchFamily="34" charset="0"/>
                <a:sym typeface="Nixie One" panose="020B0604020202020204" charset="0"/>
              </a:rPr>
              <a:t>: E</a:t>
            </a:r>
            <a:r>
              <a:rPr lang="en-US" altLang="sk-SK">
                <a:latin typeface="Nixie One" panose="020B0604020202020204" charset="0"/>
                <a:cs typeface="Arial" panose="020B0604020202020204" pitchFamily="34" charset="0"/>
                <a:sym typeface="Nixie One" panose="020B0604020202020204" charset="0"/>
              </a:rPr>
              <a:t>c</a:t>
            </a:r>
            <a:r>
              <a:rPr lang="sk-SK" altLang="sk-SK">
                <a:latin typeface="Nixie One" panose="020B0604020202020204" charset="0"/>
                <a:cs typeface="Arial" panose="020B0604020202020204" pitchFamily="34" charset="0"/>
                <a:sym typeface="Nixie One" panose="020B0604020202020204" charset="0"/>
              </a:rPr>
              <a:t>onomi</a:t>
            </a:r>
            <a:r>
              <a:rPr lang="en-US" altLang="sk-SK">
                <a:latin typeface="Nixie One" panose="020B0604020202020204" charset="0"/>
                <a:cs typeface="Arial" panose="020B0604020202020204" pitchFamily="34" charset="0"/>
                <a:sym typeface="Nixie One" panose="020B0604020202020204" charset="0"/>
              </a:rPr>
              <a:t>cs</a:t>
            </a:r>
            <a:endParaRPr lang="sk-SK" altLang="sk-SK">
              <a:latin typeface="Nixie One" panose="020B0604020202020204" charset="0"/>
              <a:cs typeface="Arial" panose="020B0604020202020204" pitchFamily="34" charset="0"/>
              <a:sym typeface="Nixie One" panose="020B0604020202020204" charset="0"/>
            </a:endParaRPr>
          </a:p>
          <a:p>
            <a:pPr marL="342900" indent="-342900" algn="l" eaLnBrk="1" hangingPunct="1">
              <a:spcAft>
                <a:spcPct val="0"/>
              </a:spcAft>
              <a:buFont typeface="Wingdings" panose="05000000000000000000" pitchFamily="2" charset="2"/>
              <a:buChar char="v"/>
            </a:pPr>
            <a:r>
              <a:rPr lang="en-US" altLang="sk-SK">
                <a:latin typeface="Nixie One" panose="020B0604020202020204" charset="0"/>
                <a:cs typeface="Arial" panose="020B0604020202020204" pitchFamily="34" charset="0"/>
                <a:sym typeface="Nixie One" panose="020B0604020202020204" charset="0"/>
              </a:rPr>
              <a:t>S</a:t>
            </a:r>
            <a:r>
              <a:rPr lang="sk-SK" altLang="sk-SK">
                <a:latin typeface="Nixie One" panose="020B0604020202020204" charset="0"/>
                <a:cs typeface="Arial" panose="020B0604020202020204" pitchFamily="34" charset="0"/>
                <a:sym typeface="Nixie One" panose="020B0604020202020204" charset="0"/>
              </a:rPr>
              <a:t>pecifi</a:t>
            </a:r>
            <a:r>
              <a:rPr lang="en-US" altLang="sk-SK">
                <a:latin typeface="Nixie One" panose="020B0604020202020204" charset="0"/>
                <a:cs typeface="Arial" panose="020B0604020202020204" pitchFamily="34" charset="0"/>
                <a:sym typeface="Nixie One" panose="020B0604020202020204" charset="0"/>
              </a:rPr>
              <a:t>cation</a:t>
            </a:r>
            <a:r>
              <a:rPr lang="sk-SK" altLang="sk-SK">
                <a:latin typeface="Nixie One" panose="020B0604020202020204" charset="0"/>
                <a:cs typeface="Arial" panose="020B0604020202020204" pitchFamily="34" charset="0"/>
                <a:sym typeface="Nixie One" panose="020B0604020202020204" charset="0"/>
              </a:rPr>
              <a:t>: E</a:t>
            </a:r>
            <a:r>
              <a:rPr lang="en-US" altLang="sk-SK">
                <a:latin typeface="Nixie One" panose="020B0604020202020204" charset="0"/>
                <a:cs typeface="Arial" panose="020B0604020202020204" pitchFamily="34" charset="0"/>
                <a:sym typeface="Nixie One" panose="020B0604020202020204" charset="0"/>
              </a:rPr>
              <a:t>c</a:t>
            </a:r>
            <a:r>
              <a:rPr lang="sk-SK" altLang="sk-SK">
                <a:latin typeface="Nixie One" panose="020B0604020202020204" charset="0"/>
                <a:cs typeface="Arial" panose="020B0604020202020204" pitchFamily="34" charset="0"/>
                <a:sym typeface="Nixie One" panose="020B0604020202020204" charset="0"/>
              </a:rPr>
              <a:t>onomi</a:t>
            </a:r>
            <a:r>
              <a:rPr lang="en-US" altLang="sk-SK">
                <a:latin typeface="Nixie One" panose="020B0604020202020204" charset="0"/>
                <a:cs typeface="Arial" panose="020B0604020202020204" pitchFamily="34" charset="0"/>
                <a:sym typeface="Nixie One" panose="020B0604020202020204" charset="0"/>
              </a:rPr>
              <a:t>cs</a:t>
            </a:r>
            <a:endParaRPr lang="sk-SK" altLang="sk-SK">
              <a:latin typeface="Nixie One" panose="020B0604020202020204" charset="0"/>
              <a:cs typeface="Arial" panose="020B0604020202020204" pitchFamily="34" charset="0"/>
              <a:sym typeface="Nixie One" panose="020B0604020202020204" charset="0"/>
            </a:endParaRPr>
          </a:p>
          <a:p>
            <a:pPr marL="342900" indent="-342900" algn="l" eaLnBrk="1" hangingPunct="1">
              <a:spcAft>
                <a:spcPct val="0"/>
              </a:spcAft>
              <a:buFont typeface="Wingdings" panose="05000000000000000000" pitchFamily="2" charset="2"/>
              <a:buChar char="v"/>
            </a:pPr>
            <a:r>
              <a:rPr lang="en-US" altLang="sk-SK">
                <a:latin typeface="Nixie One" panose="020B0604020202020204" charset="0"/>
                <a:cs typeface="Arial" panose="020B0604020202020204" pitchFamily="34" charset="0"/>
                <a:sym typeface="Nixie One" panose="020B0604020202020204" charset="0"/>
              </a:rPr>
              <a:t>Age group:</a:t>
            </a:r>
            <a:r>
              <a:rPr lang="sk-SK" altLang="sk-SK">
                <a:latin typeface="Nixie One" panose="020B0604020202020204" charset="0"/>
                <a:cs typeface="Arial" panose="020B0604020202020204" pitchFamily="34" charset="0"/>
                <a:sym typeface="Nixie One" panose="020B0604020202020204" charset="0"/>
              </a:rPr>
              <a:t> 16-19</a:t>
            </a:r>
          </a:p>
          <a:p>
            <a:pPr marL="342900" indent="-342900" algn="l" eaLnBrk="1" hangingPunct="1">
              <a:spcAft>
                <a:spcPct val="0"/>
              </a:spcAft>
              <a:buFont typeface="Wingdings" panose="05000000000000000000" pitchFamily="2" charset="2"/>
              <a:buChar char="v"/>
            </a:pPr>
            <a:r>
              <a:rPr lang="en-US" altLang="sk-SK">
                <a:latin typeface="Nixie One" panose="020B0604020202020204" charset="0"/>
                <a:cs typeface="Arial" panose="020B0604020202020204" pitchFamily="34" charset="0"/>
                <a:sym typeface="Nixie One" panose="020B0604020202020204" charset="0"/>
              </a:rPr>
              <a:t>Lesson</a:t>
            </a:r>
            <a:r>
              <a:rPr lang="sk-SK" altLang="sk-SK">
                <a:latin typeface="Nixie One" panose="020B0604020202020204" charset="0"/>
                <a:cs typeface="Arial" panose="020B0604020202020204" pitchFamily="34" charset="0"/>
                <a:sym typeface="Nixie One" panose="020B0604020202020204" charset="0"/>
              </a:rPr>
              <a:t>: 45 min</a:t>
            </a:r>
          </a:p>
        </p:txBody>
      </p:sp>
      <p:sp>
        <p:nvSpPr>
          <p:cNvPr id="10243" name="Google Shape;155;p17">
            <a:extLst>
              <a:ext uri="{FF2B5EF4-FFF2-40B4-BE49-F238E27FC236}">
                <a16:creationId xmlns:a16="http://schemas.microsoft.com/office/drawing/2014/main" id="{357C5E70-C5E6-454B-8E37-6B1903A719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29526BA-E933-4DF9-99AC-AD97623C7F05}"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2</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0244" name="BlokTextu 4">
            <a:extLst>
              <a:ext uri="{FF2B5EF4-FFF2-40B4-BE49-F238E27FC236}">
                <a16:creationId xmlns:a16="http://schemas.microsoft.com/office/drawing/2014/main" id="{5B2D54E0-F17C-40C0-8213-C874ECC9ACFE}"/>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latin typeface="Weekly Free Light" panose="02070309020205020404" pitchFamily="50" charset="0"/>
              </a:rPr>
              <a:t>2020-1-SK01-KA226-SCH-094350</a:t>
            </a:r>
          </a:p>
        </p:txBody>
      </p:sp>
      <p:pic>
        <p:nvPicPr>
          <p:cNvPr id="10245" name="Obrázok 3">
            <a:extLst>
              <a:ext uri="{FF2B5EF4-FFF2-40B4-BE49-F238E27FC236}">
                <a16:creationId xmlns:a16="http://schemas.microsoft.com/office/drawing/2014/main" id="{096D6856-376F-4005-AC1E-49238E0A5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17922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274;p25">
            <a:extLst>
              <a:ext uri="{FF2B5EF4-FFF2-40B4-BE49-F238E27FC236}">
                <a16:creationId xmlns:a16="http://schemas.microsoft.com/office/drawing/2014/main" id="{90317837-DD4F-41CA-954F-5C70DC097E2F}"/>
              </a:ext>
            </a:extLst>
          </p:cNvPr>
          <p:cNvSpPr>
            <a:spLocks noChangeArrowheads="1"/>
          </p:cNvSpPr>
          <p:nvPr/>
        </p:nvSpPr>
        <p:spPr bwMode="auto">
          <a:xfrm rot="10800000">
            <a:off x="2022475" y="4167188"/>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p>
            <a:pPr>
              <a:defRPr/>
            </a:pPr>
            <a:endParaRPr lang="sk-SK"/>
          </a:p>
        </p:txBody>
      </p:sp>
      <p:sp>
        <p:nvSpPr>
          <p:cNvPr id="60" name="Google Shape;273;p25">
            <a:extLst>
              <a:ext uri="{FF2B5EF4-FFF2-40B4-BE49-F238E27FC236}">
                <a16:creationId xmlns:a16="http://schemas.microsoft.com/office/drawing/2014/main" id="{EA264F2E-7491-4F52-83D9-9B085C926FF3}"/>
              </a:ext>
            </a:extLst>
          </p:cNvPr>
          <p:cNvSpPr>
            <a:spLocks noChangeArrowheads="1"/>
          </p:cNvSpPr>
          <p:nvPr/>
        </p:nvSpPr>
        <p:spPr bwMode="auto">
          <a:xfrm rot="10800000" flipH="1">
            <a:off x="2884488" y="4154488"/>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p>
            <a:pPr>
              <a:defRPr/>
            </a:pPr>
            <a:endParaRPr lang="sk-SK"/>
          </a:p>
        </p:txBody>
      </p:sp>
      <p:sp>
        <p:nvSpPr>
          <p:cNvPr id="67" name="Google Shape;266;p25">
            <a:extLst>
              <a:ext uri="{FF2B5EF4-FFF2-40B4-BE49-F238E27FC236}">
                <a16:creationId xmlns:a16="http://schemas.microsoft.com/office/drawing/2014/main" id="{1FCFCEED-2EE1-45F3-AB6B-C7DC78E935F1}"/>
              </a:ext>
            </a:extLst>
          </p:cNvPr>
          <p:cNvSpPr>
            <a:spLocks noChangeArrowheads="1"/>
          </p:cNvSpPr>
          <p:nvPr/>
        </p:nvSpPr>
        <p:spPr bwMode="auto">
          <a:xfrm>
            <a:off x="3770313" y="4135438"/>
            <a:ext cx="2782887" cy="749300"/>
          </a:xfrm>
          <a:prstGeom prst="homePlate">
            <a:avLst>
              <a:gd name="adj" fmla="val 35442"/>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defRPr/>
            </a:pPr>
            <a:endParaRPr lang="sk-SK" altLang="sk-SK"/>
          </a:p>
        </p:txBody>
      </p:sp>
      <p:sp>
        <p:nvSpPr>
          <p:cNvPr id="12293" name="Google Shape;265;p25">
            <a:extLst>
              <a:ext uri="{FF2B5EF4-FFF2-40B4-BE49-F238E27FC236}">
                <a16:creationId xmlns:a16="http://schemas.microsoft.com/office/drawing/2014/main" id="{03E32F3A-84E6-41E7-BCD0-8BA80E20626D}"/>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anose="020B0604020202020204" pitchFamily="2" charset="0"/>
              <a:buNone/>
            </a:pPr>
            <a:endParaRPr lang="sk-SK" altLang="sk-SK" sz="1800" b="1">
              <a:solidFill>
                <a:srgbClr val="124057"/>
              </a:solidFill>
              <a:latin typeface="Roboto Slab" panose="020B0604020202020204" pitchFamily="2" charset="0"/>
              <a:cs typeface="Arial" panose="020B0604020202020204" pitchFamily="34" charset="0"/>
              <a:sym typeface="Roboto Slab" panose="020B0604020202020204" pitchFamily="2" charset="0"/>
            </a:endParaRPr>
          </a:p>
        </p:txBody>
      </p:sp>
      <p:sp>
        <p:nvSpPr>
          <p:cNvPr id="12294" name="Google Shape;266;p25">
            <a:extLst>
              <a:ext uri="{FF2B5EF4-FFF2-40B4-BE49-F238E27FC236}">
                <a16:creationId xmlns:a16="http://schemas.microsoft.com/office/drawing/2014/main" id="{49BE7944-C1E0-4FB2-809A-6CADB9EE8AEE}"/>
              </a:ext>
            </a:extLst>
          </p:cNvPr>
          <p:cNvSpPr>
            <a:spLocks noChangeArrowheads="1"/>
          </p:cNvSpPr>
          <p:nvPr/>
        </p:nvSpPr>
        <p:spPr bwMode="auto">
          <a:xfrm>
            <a:off x="3759200" y="3411538"/>
            <a:ext cx="3116263" cy="749300"/>
          </a:xfrm>
          <a:prstGeom prst="homePlate">
            <a:avLst>
              <a:gd name="adj" fmla="val 35447"/>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5" name="Google Shape;267;p25">
            <a:extLst>
              <a:ext uri="{FF2B5EF4-FFF2-40B4-BE49-F238E27FC236}">
                <a16:creationId xmlns:a16="http://schemas.microsoft.com/office/drawing/2014/main" id="{58B2282D-F033-4DDB-9A93-337D37286A15}"/>
              </a:ext>
            </a:extLst>
          </p:cNvPr>
          <p:cNvSpPr>
            <a:spLocks noChangeArrowheads="1"/>
          </p:cNvSpPr>
          <p:nvPr/>
        </p:nvSpPr>
        <p:spPr bwMode="auto">
          <a:xfrm>
            <a:off x="3759200" y="2676525"/>
            <a:ext cx="2528888" cy="749300"/>
          </a:xfrm>
          <a:prstGeom prst="homePlate">
            <a:avLst>
              <a:gd name="adj" fmla="val 35438"/>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6" name="Google Shape;268;p25">
            <a:extLst>
              <a:ext uri="{FF2B5EF4-FFF2-40B4-BE49-F238E27FC236}">
                <a16:creationId xmlns:a16="http://schemas.microsoft.com/office/drawing/2014/main" id="{4F90EB26-23AD-4106-B46A-2D498AEFBE17}"/>
              </a:ext>
            </a:extLst>
          </p:cNvPr>
          <p:cNvSpPr>
            <a:spLocks noChangeArrowheads="1"/>
          </p:cNvSpPr>
          <p:nvPr/>
        </p:nvSpPr>
        <p:spPr bwMode="auto">
          <a:xfrm>
            <a:off x="3759200" y="1931988"/>
            <a:ext cx="3363913" cy="749300"/>
          </a:xfrm>
          <a:prstGeom prst="homePlate">
            <a:avLst>
              <a:gd name="adj" fmla="val 35437"/>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7" name="Google Shape;269;p25">
            <a:extLst>
              <a:ext uri="{FF2B5EF4-FFF2-40B4-BE49-F238E27FC236}">
                <a16:creationId xmlns:a16="http://schemas.microsoft.com/office/drawing/2014/main" id="{51BF6156-D138-4D62-9D62-3A89EBCDFB0C}"/>
              </a:ext>
            </a:extLst>
          </p:cNvPr>
          <p:cNvSpPr>
            <a:spLocks noChangeArrowheads="1"/>
          </p:cNvSpPr>
          <p:nvPr/>
        </p:nvSpPr>
        <p:spPr bwMode="auto">
          <a:xfrm>
            <a:off x="3759200" y="1181100"/>
            <a:ext cx="2266950" cy="750888"/>
          </a:xfrm>
          <a:prstGeom prst="homePlate">
            <a:avLst>
              <a:gd name="adj" fmla="val 35348"/>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8" name="Google Shape;270;p25">
            <a:extLst>
              <a:ext uri="{FF2B5EF4-FFF2-40B4-BE49-F238E27FC236}">
                <a16:creationId xmlns:a16="http://schemas.microsoft.com/office/drawing/2014/main" id="{CFD3707D-24B4-42A2-A9E9-DE4344ADAFFD}"/>
              </a:ext>
            </a:extLst>
          </p:cNvPr>
          <p:cNvSpPr>
            <a:spLocks noChangeArrowheads="1"/>
          </p:cNvSpPr>
          <p:nvPr/>
        </p:nvSpPr>
        <p:spPr bwMode="auto">
          <a:xfrm>
            <a:off x="2889250" y="99377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1;p25">
            <a:extLst>
              <a:ext uri="{FF2B5EF4-FFF2-40B4-BE49-F238E27FC236}">
                <a16:creationId xmlns:a16="http://schemas.microsoft.com/office/drawing/2014/main" id="{5B0EC632-0EED-4C64-87FF-069FAC79BCCA}"/>
              </a:ext>
            </a:extLst>
          </p:cNvPr>
          <p:cNvSpPr>
            <a:spLocks noChangeArrowheads="1"/>
          </p:cNvSpPr>
          <p:nvPr/>
        </p:nvSpPr>
        <p:spPr bwMode="auto">
          <a:xfrm>
            <a:off x="2892425" y="1804988"/>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2;p25">
            <a:extLst>
              <a:ext uri="{FF2B5EF4-FFF2-40B4-BE49-F238E27FC236}">
                <a16:creationId xmlns:a16="http://schemas.microsoft.com/office/drawing/2014/main" id="{C0C8B584-16BC-47C1-BF7E-BC75D9EFF849}"/>
              </a:ext>
            </a:extLst>
          </p:cNvPr>
          <p:cNvSpPr>
            <a:spLocks noChangeArrowheads="1"/>
          </p:cNvSpPr>
          <p:nvPr/>
        </p:nvSpPr>
        <p:spPr bwMode="auto">
          <a:xfrm rot="10800000" flipH="1">
            <a:off x="2892425" y="2681288"/>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3;p25">
            <a:extLst>
              <a:ext uri="{FF2B5EF4-FFF2-40B4-BE49-F238E27FC236}">
                <a16:creationId xmlns:a16="http://schemas.microsoft.com/office/drawing/2014/main" id="{1E5E9022-E024-4522-84F7-C70A8CECD782}"/>
              </a:ext>
            </a:extLst>
          </p:cNvPr>
          <p:cNvSpPr>
            <a:spLocks noChangeArrowheads="1"/>
          </p:cNvSpPr>
          <p:nvPr/>
        </p:nvSpPr>
        <p:spPr bwMode="auto">
          <a:xfrm rot="10800000" flipH="1">
            <a:off x="2894013" y="3424238"/>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2" name="Google Shape;274;p25">
            <a:extLst>
              <a:ext uri="{FF2B5EF4-FFF2-40B4-BE49-F238E27FC236}">
                <a16:creationId xmlns:a16="http://schemas.microsoft.com/office/drawing/2014/main" id="{5E45D03C-8FEB-439D-A80D-7EE213CA18DB}"/>
              </a:ext>
            </a:extLst>
          </p:cNvPr>
          <p:cNvSpPr>
            <a:spLocks noChangeArrowheads="1"/>
          </p:cNvSpPr>
          <p:nvPr/>
        </p:nvSpPr>
        <p:spPr bwMode="auto">
          <a:xfrm rot="10800000">
            <a:off x="2022475" y="3421063"/>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3" name="Google Shape;275;p25">
            <a:extLst>
              <a:ext uri="{FF2B5EF4-FFF2-40B4-BE49-F238E27FC236}">
                <a16:creationId xmlns:a16="http://schemas.microsoft.com/office/drawing/2014/main" id="{F7B2DDB9-9F6F-48EF-B8C0-2CE33493CF06}"/>
              </a:ext>
            </a:extLst>
          </p:cNvPr>
          <p:cNvSpPr>
            <a:spLocks noChangeArrowheads="1"/>
          </p:cNvSpPr>
          <p:nvPr/>
        </p:nvSpPr>
        <p:spPr bwMode="auto">
          <a:xfrm flipH="1">
            <a:off x="2017713" y="1800225"/>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4" name="Google Shape;276;p25">
            <a:extLst>
              <a:ext uri="{FF2B5EF4-FFF2-40B4-BE49-F238E27FC236}">
                <a16:creationId xmlns:a16="http://schemas.microsoft.com/office/drawing/2014/main" id="{6260BF45-F372-4C0B-8FA7-1EDA518BB380}"/>
              </a:ext>
            </a:extLst>
          </p:cNvPr>
          <p:cNvSpPr>
            <a:spLocks noChangeArrowheads="1"/>
          </p:cNvSpPr>
          <p:nvPr/>
        </p:nvSpPr>
        <p:spPr bwMode="auto">
          <a:xfrm flipH="1">
            <a:off x="2016125" y="987425"/>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5" name="Google Shape;277;p25">
            <a:extLst>
              <a:ext uri="{FF2B5EF4-FFF2-40B4-BE49-F238E27FC236}">
                <a16:creationId xmlns:a16="http://schemas.microsoft.com/office/drawing/2014/main" id="{370948C1-F6C5-4E4E-A3B2-FD39EA64F9C1}"/>
              </a:ext>
            </a:extLst>
          </p:cNvPr>
          <p:cNvSpPr>
            <a:spLocks noChangeArrowheads="1"/>
          </p:cNvSpPr>
          <p:nvPr/>
        </p:nvSpPr>
        <p:spPr bwMode="auto">
          <a:xfrm rot="10800000">
            <a:off x="2020888" y="2676525"/>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6" name="Google Shape;278;p25">
            <a:extLst>
              <a:ext uri="{FF2B5EF4-FFF2-40B4-BE49-F238E27FC236}">
                <a16:creationId xmlns:a16="http://schemas.microsoft.com/office/drawing/2014/main" id="{47073787-AA11-4404-BB6B-B673D3946988}"/>
              </a:ext>
            </a:extLst>
          </p:cNvPr>
          <p:cNvSpPr>
            <a:spLocks noChangeArrowheads="1"/>
          </p:cNvSpPr>
          <p:nvPr/>
        </p:nvSpPr>
        <p:spPr bwMode="auto">
          <a:xfrm>
            <a:off x="1985963" y="1085850"/>
            <a:ext cx="477837" cy="3933825"/>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7" name="Google Shape;279;p25">
            <a:extLst>
              <a:ext uri="{FF2B5EF4-FFF2-40B4-BE49-F238E27FC236}">
                <a16:creationId xmlns:a16="http://schemas.microsoft.com/office/drawing/2014/main" id="{2948B7EC-F0EC-4AD9-A01C-1414CCC5D147}"/>
              </a:ext>
            </a:extLst>
          </p:cNvPr>
          <p:cNvSpPr txBox="1">
            <a:spLocks noChangeArrowheads="1"/>
          </p:cNvSpPr>
          <p:nvPr/>
        </p:nvSpPr>
        <p:spPr bwMode="auto">
          <a:xfrm>
            <a:off x="3878263" y="1327150"/>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01</a:t>
            </a:r>
          </a:p>
        </p:txBody>
      </p:sp>
      <p:cxnSp>
        <p:nvCxnSpPr>
          <p:cNvPr id="12308" name="Google Shape;280;p25">
            <a:extLst>
              <a:ext uri="{FF2B5EF4-FFF2-40B4-BE49-F238E27FC236}">
                <a16:creationId xmlns:a16="http://schemas.microsoft.com/office/drawing/2014/main" id="{70E6544C-6B65-490C-8CBB-3DCC43E10BB5}"/>
              </a:ext>
            </a:extLst>
          </p:cNvPr>
          <p:cNvCxnSpPr>
            <a:cxnSpLocks noChangeShapeType="1"/>
          </p:cNvCxnSpPr>
          <p:nvPr/>
        </p:nvCxnSpPr>
        <p:spPr bwMode="auto">
          <a:xfrm>
            <a:off x="4476750" y="1355725"/>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1;p25">
            <a:extLst>
              <a:ext uri="{FF2B5EF4-FFF2-40B4-BE49-F238E27FC236}">
                <a16:creationId xmlns:a16="http://schemas.microsoft.com/office/drawing/2014/main" id="{874D8B62-2948-4F9A-AD01-A715489943D9}"/>
              </a:ext>
            </a:extLst>
          </p:cNvPr>
          <p:cNvSpPr txBox="1">
            <a:spLocks noChangeArrowheads="1"/>
          </p:cNvSpPr>
          <p:nvPr/>
        </p:nvSpPr>
        <p:spPr bwMode="auto">
          <a:xfrm>
            <a:off x="4532313" y="1339850"/>
            <a:ext cx="18399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D</a:t>
            </a:r>
            <a:r>
              <a:rPr lang="en-US" altLang="sk-SK" sz="1200">
                <a:solidFill>
                  <a:srgbClr val="FFFFFF"/>
                </a:solidFill>
                <a:latin typeface="Weekly Free Light" panose="02070309020205020404" pitchFamily="50" charset="0"/>
                <a:sym typeface="Nixie One" panose="020B0604020202020204" charset="0"/>
              </a:rPr>
              <a:t>emand</a:t>
            </a:r>
            <a:endParaRPr lang="sk-SK" altLang="sk-SK">
              <a:solidFill>
                <a:srgbClr val="FFFFFF"/>
              </a:solidFill>
              <a:latin typeface="Weekly Free Light" panose="02070309020205020404" pitchFamily="50" charset="0"/>
              <a:sym typeface="Nixie One" panose="020B0604020202020204" charset="0"/>
            </a:endParaRPr>
          </a:p>
        </p:txBody>
      </p:sp>
      <p:sp>
        <p:nvSpPr>
          <p:cNvPr id="12310" name="Google Shape;282;p25">
            <a:extLst>
              <a:ext uri="{FF2B5EF4-FFF2-40B4-BE49-F238E27FC236}">
                <a16:creationId xmlns:a16="http://schemas.microsoft.com/office/drawing/2014/main" id="{29B1765C-5145-4E77-B685-678660AE3103}"/>
              </a:ext>
            </a:extLst>
          </p:cNvPr>
          <p:cNvSpPr txBox="1">
            <a:spLocks noChangeArrowheads="1"/>
          </p:cNvSpPr>
          <p:nvPr/>
        </p:nvSpPr>
        <p:spPr bwMode="auto">
          <a:xfrm>
            <a:off x="3878263" y="20653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02</a:t>
            </a:r>
            <a:endParaRPr lang="sk-SK" altLang="sk-SK" sz="2400" b="1">
              <a:latin typeface="Nixie One" panose="020B0604020202020204" charset="0"/>
              <a:sym typeface="Nixie One" panose="020B0604020202020204" charset="0"/>
            </a:endParaRPr>
          </a:p>
        </p:txBody>
      </p:sp>
      <p:cxnSp>
        <p:nvCxnSpPr>
          <p:cNvPr id="12311" name="Google Shape;283;p25">
            <a:extLst>
              <a:ext uri="{FF2B5EF4-FFF2-40B4-BE49-F238E27FC236}">
                <a16:creationId xmlns:a16="http://schemas.microsoft.com/office/drawing/2014/main" id="{93739959-7AF6-4815-8553-34EBBA90A1C4}"/>
              </a:ext>
            </a:extLst>
          </p:cNvPr>
          <p:cNvCxnSpPr>
            <a:cxnSpLocks noChangeShapeType="1"/>
          </p:cNvCxnSpPr>
          <p:nvPr/>
        </p:nvCxnSpPr>
        <p:spPr bwMode="auto">
          <a:xfrm>
            <a:off x="4476750" y="209391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84;p25">
            <a:extLst>
              <a:ext uri="{FF2B5EF4-FFF2-40B4-BE49-F238E27FC236}">
                <a16:creationId xmlns:a16="http://schemas.microsoft.com/office/drawing/2014/main" id="{861030F5-F5DC-4385-A91B-77B2AC06954D}"/>
              </a:ext>
            </a:extLst>
          </p:cNvPr>
          <p:cNvSpPr txBox="1">
            <a:spLocks noChangeArrowheads="1"/>
          </p:cNvSpPr>
          <p:nvPr/>
        </p:nvSpPr>
        <p:spPr bwMode="auto">
          <a:xfrm>
            <a:off x="4491038" y="2108200"/>
            <a:ext cx="2528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Fa</a:t>
            </a:r>
            <a:r>
              <a:rPr lang="en-US" altLang="sk-SK" sz="1200">
                <a:solidFill>
                  <a:srgbClr val="FFFFFF"/>
                </a:solidFill>
                <a:latin typeface="Weekly Free Light" panose="02070309020205020404" pitchFamily="50" charset="0"/>
                <a:sym typeface="Nixie One" panose="020B0604020202020204" charset="0"/>
              </a:rPr>
              <a:t>ctors Influencing the Demand</a:t>
            </a:r>
            <a:endParaRPr lang="sk-SK" altLang="sk-SK">
              <a:latin typeface="Weekly Free Light" panose="02070309020205020404" pitchFamily="50" charset="0"/>
              <a:sym typeface="Nixie One" panose="020B0604020202020204" charset="0"/>
            </a:endParaRPr>
          </a:p>
        </p:txBody>
      </p:sp>
      <p:sp>
        <p:nvSpPr>
          <p:cNvPr id="12313" name="Google Shape;285;p25">
            <a:extLst>
              <a:ext uri="{FF2B5EF4-FFF2-40B4-BE49-F238E27FC236}">
                <a16:creationId xmlns:a16="http://schemas.microsoft.com/office/drawing/2014/main" id="{9EE825DA-E1ED-48ED-B17E-8301C2F4DF3B}"/>
              </a:ext>
            </a:extLst>
          </p:cNvPr>
          <p:cNvSpPr txBox="1">
            <a:spLocks noChangeArrowheads="1"/>
          </p:cNvSpPr>
          <p:nvPr/>
        </p:nvSpPr>
        <p:spPr bwMode="auto">
          <a:xfrm>
            <a:off x="3878263" y="28241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03</a:t>
            </a:r>
          </a:p>
        </p:txBody>
      </p:sp>
      <p:cxnSp>
        <p:nvCxnSpPr>
          <p:cNvPr id="12314" name="Google Shape;286;p25">
            <a:extLst>
              <a:ext uri="{FF2B5EF4-FFF2-40B4-BE49-F238E27FC236}">
                <a16:creationId xmlns:a16="http://schemas.microsoft.com/office/drawing/2014/main" id="{DC07E3D6-0DE5-424C-9E14-D867E63029B0}"/>
              </a:ext>
            </a:extLst>
          </p:cNvPr>
          <p:cNvCxnSpPr>
            <a:cxnSpLocks noChangeShapeType="1"/>
          </p:cNvCxnSpPr>
          <p:nvPr/>
        </p:nvCxnSpPr>
        <p:spPr bwMode="auto">
          <a:xfrm>
            <a:off x="4476750" y="28527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5" name="Google Shape;287;p25">
            <a:extLst>
              <a:ext uri="{FF2B5EF4-FFF2-40B4-BE49-F238E27FC236}">
                <a16:creationId xmlns:a16="http://schemas.microsoft.com/office/drawing/2014/main" id="{419B1BAC-143F-4799-A044-16DE25D31151}"/>
              </a:ext>
            </a:extLst>
          </p:cNvPr>
          <p:cNvSpPr txBox="1">
            <a:spLocks noChangeArrowheads="1"/>
          </p:cNvSpPr>
          <p:nvPr/>
        </p:nvSpPr>
        <p:spPr bwMode="auto">
          <a:xfrm>
            <a:off x="4497388" y="2747963"/>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US" altLang="sk-SK" sz="1200">
                <a:solidFill>
                  <a:srgbClr val="FFFFFF"/>
                </a:solidFill>
                <a:latin typeface="Weekly Free Light" panose="02070309020205020404" pitchFamily="50" charset="0"/>
                <a:sym typeface="Nixie One" panose="020B0604020202020204" charset="0"/>
              </a:rPr>
              <a:t>Demand Curve</a:t>
            </a:r>
            <a:endParaRPr lang="sk-SK" altLang="sk-SK">
              <a:solidFill>
                <a:srgbClr val="FFFFFF"/>
              </a:solidFill>
              <a:latin typeface="Weekly Free Light" panose="02070309020205020404" pitchFamily="50" charset="0"/>
              <a:sym typeface="Nixie One" panose="020B0604020202020204" charset="0"/>
            </a:endParaRPr>
          </a:p>
        </p:txBody>
      </p:sp>
      <p:sp>
        <p:nvSpPr>
          <p:cNvPr id="12316" name="Google Shape;288;p25">
            <a:extLst>
              <a:ext uri="{FF2B5EF4-FFF2-40B4-BE49-F238E27FC236}">
                <a16:creationId xmlns:a16="http://schemas.microsoft.com/office/drawing/2014/main" id="{F232E6F9-104D-4411-9E3F-33BA14090DBF}"/>
              </a:ext>
            </a:extLst>
          </p:cNvPr>
          <p:cNvSpPr txBox="1">
            <a:spLocks noChangeArrowheads="1"/>
          </p:cNvSpPr>
          <p:nvPr/>
        </p:nvSpPr>
        <p:spPr bwMode="auto">
          <a:xfrm>
            <a:off x="3878263" y="35544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04</a:t>
            </a:r>
          </a:p>
        </p:txBody>
      </p:sp>
      <p:cxnSp>
        <p:nvCxnSpPr>
          <p:cNvPr id="12317" name="Google Shape;289;p25">
            <a:extLst>
              <a:ext uri="{FF2B5EF4-FFF2-40B4-BE49-F238E27FC236}">
                <a16:creationId xmlns:a16="http://schemas.microsoft.com/office/drawing/2014/main" id="{CE622EB5-239C-47D1-BF00-641DAB044665}"/>
              </a:ext>
            </a:extLst>
          </p:cNvPr>
          <p:cNvCxnSpPr>
            <a:cxnSpLocks noChangeShapeType="1"/>
          </p:cNvCxnSpPr>
          <p:nvPr/>
        </p:nvCxnSpPr>
        <p:spPr bwMode="auto">
          <a:xfrm>
            <a:off x="4476750" y="35829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8" name="Google Shape;290;p25">
            <a:extLst>
              <a:ext uri="{FF2B5EF4-FFF2-40B4-BE49-F238E27FC236}">
                <a16:creationId xmlns:a16="http://schemas.microsoft.com/office/drawing/2014/main" id="{78FE22C0-5295-48DE-9CF9-0739A946575C}"/>
              </a:ext>
            </a:extLst>
          </p:cNvPr>
          <p:cNvSpPr txBox="1">
            <a:spLocks noChangeArrowheads="1"/>
          </p:cNvSpPr>
          <p:nvPr/>
        </p:nvSpPr>
        <p:spPr bwMode="auto">
          <a:xfrm>
            <a:off x="4573588" y="3517900"/>
            <a:ext cx="2301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US" altLang="sk-SK" sz="1200">
                <a:solidFill>
                  <a:srgbClr val="FFFFFF"/>
                </a:solidFill>
                <a:latin typeface="Weekly Free Light" panose="02070309020205020404" pitchFamily="50" charset="0"/>
                <a:sym typeface="Nixie One" panose="020B0604020202020204" charset="0"/>
              </a:rPr>
              <a:t>Shifts of the Demand Curve</a:t>
            </a:r>
            <a:endParaRPr lang="sk-SK" altLang="sk-SK" sz="1200">
              <a:solidFill>
                <a:srgbClr val="FFFFFF"/>
              </a:solidFill>
              <a:latin typeface="Weekly Free Light" panose="02070309020205020404" pitchFamily="50" charset="0"/>
              <a:sym typeface="Nixie One" panose="020B0604020202020204" charset="0"/>
            </a:endParaRPr>
          </a:p>
          <a:p>
            <a:pPr eaLnBrk="1" hangingPunct="1">
              <a:lnSpc>
                <a:spcPct val="83000"/>
              </a:lnSpc>
              <a:buFont typeface="Arial" panose="020B0604020202020204" pitchFamily="34" charset="0"/>
              <a:buNone/>
            </a:pPr>
            <a:endParaRPr lang="sk-SK" altLang="sk-SK">
              <a:solidFill>
                <a:srgbClr val="FFFFFF"/>
              </a:solidFill>
              <a:latin typeface="Nixie One" panose="020B0604020202020204" charset="0"/>
              <a:sym typeface="Nixie One" panose="020B0604020202020204" charset="0"/>
            </a:endParaRPr>
          </a:p>
        </p:txBody>
      </p:sp>
      <p:sp>
        <p:nvSpPr>
          <p:cNvPr id="12319" name="Google Shape;292;p25">
            <a:extLst>
              <a:ext uri="{FF2B5EF4-FFF2-40B4-BE49-F238E27FC236}">
                <a16:creationId xmlns:a16="http://schemas.microsoft.com/office/drawing/2014/main" id="{AE17F4E2-20AF-4E87-894F-E01AA4C687CE}"/>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panose="020B0604020202020204" charset="0"/>
              <a:sym typeface="Nixie One" panose="020B0604020202020204" charset="0"/>
            </a:endParaRPr>
          </a:p>
        </p:txBody>
      </p:sp>
      <p:sp>
        <p:nvSpPr>
          <p:cNvPr id="12320" name="Google Shape;312;p25">
            <a:extLst>
              <a:ext uri="{FF2B5EF4-FFF2-40B4-BE49-F238E27FC236}">
                <a16:creationId xmlns:a16="http://schemas.microsoft.com/office/drawing/2014/main" id="{64FC941F-2BD2-4A3A-9E3D-AC4B6D3753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8106A4C-1337-439C-A983-949EB752DA6B}"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3</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2321" name="Google Shape;292;p25">
            <a:extLst>
              <a:ext uri="{FF2B5EF4-FFF2-40B4-BE49-F238E27FC236}">
                <a16:creationId xmlns:a16="http://schemas.microsoft.com/office/drawing/2014/main" id="{4A670388-0E42-4B36-99AA-E423EDE128FC}"/>
              </a:ext>
            </a:extLst>
          </p:cNvPr>
          <p:cNvSpPr txBox="1">
            <a:spLocks noChangeArrowheads="1"/>
          </p:cNvSpPr>
          <p:nvPr/>
        </p:nvSpPr>
        <p:spPr bwMode="auto">
          <a:xfrm>
            <a:off x="0" y="4808538"/>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pic>
        <p:nvPicPr>
          <p:cNvPr id="12322" name="Obrázok 2">
            <a:extLst>
              <a:ext uri="{FF2B5EF4-FFF2-40B4-BE49-F238E27FC236}">
                <a16:creationId xmlns:a16="http://schemas.microsoft.com/office/drawing/2014/main" id="{62279D5B-83A9-46AB-B4BA-6D93A5484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3" name="Google Shape;506;p40">
            <a:extLst>
              <a:ext uri="{FF2B5EF4-FFF2-40B4-BE49-F238E27FC236}">
                <a16:creationId xmlns:a16="http://schemas.microsoft.com/office/drawing/2014/main" id="{847DD56A-6083-4731-8600-1F260E8729EC}"/>
              </a:ext>
            </a:extLst>
          </p:cNvPr>
          <p:cNvGrpSpPr>
            <a:grpSpLocks/>
          </p:cNvGrpSpPr>
          <p:nvPr/>
        </p:nvGrpSpPr>
        <p:grpSpPr bwMode="auto">
          <a:xfrm>
            <a:off x="3275013" y="1374775"/>
            <a:ext cx="296862" cy="252413"/>
            <a:chOff x="1934025" y="1001650"/>
            <a:chExt cx="415300" cy="355600"/>
          </a:xfrm>
        </p:grpSpPr>
        <p:sp>
          <p:nvSpPr>
            <p:cNvPr id="12354" name="Google Shape;507;p40">
              <a:extLst>
                <a:ext uri="{FF2B5EF4-FFF2-40B4-BE49-F238E27FC236}">
                  <a16:creationId xmlns:a16="http://schemas.microsoft.com/office/drawing/2014/main" id="{20AEE264-6C61-4D42-A77F-45E6A177A2BA}"/>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5" name="Google Shape;508;p40">
              <a:extLst>
                <a:ext uri="{FF2B5EF4-FFF2-40B4-BE49-F238E27FC236}">
                  <a16:creationId xmlns:a16="http://schemas.microsoft.com/office/drawing/2014/main" id="{3ECBFF25-8926-4477-B226-E33F6E368044}"/>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6" name="Google Shape;509;p40">
              <a:extLst>
                <a:ext uri="{FF2B5EF4-FFF2-40B4-BE49-F238E27FC236}">
                  <a16:creationId xmlns:a16="http://schemas.microsoft.com/office/drawing/2014/main" id="{ACE698ED-B45B-483C-9F26-47D22DFC32F7}"/>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7" name="Google Shape;510;p40">
              <a:extLst>
                <a:ext uri="{FF2B5EF4-FFF2-40B4-BE49-F238E27FC236}">
                  <a16:creationId xmlns:a16="http://schemas.microsoft.com/office/drawing/2014/main" id="{B123B08E-0540-4C79-BAD4-53D4CBBB5676}"/>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4" name="Google Shape;506;p40">
            <a:extLst>
              <a:ext uri="{FF2B5EF4-FFF2-40B4-BE49-F238E27FC236}">
                <a16:creationId xmlns:a16="http://schemas.microsoft.com/office/drawing/2014/main" id="{1791B46A-B257-4A5E-B4E7-0E12E72EA21D}"/>
              </a:ext>
            </a:extLst>
          </p:cNvPr>
          <p:cNvGrpSpPr>
            <a:grpSpLocks/>
          </p:cNvGrpSpPr>
          <p:nvPr/>
        </p:nvGrpSpPr>
        <p:grpSpPr bwMode="auto">
          <a:xfrm>
            <a:off x="1579563" y="1096963"/>
            <a:ext cx="296862" cy="252412"/>
            <a:chOff x="1934025" y="1001650"/>
            <a:chExt cx="415300" cy="355600"/>
          </a:xfrm>
        </p:grpSpPr>
        <p:sp>
          <p:nvSpPr>
            <p:cNvPr id="12350" name="Google Shape;507;p40">
              <a:extLst>
                <a:ext uri="{FF2B5EF4-FFF2-40B4-BE49-F238E27FC236}">
                  <a16:creationId xmlns:a16="http://schemas.microsoft.com/office/drawing/2014/main" id="{DE6F2D16-6292-4EF7-9928-90A0603DC9CD}"/>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1" name="Google Shape;508;p40">
              <a:extLst>
                <a:ext uri="{FF2B5EF4-FFF2-40B4-BE49-F238E27FC236}">
                  <a16:creationId xmlns:a16="http://schemas.microsoft.com/office/drawing/2014/main" id="{D6359928-1101-4CC7-8B45-08D00F8B402F}"/>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2" name="Google Shape;509;p40">
              <a:extLst>
                <a:ext uri="{FF2B5EF4-FFF2-40B4-BE49-F238E27FC236}">
                  <a16:creationId xmlns:a16="http://schemas.microsoft.com/office/drawing/2014/main" id="{DBD25470-67CE-45B6-A75E-47CD2F214070}"/>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3" name="Google Shape;510;p40">
              <a:extLst>
                <a:ext uri="{FF2B5EF4-FFF2-40B4-BE49-F238E27FC236}">
                  <a16:creationId xmlns:a16="http://schemas.microsoft.com/office/drawing/2014/main" id="{FD7F5082-4026-4D89-9027-0CCEE55F1CCC}"/>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5" name="Google Shape;506;p40">
            <a:extLst>
              <a:ext uri="{FF2B5EF4-FFF2-40B4-BE49-F238E27FC236}">
                <a16:creationId xmlns:a16="http://schemas.microsoft.com/office/drawing/2014/main" id="{0B9F199C-9EBF-4366-AC4F-4D73560A8F7C}"/>
              </a:ext>
            </a:extLst>
          </p:cNvPr>
          <p:cNvGrpSpPr>
            <a:grpSpLocks/>
          </p:cNvGrpSpPr>
          <p:nvPr/>
        </p:nvGrpSpPr>
        <p:grpSpPr bwMode="auto">
          <a:xfrm>
            <a:off x="3233738" y="2124075"/>
            <a:ext cx="296862" cy="252413"/>
            <a:chOff x="1934025" y="1001650"/>
            <a:chExt cx="415300" cy="355600"/>
          </a:xfrm>
        </p:grpSpPr>
        <p:sp>
          <p:nvSpPr>
            <p:cNvPr id="12346" name="Google Shape;507;p40">
              <a:extLst>
                <a:ext uri="{FF2B5EF4-FFF2-40B4-BE49-F238E27FC236}">
                  <a16:creationId xmlns:a16="http://schemas.microsoft.com/office/drawing/2014/main" id="{11585FE5-16BA-4EFF-9F32-47966D9D5716}"/>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7" name="Google Shape;508;p40">
              <a:extLst>
                <a:ext uri="{FF2B5EF4-FFF2-40B4-BE49-F238E27FC236}">
                  <a16:creationId xmlns:a16="http://schemas.microsoft.com/office/drawing/2014/main" id="{8677E1B0-B6DA-44F1-818E-D161E06B21C6}"/>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8" name="Google Shape;509;p40">
              <a:extLst>
                <a:ext uri="{FF2B5EF4-FFF2-40B4-BE49-F238E27FC236}">
                  <a16:creationId xmlns:a16="http://schemas.microsoft.com/office/drawing/2014/main" id="{31EE234D-567B-4954-ADAE-845A9836F758}"/>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9" name="Google Shape;510;p40">
              <a:extLst>
                <a:ext uri="{FF2B5EF4-FFF2-40B4-BE49-F238E27FC236}">
                  <a16:creationId xmlns:a16="http://schemas.microsoft.com/office/drawing/2014/main" id="{1FE4C0B0-949F-48D4-BFAF-FE1DF510EE78}"/>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6" name="Google Shape;506;p40">
            <a:extLst>
              <a:ext uri="{FF2B5EF4-FFF2-40B4-BE49-F238E27FC236}">
                <a16:creationId xmlns:a16="http://schemas.microsoft.com/office/drawing/2014/main" id="{1DA80587-4F45-470B-9C1F-4D4EF4064EB5}"/>
              </a:ext>
            </a:extLst>
          </p:cNvPr>
          <p:cNvGrpSpPr>
            <a:grpSpLocks/>
          </p:cNvGrpSpPr>
          <p:nvPr/>
        </p:nvGrpSpPr>
        <p:grpSpPr bwMode="auto">
          <a:xfrm>
            <a:off x="3233738" y="2921000"/>
            <a:ext cx="296862" cy="252413"/>
            <a:chOff x="1934025" y="1001650"/>
            <a:chExt cx="415300" cy="355600"/>
          </a:xfrm>
        </p:grpSpPr>
        <p:sp>
          <p:nvSpPr>
            <p:cNvPr id="12342" name="Google Shape;507;p40">
              <a:extLst>
                <a:ext uri="{FF2B5EF4-FFF2-40B4-BE49-F238E27FC236}">
                  <a16:creationId xmlns:a16="http://schemas.microsoft.com/office/drawing/2014/main" id="{52102F77-52ED-44D2-853A-7D213CB1841F}"/>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3" name="Google Shape;508;p40">
              <a:extLst>
                <a:ext uri="{FF2B5EF4-FFF2-40B4-BE49-F238E27FC236}">
                  <a16:creationId xmlns:a16="http://schemas.microsoft.com/office/drawing/2014/main" id="{ABC63B1F-EEAC-4009-AA3B-48B1CBBB9A4C}"/>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4" name="Google Shape;509;p40">
              <a:extLst>
                <a:ext uri="{FF2B5EF4-FFF2-40B4-BE49-F238E27FC236}">
                  <a16:creationId xmlns:a16="http://schemas.microsoft.com/office/drawing/2014/main" id="{9AF77FD9-D1E9-477C-81BF-03C3FBFE087F}"/>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5" name="Google Shape;510;p40">
              <a:extLst>
                <a:ext uri="{FF2B5EF4-FFF2-40B4-BE49-F238E27FC236}">
                  <a16:creationId xmlns:a16="http://schemas.microsoft.com/office/drawing/2014/main" id="{851FDF9E-E2A7-4DDD-A78F-3CE4DAD9FAB0}"/>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7" name="Google Shape;506;p40">
            <a:extLst>
              <a:ext uri="{FF2B5EF4-FFF2-40B4-BE49-F238E27FC236}">
                <a16:creationId xmlns:a16="http://schemas.microsoft.com/office/drawing/2014/main" id="{C1FEDD20-B7E5-4B4A-94FC-C6130BA44318}"/>
              </a:ext>
            </a:extLst>
          </p:cNvPr>
          <p:cNvGrpSpPr>
            <a:grpSpLocks/>
          </p:cNvGrpSpPr>
          <p:nvPr/>
        </p:nvGrpSpPr>
        <p:grpSpPr bwMode="auto">
          <a:xfrm>
            <a:off x="3221038" y="3697288"/>
            <a:ext cx="296862" cy="252412"/>
            <a:chOff x="1934025" y="1001650"/>
            <a:chExt cx="415300" cy="355600"/>
          </a:xfrm>
        </p:grpSpPr>
        <p:sp>
          <p:nvSpPr>
            <p:cNvPr id="12338" name="Google Shape;507;p40">
              <a:extLst>
                <a:ext uri="{FF2B5EF4-FFF2-40B4-BE49-F238E27FC236}">
                  <a16:creationId xmlns:a16="http://schemas.microsoft.com/office/drawing/2014/main" id="{1566BB14-3C50-4FDC-A216-E6ED9EC28A69}"/>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9" name="Google Shape;508;p40">
              <a:extLst>
                <a:ext uri="{FF2B5EF4-FFF2-40B4-BE49-F238E27FC236}">
                  <a16:creationId xmlns:a16="http://schemas.microsoft.com/office/drawing/2014/main" id="{2ABE60DD-C0D1-4F89-B60C-A5FFCB54317D}"/>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0" name="Google Shape;509;p40">
              <a:extLst>
                <a:ext uri="{FF2B5EF4-FFF2-40B4-BE49-F238E27FC236}">
                  <a16:creationId xmlns:a16="http://schemas.microsoft.com/office/drawing/2014/main" id="{C55A9E9A-4BA5-4A92-B8DF-986CCB90D18F}"/>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10;p40">
              <a:extLst>
                <a:ext uri="{FF2B5EF4-FFF2-40B4-BE49-F238E27FC236}">
                  <a16:creationId xmlns:a16="http://schemas.microsoft.com/office/drawing/2014/main" id="{FE08790A-1D60-4CD8-98D8-60423C6FBA7B}"/>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8" name="BlokTextu 58">
            <a:extLst>
              <a:ext uri="{FF2B5EF4-FFF2-40B4-BE49-F238E27FC236}">
                <a16:creationId xmlns:a16="http://schemas.microsoft.com/office/drawing/2014/main" id="{E285441E-7CE0-4C4A-9172-12EC0DB8C525}"/>
              </a:ext>
            </a:extLst>
          </p:cNvPr>
          <p:cNvSpPr txBox="1">
            <a:spLocks noChangeArrowheads="1"/>
          </p:cNvSpPr>
          <p:nvPr/>
        </p:nvSpPr>
        <p:spPr bwMode="auto">
          <a:xfrm>
            <a:off x="712788" y="1247775"/>
            <a:ext cx="4659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solidFill>
                  <a:srgbClr val="124057"/>
                </a:solidFill>
                <a:latin typeface="Weekly Free Light" panose="02070309020205020404" pitchFamily="50" charset="0"/>
              </a:rPr>
              <a:t>CONTENTS:</a:t>
            </a:r>
            <a:endParaRPr lang="sk-SK" altLang="sk-SK">
              <a:latin typeface="Weekly Free Light" panose="02070309020205020404" pitchFamily="50" charset="0"/>
            </a:endParaRPr>
          </a:p>
        </p:txBody>
      </p:sp>
      <p:grpSp>
        <p:nvGrpSpPr>
          <p:cNvPr id="12329" name="Google Shape;506;p40">
            <a:extLst>
              <a:ext uri="{FF2B5EF4-FFF2-40B4-BE49-F238E27FC236}">
                <a16:creationId xmlns:a16="http://schemas.microsoft.com/office/drawing/2014/main" id="{546251A3-7B1B-4084-A9CF-8B03477D0CB2}"/>
              </a:ext>
            </a:extLst>
          </p:cNvPr>
          <p:cNvGrpSpPr>
            <a:grpSpLocks/>
          </p:cNvGrpSpPr>
          <p:nvPr/>
        </p:nvGrpSpPr>
        <p:grpSpPr bwMode="auto">
          <a:xfrm>
            <a:off x="3200400" y="4410075"/>
            <a:ext cx="296863" cy="252413"/>
            <a:chOff x="1934025" y="1001650"/>
            <a:chExt cx="415300" cy="355600"/>
          </a:xfrm>
        </p:grpSpPr>
        <p:sp>
          <p:nvSpPr>
            <p:cNvPr id="12334" name="Google Shape;507;p40">
              <a:extLst>
                <a:ext uri="{FF2B5EF4-FFF2-40B4-BE49-F238E27FC236}">
                  <a16:creationId xmlns:a16="http://schemas.microsoft.com/office/drawing/2014/main" id="{65F73847-DACA-4F14-BA90-CCA44AFD13DC}"/>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5" name="Google Shape;508;p40">
              <a:extLst>
                <a:ext uri="{FF2B5EF4-FFF2-40B4-BE49-F238E27FC236}">
                  <a16:creationId xmlns:a16="http://schemas.microsoft.com/office/drawing/2014/main" id="{68BB92EC-8699-4AC0-9A09-75A2D287F7A9}"/>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6" name="Google Shape;509;p40">
              <a:extLst>
                <a:ext uri="{FF2B5EF4-FFF2-40B4-BE49-F238E27FC236}">
                  <a16:creationId xmlns:a16="http://schemas.microsoft.com/office/drawing/2014/main" id="{A3FD2740-3C22-46FE-8F1A-1549ABBC72BC}"/>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10;p40">
              <a:extLst>
                <a:ext uri="{FF2B5EF4-FFF2-40B4-BE49-F238E27FC236}">
                  <a16:creationId xmlns:a16="http://schemas.microsoft.com/office/drawing/2014/main" id="{FDC3385D-8ACF-4D90-9D9A-39FCCB17EDB3}"/>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30" name="Google Shape;288;p25">
            <a:extLst>
              <a:ext uri="{FF2B5EF4-FFF2-40B4-BE49-F238E27FC236}">
                <a16:creationId xmlns:a16="http://schemas.microsoft.com/office/drawing/2014/main" id="{1B40B412-491B-4AAF-845F-B902E63B5A5A}"/>
              </a:ext>
            </a:extLst>
          </p:cNvPr>
          <p:cNvSpPr txBox="1">
            <a:spLocks noChangeArrowheads="1"/>
          </p:cNvSpPr>
          <p:nvPr/>
        </p:nvSpPr>
        <p:spPr bwMode="auto">
          <a:xfrm>
            <a:off x="3929063" y="42148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05</a:t>
            </a:r>
          </a:p>
        </p:txBody>
      </p:sp>
      <p:cxnSp>
        <p:nvCxnSpPr>
          <p:cNvPr id="12331" name="Google Shape;289;p25">
            <a:extLst>
              <a:ext uri="{FF2B5EF4-FFF2-40B4-BE49-F238E27FC236}">
                <a16:creationId xmlns:a16="http://schemas.microsoft.com/office/drawing/2014/main" id="{CC70F5C2-BBFA-4511-B6CE-D7D6FB5939E0}"/>
              </a:ext>
            </a:extLst>
          </p:cNvPr>
          <p:cNvCxnSpPr>
            <a:cxnSpLocks noChangeShapeType="1"/>
          </p:cNvCxnSpPr>
          <p:nvPr/>
        </p:nvCxnSpPr>
        <p:spPr bwMode="auto">
          <a:xfrm>
            <a:off x="4491038" y="42687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32" name="Google Shape;290;p25">
            <a:extLst>
              <a:ext uri="{FF2B5EF4-FFF2-40B4-BE49-F238E27FC236}">
                <a16:creationId xmlns:a16="http://schemas.microsoft.com/office/drawing/2014/main" id="{9BAFFF1C-CCE0-4B48-8AAA-6E40F90D618A}"/>
              </a:ext>
            </a:extLst>
          </p:cNvPr>
          <p:cNvSpPr txBox="1">
            <a:spLocks noChangeArrowheads="1"/>
          </p:cNvSpPr>
          <p:nvPr/>
        </p:nvSpPr>
        <p:spPr bwMode="auto">
          <a:xfrm>
            <a:off x="4581525" y="4268788"/>
            <a:ext cx="15827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en-US" altLang="sk-SK" sz="1200">
                <a:solidFill>
                  <a:srgbClr val="FFFFFF"/>
                </a:solidFill>
                <a:latin typeface="Weekly Free Light" panose="02070309020205020404" pitchFamily="50" charset="0"/>
                <a:sym typeface="Nixie One" panose="020B0604020202020204" charset="0"/>
              </a:rPr>
              <a:t>Teaching Materials</a:t>
            </a:r>
            <a:endParaRPr lang="sk-SK" altLang="sk-SK" sz="1200">
              <a:solidFill>
                <a:srgbClr val="FFFFFF"/>
              </a:solidFill>
              <a:latin typeface="Weekly Free Light" panose="02070309020205020404" pitchFamily="50" charset="0"/>
              <a:sym typeface="Nixie One" panose="020B0604020202020204" charset="0"/>
            </a:endParaRPr>
          </a:p>
          <a:p>
            <a:pPr eaLnBrk="1" hangingPunct="1">
              <a:lnSpc>
                <a:spcPct val="83000"/>
              </a:lnSpc>
              <a:buFont typeface="Arial" panose="020B0604020202020204" pitchFamily="34" charset="0"/>
              <a:buNone/>
            </a:pPr>
            <a:endParaRPr lang="sk-SK" altLang="sk-SK">
              <a:solidFill>
                <a:srgbClr val="FFFFFF"/>
              </a:solidFill>
              <a:latin typeface="Nixie One" panose="020B0604020202020204" charset="0"/>
              <a:sym typeface="Nixie One" panose="020B0604020202020204" charset="0"/>
            </a:endParaRPr>
          </a:p>
        </p:txBody>
      </p:sp>
      <p:sp>
        <p:nvSpPr>
          <p:cNvPr id="12333" name="Google Shape;291;p25">
            <a:extLst>
              <a:ext uri="{FF2B5EF4-FFF2-40B4-BE49-F238E27FC236}">
                <a16:creationId xmlns:a16="http://schemas.microsoft.com/office/drawing/2014/main" id="{2167839B-B505-4659-A52B-9B1ECE8331CC}"/>
              </a:ext>
            </a:extLst>
          </p:cNvPr>
          <p:cNvSpPr>
            <a:spLocks noChangeArrowheads="1"/>
          </p:cNvSpPr>
          <p:nvPr/>
        </p:nvSpPr>
        <p:spPr bwMode="auto">
          <a:xfrm flipH="1">
            <a:off x="3779838" y="1182688"/>
            <a:ext cx="98425" cy="3702050"/>
          </a:xfrm>
          <a:custGeom>
            <a:avLst/>
            <a:gdLst>
              <a:gd name="T0" fmla="*/ 0 w 120000"/>
              <a:gd name="T1" fmla="*/ 2147483646 h 120000"/>
              <a:gd name="T2" fmla="*/ 0 w 120000"/>
              <a:gd name="T3" fmla="*/ 2147483646 h 120000"/>
              <a:gd name="T4" fmla="*/ 327 w 120000"/>
              <a:gd name="T5" fmla="*/ 0 h 120000"/>
              <a:gd name="T6" fmla="*/ 327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0E037176-5A36-4AA2-83D3-2C8FC1DC63B0}"/>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Weekly Free Light" panose="02070309020205020404" pitchFamily="50" charset="0"/>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B79E8C89-0BF4-4F96-9771-A637019EE67C}"/>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1</a:t>
            </a:r>
          </a:p>
        </p:txBody>
      </p:sp>
      <p:sp>
        <p:nvSpPr>
          <p:cNvPr id="14340" name="Google Shape;149;p16">
            <a:extLst>
              <a:ext uri="{FF2B5EF4-FFF2-40B4-BE49-F238E27FC236}">
                <a16:creationId xmlns:a16="http://schemas.microsoft.com/office/drawing/2014/main" id="{419A9FD9-0564-4E17-B1AE-4BA4B599E2A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4476606-3D03-47FC-93AE-67FD941B56B4}"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4</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4341" name="Obrázok 2">
            <a:extLst>
              <a:ext uri="{FF2B5EF4-FFF2-40B4-BE49-F238E27FC236}">
                <a16:creationId xmlns:a16="http://schemas.microsoft.com/office/drawing/2014/main" id="{0E116FAA-2D86-4BCE-8BCD-1EFE67CA4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6432CBAB-8408-4680-A9B3-85AE69439DEB}"/>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D</a:t>
            </a:r>
            <a:r>
              <a:rPr lang="en-US" altLang="sk-SK" b="1">
                <a:latin typeface="Roboto Slab" panose="020B0604020202020204" pitchFamily="2" charset="0"/>
                <a:cs typeface="Arial" panose="020B0604020202020204" pitchFamily="34" charset="0"/>
              </a:rPr>
              <a:t>emand</a:t>
            </a:r>
            <a:endParaRPr lang="sk-SK" altLang="sk-SK" b="1">
              <a:latin typeface="Roboto Slab" panose="020B0604020202020204" pitchFamily="2" charset="0"/>
              <a:cs typeface="Arial" panose="020B0604020202020204" pitchFamily="34" charset="0"/>
            </a:endParaRPr>
          </a:p>
        </p:txBody>
      </p:sp>
      <p:grpSp>
        <p:nvGrpSpPr>
          <p:cNvPr id="14343" name="Skupina 7">
            <a:extLst>
              <a:ext uri="{FF2B5EF4-FFF2-40B4-BE49-F238E27FC236}">
                <a16:creationId xmlns:a16="http://schemas.microsoft.com/office/drawing/2014/main" id="{B4952FE6-E125-428A-A050-BC75CB300318}"/>
              </a:ext>
            </a:extLst>
          </p:cNvPr>
          <p:cNvGrpSpPr>
            <a:grpSpLocks/>
          </p:cNvGrpSpPr>
          <p:nvPr/>
        </p:nvGrpSpPr>
        <p:grpSpPr bwMode="auto">
          <a:xfrm>
            <a:off x="4891088" y="-1173163"/>
            <a:ext cx="3905250" cy="4205288"/>
            <a:chOff x="4890399" y="-1646265"/>
            <a:chExt cx="3907179" cy="4204452"/>
          </a:xfrm>
        </p:grpSpPr>
        <p:cxnSp>
          <p:nvCxnSpPr>
            <p:cNvPr id="3" name="Rovná spojnica 2">
              <a:extLst>
                <a:ext uri="{FF2B5EF4-FFF2-40B4-BE49-F238E27FC236}">
                  <a16:creationId xmlns:a16="http://schemas.microsoft.com/office/drawing/2014/main" id="{4A17FAFC-57FC-4985-B2C2-850F6D93B193}"/>
                </a:ext>
              </a:extLst>
            </p:cNvPr>
            <p:cNvCxnSpPr/>
            <p:nvPr/>
          </p:nvCxnSpPr>
          <p:spPr>
            <a:xfrm>
              <a:off x="5484417" y="410727"/>
              <a:ext cx="0" cy="2017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ovná spojnica 11">
              <a:extLst>
                <a:ext uri="{FF2B5EF4-FFF2-40B4-BE49-F238E27FC236}">
                  <a16:creationId xmlns:a16="http://schemas.microsoft.com/office/drawing/2014/main" id="{A1C05407-B4D8-46D4-AB3A-074E16248686}"/>
                </a:ext>
              </a:extLst>
            </p:cNvPr>
            <p:cNvCxnSpPr>
              <a:cxnSpLocks/>
            </p:cNvCxnSpPr>
            <p:nvPr/>
          </p:nvCxnSpPr>
          <p:spPr>
            <a:xfrm>
              <a:off x="5411356" y="2264558"/>
              <a:ext cx="252060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blúk 5">
              <a:extLst>
                <a:ext uri="{FF2B5EF4-FFF2-40B4-BE49-F238E27FC236}">
                  <a16:creationId xmlns:a16="http://schemas.microsoft.com/office/drawing/2014/main" id="{4D0C7554-E505-4892-BA07-D66DDD670649}"/>
                </a:ext>
              </a:extLst>
            </p:cNvPr>
            <p:cNvSpPr/>
            <p:nvPr/>
          </p:nvSpPr>
          <p:spPr>
            <a:xfrm rot="15028098" flipH="1">
              <a:off x="5080682" y="-1134527"/>
              <a:ext cx="3688618" cy="266514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p>
          </p:txBody>
        </p:sp>
        <p:sp>
          <p:nvSpPr>
            <p:cNvPr id="14347" name="BlokTextu 6">
              <a:extLst>
                <a:ext uri="{FF2B5EF4-FFF2-40B4-BE49-F238E27FC236}">
                  <a16:creationId xmlns:a16="http://schemas.microsoft.com/office/drawing/2014/main" id="{29EAC0EF-3F60-45C9-8939-36E3C5B3329F}"/>
                </a:ext>
              </a:extLst>
            </p:cNvPr>
            <p:cNvSpPr txBox="1">
              <a:spLocks noChangeArrowheads="1"/>
            </p:cNvSpPr>
            <p:nvPr/>
          </p:nvSpPr>
          <p:spPr bwMode="auto">
            <a:xfrm>
              <a:off x="4890399" y="256887"/>
              <a:ext cx="864093" cy="3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price</a:t>
              </a:r>
              <a:endParaRPr lang="sk-SK" altLang="sk-SK">
                <a:latin typeface="Weekly Free Light" panose="02070309020205020404" pitchFamily="50" charset="0"/>
              </a:endParaRPr>
            </a:p>
          </p:txBody>
        </p:sp>
        <p:sp>
          <p:nvSpPr>
            <p:cNvPr id="14348" name="BlokTextu 16">
              <a:extLst>
                <a:ext uri="{FF2B5EF4-FFF2-40B4-BE49-F238E27FC236}">
                  <a16:creationId xmlns:a16="http://schemas.microsoft.com/office/drawing/2014/main" id="{57581A9E-4C63-48B5-A5B7-39F3A1FEDF49}"/>
                </a:ext>
              </a:extLst>
            </p:cNvPr>
            <p:cNvSpPr txBox="1">
              <a:spLocks noChangeArrowheads="1"/>
            </p:cNvSpPr>
            <p:nvPr/>
          </p:nvSpPr>
          <p:spPr bwMode="auto">
            <a:xfrm>
              <a:off x="7731559" y="2250410"/>
              <a:ext cx="1066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quantity</a:t>
              </a:r>
              <a:endParaRPr lang="sk-SK" altLang="sk-SK">
                <a:latin typeface="Weekly Free Light" panose="02070309020205020404" pitchFamily="50" charset="0"/>
              </a:endParaRPr>
            </a:p>
          </p:txBody>
        </p:sp>
        <p:sp>
          <p:nvSpPr>
            <p:cNvPr id="14349" name="BlokTextu 17">
              <a:extLst>
                <a:ext uri="{FF2B5EF4-FFF2-40B4-BE49-F238E27FC236}">
                  <a16:creationId xmlns:a16="http://schemas.microsoft.com/office/drawing/2014/main" id="{A773C928-632C-46A2-A776-A07BC9F577E5}"/>
                </a:ext>
              </a:extLst>
            </p:cNvPr>
            <p:cNvSpPr txBox="1">
              <a:spLocks noChangeArrowheads="1"/>
            </p:cNvSpPr>
            <p:nvPr/>
          </p:nvSpPr>
          <p:spPr bwMode="auto">
            <a:xfrm>
              <a:off x="5815025" y="566898"/>
              <a:ext cx="952600" cy="3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demand</a:t>
              </a:r>
              <a:endParaRPr lang="sk-SK" altLang="sk-SK">
                <a:latin typeface="Weekly Free Light" panose="02070309020205020404" pitchFamily="50" charset="0"/>
              </a:endParaRPr>
            </a:p>
          </p:txBody>
        </p:sp>
      </p:gr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F5F6AAA8-BE04-4C2A-A409-4A0C3F15431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336908F-BBAC-4553-A42E-915DA9C51A56}"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5</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6387" name="Grafický objekt 8" descr="Hlava s ozubenými kolieskami">
            <a:extLst>
              <a:ext uri="{FF2B5EF4-FFF2-40B4-BE49-F238E27FC236}">
                <a16:creationId xmlns:a16="http://schemas.microsoft.com/office/drawing/2014/main" id="{7A80C75F-A247-4022-98E0-9F1E8F571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713" y="2619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BlokTextu 1">
            <a:extLst>
              <a:ext uri="{FF2B5EF4-FFF2-40B4-BE49-F238E27FC236}">
                <a16:creationId xmlns:a16="http://schemas.microsoft.com/office/drawing/2014/main" id="{35FAE154-DB12-4A2D-8354-A89B6510C85F}"/>
              </a:ext>
            </a:extLst>
          </p:cNvPr>
          <p:cNvSpPr txBox="1">
            <a:spLocks noChangeArrowheads="1"/>
          </p:cNvSpPr>
          <p:nvPr/>
        </p:nvSpPr>
        <p:spPr bwMode="auto">
          <a:xfrm>
            <a:off x="1042988" y="1058863"/>
            <a:ext cx="727392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buClrTx/>
              <a:buFontTx/>
              <a:buNone/>
            </a:pPr>
            <a:r>
              <a:rPr lang="sk-SK" altLang="sk-SK" sz="2000" b="1">
                <a:latin typeface="Weekly Free Light" panose="02070309020205020404" pitchFamily="50" charset="0"/>
              </a:rPr>
              <a:t>D</a:t>
            </a:r>
            <a:r>
              <a:rPr lang="en-US" altLang="sk-SK" sz="2000" b="1">
                <a:latin typeface="Weekly Free Light" panose="02070309020205020404" pitchFamily="50" charset="0"/>
              </a:rPr>
              <a:t>emand</a:t>
            </a:r>
            <a:endParaRPr lang="sk-SK" altLang="sk-SK" sz="2000" b="1">
              <a:latin typeface="Weekly Free Light" panose="02070309020205020404" pitchFamily="50" charset="0"/>
            </a:endParaRPr>
          </a:p>
          <a:p>
            <a:pPr>
              <a:lnSpc>
                <a:spcPct val="150000"/>
              </a:lnSpc>
              <a:buClrTx/>
              <a:buFont typeface="Wingdings" panose="05000000000000000000" pitchFamily="2" charset="2"/>
              <a:buChar char="Ø"/>
            </a:pPr>
            <a:r>
              <a:rPr lang="en-US" altLang="sk-SK" sz="1800">
                <a:latin typeface="Weekly Free Light" panose="02070309020205020404" pitchFamily="50" charset="0"/>
                <a:cs typeface="Times New Roman" panose="02020603050405020304" pitchFamily="18" charset="0"/>
              </a:rPr>
              <a:t>the quantity of goods the buyers are willing to buy for a certain price </a:t>
            </a:r>
            <a:endParaRPr lang="sk-SK" altLang="sk-SK" sz="1800">
              <a:latin typeface="Weekly Free Light" panose="02070309020205020404" pitchFamily="50" charset="0"/>
              <a:cs typeface="Times New Roman" panose="02020603050405020304" pitchFamily="18" charset="0"/>
            </a:endParaRPr>
          </a:p>
          <a:p>
            <a:pPr>
              <a:lnSpc>
                <a:spcPct val="150000"/>
              </a:lnSpc>
              <a:buClrTx/>
              <a:buFont typeface="Wingdings" panose="05000000000000000000" pitchFamily="2" charset="2"/>
              <a:buChar char="Ø"/>
            </a:pPr>
            <a:r>
              <a:rPr lang="en-US" altLang="sk-SK" sz="1800">
                <a:latin typeface="Weekly Free Light" panose="02070309020205020404" pitchFamily="50" charset="0"/>
                <a:cs typeface="Times New Roman" panose="02020603050405020304" pitchFamily="18" charset="0"/>
              </a:rPr>
              <a:t>the relationship between the demanded quantity and the price</a:t>
            </a:r>
            <a:endParaRPr lang="sk-SK" altLang="sk-SK" sz="1800">
              <a:latin typeface="Weekly Free Light" panose="02070309020205020404" pitchFamily="50" charset="0"/>
              <a:cs typeface="Times New Roman" panose="02020603050405020304" pitchFamily="18" charset="0"/>
            </a:endParaRPr>
          </a:p>
          <a:p>
            <a:pPr lvl="1">
              <a:lnSpc>
                <a:spcPct val="150000"/>
              </a:lnSpc>
              <a:buClrTx/>
              <a:buFont typeface="Wingdings" panose="05000000000000000000" pitchFamily="2" charset="2"/>
              <a:buChar char="Ø"/>
            </a:pPr>
            <a:r>
              <a:rPr lang="en-US" altLang="sk-SK" sz="1800">
                <a:solidFill>
                  <a:srgbClr val="131618"/>
                </a:solidFill>
                <a:latin typeface="Weekly Free Light" panose="02070309020205020404" pitchFamily="50" charset="0"/>
                <a:cs typeface="Times New Roman" panose="02020603050405020304" pitchFamily="18" charset="0"/>
              </a:rPr>
              <a:t>the increase in price causes the decrease in quantity of the required goods</a:t>
            </a:r>
            <a:r>
              <a:rPr lang="sk-SK" altLang="sk-SK" sz="1800">
                <a:solidFill>
                  <a:srgbClr val="131618"/>
                </a:solidFill>
                <a:latin typeface="Weekly Free Light" panose="02070309020205020404" pitchFamily="50" charset="0"/>
                <a:cs typeface="Times New Roman" panose="02020603050405020304" pitchFamily="18" charset="0"/>
              </a:rPr>
              <a:t> </a:t>
            </a:r>
          </a:p>
          <a:p>
            <a:pPr lvl="1">
              <a:lnSpc>
                <a:spcPct val="150000"/>
              </a:lnSpc>
              <a:buClrTx/>
              <a:buFont typeface="Wingdings" panose="05000000000000000000" pitchFamily="2" charset="2"/>
              <a:buChar char="Ø"/>
            </a:pPr>
            <a:r>
              <a:rPr lang="en-US" altLang="sk-SK" sz="1800">
                <a:solidFill>
                  <a:srgbClr val="131618"/>
                </a:solidFill>
                <a:latin typeface="Weekly Free Light" panose="02070309020205020404" pitchFamily="50" charset="0"/>
                <a:cs typeface="Times New Roman" panose="02020603050405020304" pitchFamily="18" charset="0"/>
              </a:rPr>
              <a:t>the decrease in prices means the rise of the required quantity </a:t>
            </a:r>
            <a:endParaRPr lang="sk-SK" altLang="sk-SK" sz="1800">
              <a:solidFill>
                <a:srgbClr val="131618"/>
              </a:solidFill>
              <a:latin typeface="Weekly Free Light" panose="02070309020205020404" pitchFamily="50" charset="0"/>
              <a:cs typeface="Times New Roman" panose="02020603050405020304" pitchFamily="18" charset="0"/>
            </a:endParaRPr>
          </a:p>
        </p:txBody>
      </p:sp>
      <p:pic>
        <p:nvPicPr>
          <p:cNvPr id="16389" name="Obrázok 6" descr="Erasmus+ logo EN.jpg">
            <a:extLst>
              <a:ext uri="{FF2B5EF4-FFF2-40B4-BE49-F238E27FC236}">
                <a16:creationId xmlns:a16="http://schemas.microsoft.com/office/drawing/2014/main" id="{F5CA18F0-A173-4706-B57C-C7237CB97F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193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Google Shape;292;p25">
            <a:extLst>
              <a:ext uri="{FF2B5EF4-FFF2-40B4-BE49-F238E27FC236}">
                <a16:creationId xmlns:a16="http://schemas.microsoft.com/office/drawing/2014/main" id="{3E9211B2-305A-4C0D-B780-3ABACD9B9527}"/>
              </a:ext>
            </a:extLst>
          </p:cNvPr>
          <p:cNvSpPr txBox="1">
            <a:spLocks noChangeArrowheads="1"/>
          </p:cNvSpPr>
          <p:nvPr/>
        </p:nvSpPr>
        <p:spPr bwMode="auto">
          <a:xfrm>
            <a:off x="123825" y="4773613"/>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objekt pre číslo snímky 1">
            <a:extLst>
              <a:ext uri="{FF2B5EF4-FFF2-40B4-BE49-F238E27FC236}">
                <a16:creationId xmlns:a16="http://schemas.microsoft.com/office/drawing/2014/main" id="{7D67AA79-497D-4E3A-9ECC-712E95CC4FD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B5F84F5-2CEA-4D72-89F4-4A0B46260E89}"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6</a:t>
            </a:fld>
            <a:endParaRPr lang="sk-SK" altLang="sk-SK" sz="800">
              <a:solidFill>
                <a:srgbClr val="FFFFFF"/>
              </a:solidFill>
              <a:latin typeface="Roboto Slab" panose="020B0604020202020204" pitchFamily="2" charset="0"/>
              <a:sym typeface="Roboto Slab" panose="020B0604020202020204" pitchFamily="2" charset="0"/>
            </a:endParaRPr>
          </a:p>
        </p:txBody>
      </p:sp>
      <p:graphicFrame>
        <p:nvGraphicFramePr>
          <p:cNvPr id="10" name="Diagram 9">
            <a:extLst>
              <a:ext uri="{FF2B5EF4-FFF2-40B4-BE49-F238E27FC236}">
                <a16:creationId xmlns:a16="http://schemas.microsoft.com/office/drawing/2014/main" id="{084A375E-C4CB-4F8D-9C92-A78AD19E95D6}"/>
              </a:ext>
            </a:extLst>
          </p:cNvPr>
          <p:cNvGraphicFramePr/>
          <p:nvPr/>
        </p:nvGraphicFramePr>
        <p:xfrm>
          <a:off x="1835696" y="547638"/>
          <a:ext cx="6288360"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BlokTextu 1">
            <a:extLst>
              <a:ext uri="{FF2B5EF4-FFF2-40B4-BE49-F238E27FC236}">
                <a16:creationId xmlns:a16="http://schemas.microsoft.com/office/drawing/2014/main" id="{68419629-6B37-404F-9385-78C698B00AAF}"/>
              </a:ext>
            </a:extLst>
          </p:cNvPr>
          <p:cNvSpPr txBox="1"/>
          <p:nvPr/>
        </p:nvSpPr>
        <p:spPr>
          <a:xfrm>
            <a:off x="1011238" y="1493838"/>
            <a:ext cx="792162" cy="2524125"/>
          </a:xfrm>
          <a:prstGeom prst="rect">
            <a:avLst/>
          </a:prstGeom>
          <a:noFill/>
        </p:spPr>
        <p:txBody>
          <a:bodyPr>
            <a:spAutoFit/>
          </a:bodyPr>
          <a:lstStyle/>
          <a:p>
            <a:pPr>
              <a:defRPr/>
            </a:pPr>
            <a:r>
              <a:rPr lang="sk-SK" sz="2400" b="1" dirty="0">
                <a:solidFill>
                  <a:schemeClr val="accent4"/>
                </a:solidFill>
              </a:rPr>
              <a:t>D</a:t>
            </a:r>
          </a:p>
          <a:p>
            <a:pPr>
              <a:defRPr/>
            </a:pPr>
            <a:r>
              <a:rPr lang="en-US" sz="2400" b="1" dirty="0">
                <a:solidFill>
                  <a:schemeClr val="accent4"/>
                </a:solidFill>
              </a:rPr>
              <a:t>E</a:t>
            </a:r>
            <a:endParaRPr lang="sk-SK" sz="2400" b="1" dirty="0">
              <a:solidFill>
                <a:schemeClr val="accent4"/>
              </a:solidFill>
            </a:endParaRPr>
          </a:p>
          <a:p>
            <a:pPr>
              <a:defRPr/>
            </a:pPr>
            <a:r>
              <a:rPr lang="en-US" sz="2400" b="1" dirty="0">
                <a:solidFill>
                  <a:schemeClr val="accent4"/>
                </a:solidFill>
              </a:rPr>
              <a:t>M</a:t>
            </a:r>
            <a:endParaRPr lang="sk-SK" sz="2400" b="1" dirty="0">
              <a:solidFill>
                <a:schemeClr val="accent4"/>
              </a:solidFill>
            </a:endParaRPr>
          </a:p>
          <a:p>
            <a:pPr>
              <a:defRPr/>
            </a:pPr>
            <a:r>
              <a:rPr lang="en-US" sz="2400" b="1" dirty="0">
                <a:solidFill>
                  <a:schemeClr val="accent4"/>
                </a:solidFill>
              </a:rPr>
              <a:t>A</a:t>
            </a:r>
            <a:endParaRPr lang="sk-SK" sz="2400" b="1" dirty="0">
              <a:solidFill>
                <a:schemeClr val="accent4"/>
              </a:solidFill>
            </a:endParaRPr>
          </a:p>
          <a:p>
            <a:pPr>
              <a:defRPr/>
            </a:pPr>
            <a:r>
              <a:rPr lang="en-US" sz="2400" b="1" dirty="0">
                <a:solidFill>
                  <a:schemeClr val="accent4"/>
                </a:solidFill>
              </a:rPr>
              <a:t>N</a:t>
            </a:r>
            <a:br>
              <a:rPr lang="en-US" sz="2400" b="1" dirty="0">
                <a:solidFill>
                  <a:schemeClr val="accent4"/>
                </a:solidFill>
              </a:rPr>
            </a:br>
            <a:r>
              <a:rPr lang="en-US" sz="2400" b="1" dirty="0">
                <a:solidFill>
                  <a:schemeClr val="accent4"/>
                </a:solidFill>
              </a:rPr>
              <a:t>D</a:t>
            </a:r>
            <a:endParaRPr lang="sk-SK" sz="2400" b="1" dirty="0">
              <a:solidFill>
                <a:schemeClr val="accent4"/>
              </a:solidFill>
            </a:endParaRPr>
          </a:p>
          <a:p>
            <a:pPr>
              <a:defRPr/>
            </a:pPr>
            <a:endParaRPr lang="sk-SK" dirty="0"/>
          </a:p>
        </p:txBody>
      </p:sp>
      <p:pic>
        <p:nvPicPr>
          <p:cNvPr id="17413" name="Obrázok 6" descr="Erasmus+ logo EN.jpg">
            <a:extLst>
              <a:ext uri="{FF2B5EF4-FFF2-40B4-BE49-F238E27FC236}">
                <a16:creationId xmlns:a16="http://schemas.microsoft.com/office/drawing/2014/main" id="{6AAF56A2-3398-47DE-A5C9-E1EC447F8B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450" y="1952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Google Shape;292;p25">
            <a:extLst>
              <a:ext uri="{FF2B5EF4-FFF2-40B4-BE49-F238E27FC236}">
                <a16:creationId xmlns:a16="http://schemas.microsoft.com/office/drawing/2014/main" id="{87D73A7B-EE7D-412B-AB06-C0876E90064F}"/>
              </a:ext>
            </a:extLst>
          </p:cNvPr>
          <p:cNvSpPr txBox="1">
            <a:spLocks noChangeArrowheads="1"/>
          </p:cNvSpPr>
          <p:nvPr/>
        </p:nvSpPr>
        <p:spPr bwMode="auto">
          <a:xfrm>
            <a:off x="123825" y="4760913"/>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47;p16">
            <a:extLst>
              <a:ext uri="{FF2B5EF4-FFF2-40B4-BE49-F238E27FC236}">
                <a16:creationId xmlns:a16="http://schemas.microsoft.com/office/drawing/2014/main" id="{72BBC6D4-AC56-460F-9DE1-A7AF7D5A50FE}"/>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panose="020B0604020202020204"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panose="020B0604020202020204" charset="0"/>
              <a:buNone/>
            </a:pPr>
            <a:endParaRPr lang="sk-SK" altLang="sk-SK">
              <a:latin typeface="Nixie One" panose="020B0604020202020204" charset="0"/>
              <a:ea typeface="Calibri" panose="020F0502020204030204" pitchFamily="34" charset="0"/>
              <a:cs typeface="Times New Roman" panose="02020603050405020304" pitchFamily="18" charset="0"/>
              <a:sym typeface="Nixie One" panose="020B0604020202020204" charset="0"/>
            </a:endParaRPr>
          </a:p>
        </p:txBody>
      </p:sp>
      <p:sp>
        <p:nvSpPr>
          <p:cNvPr id="18435" name="Google Shape;148;p16">
            <a:extLst>
              <a:ext uri="{FF2B5EF4-FFF2-40B4-BE49-F238E27FC236}">
                <a16:creationId xmlns:a16="http://schemas.microsoft.com/office/drawing/2014/main" id="{408F7064-0DB2-40ED-BE33-810DC0E69C2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2</a:t>
            </a:r>
          </a:p>
        </p:txBody>
      </p:sp>
      <p:sp>
        <p:nvSpPr>
          <p:cNvPr id="18436" name="Google Shape;149;p16">
            <a:extLst>
              <a:ext uri="{FF2B5EF4-FFF2-40B4-BE49-F238E27FC236}">
                <a16:creationId xmlns:a16="http://schemas.microsoft.com/office/drawing/2014/main" id="{24107A50-3951-4550-B3D0-D078E676EE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09764C6-21FE-4FD9-BF68-E57135609964}"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7</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8437" name="Obrázok 2">
            <a:extLst>
              <a:ext uri="{FF2B5EF4-FFF2-40B4-BE49-F238E27FC236}">
                <a16:creationId xmlns:a16="http://schemas.microsoft.com/office/drawing/2014/main" id="{0B725EE5-91F3-4048-8152-251264271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BlokTextu 9">
            <a:extLst>
              <a:ext uri="{FF2B5EF4-FFF2-40B4-BE49-F238E27FC236}">
                <a16:creationId xmlns:a16="http://schemas.microsoft.com/office/drawing/2014/main" id="{70446D77-B435-4DB3-A49E-32765493C0B6}"/>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2070309020205020404" pitchFamily="50" charset="0"/>
              </a:rPr>
              <a:t>2020-1-SK01-KA226-SCH-094350</a:t>
            </a:r>
          </a:p>
        </p:txBody>
      </p:sp>
      <p:sp>
        <p:nvSpPr>
          <p:cNvPr id="18439" name="Nadpis 1">
            <a:extLst>
              <a:ext uri="{FF2B5EF4-FFF2-40B4-BE49-F238E27FC236}">
                <a16:creationId xmlns:a16="http://schemas.microsoft.com/office/drawing/2014/main" id="{3F7F43EB-E7FA-47CF-965C-805D34231C24}"/>
              </a:ext>
            </a:extLst>
          </p:cNvPr>
          <p:cNvSpPr txBox="1">
            <a:spLocks noGrp="1"/>
          </p:cNvSpPr>
          <p:nvPr>
            <p:ph type="ctrTitle"/>
          </p:nvPr>
        </p:nvSpPr>
        <p:spPr>
          <a:xfrm>
            <a:off x="3779838" y="3132138"/>
            <a:ext cx="5002212" cy="1160462"/>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Fa</a:t>
            </a:r>
            <a:r>
              <a:rPr lang="en-US" altLang="sk-SK" b="1">
                <a:latin typeface="Roboto Slab" panose="020B0604020202020204" pitchFamily="2" charset="0"/>
                <a:cs typeface="Arial" panose="020B0604020202020204" pitchFamily="34" charset="0"/>
              </a:rPr>
              <a:t>ctors Influencing the Demand</a:t>
            </a:r>
            <a:endParaRPr lang="sk-SK" altLang="sk-SK" b="1">
              <a:latin typeface="Roboto Slab" panose="020B0604020202020204" pitchFamily="2" charset="0"/>
              <a:cs typeface="Arial" panose="020B0604020202020204" pitchFamily="34" charset="0"/>
            </a:endParaRPr>
          </a:p>
        </p:txBody>
      </p:sp>
      <p:grpSp>
        <p:nvGrpSpPr>
          <p:cNvPr id="18440" name="Skupina 3">
            <a:extLst>
              <a:ext uri="{FF2B5EF4-FFF2-40B4-BE49-F238E27FC236}">
                <a16:creationId xmlns:a16="http://schemas.microsoft.com/office/drawing/2014/main" id="{F2ECCA4F-AB4F-486F-8866-FB513CAB445D}"/>
              </a:ext>
            </a:extLst>
          </p:cNvPr>
          <p:cNvGrpSpPr>
            <a:grpSpLocks/>
          </p:cNvGrpSpPr>
          <p:nvPr/>
        </p:nvGrpSpPr>
        <p:grpSpPr bwMode="auto">
          <a:xfrm>
            <a:off x="7235825" y="4011613"/>
            <a:ext cx="1357313" cy="576262"/>
            <a:chOff x="7236296" y="4011613"/>
            <a:chExt cx="1356842" cy="576361"/>
          </a:xfrm>
        </p:grpSpPr>
        <p:sp>
          <p:nvSpPr>
            <p:cNvPr id="2" name="Bublina myšlienky: obláčik 1">
              <a:extLst>
                <a:ext uri="{FF2B5EF4-FFF2-40B4-BE49-F238E27FC236}">
                  <a16:creationId xmlns:a16="http://schemas.microsoft.com/office/drawing/2014/main" id="{6B140BFE-6C4D-489C-83C9-8745F894E31D}"/>
                </a:ext>
              </a:extLst>
            </p:cNvPr>
            <p:cNvSpPr/>
            <p:nvPr/>
          </p:nvSpPr>
          <p:spPr>
            <a:xfrm>
              <a:off x="7236296" y="4011613"/>
              <a:ext cx="1356842" cy="576361"/>
            </a:xfrm>
            <a:prstGeom prst="cloudCallout">
              <a:avLst>
                <a:gd name="adj1" fmla="val -25887"/>
                <a:gd name="adj2" fmla="val -108049"/>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p>
          </p:txBody>
        </p:sp>
        <p:sp>
          <p:nvSpPr>
            <p:cNvPr id="18442" name="BlokTextu 2">
              <a:extLst>
                <a:ext uri="{FF2B5EF4-FFF2-40B4-BE49-F238E27FC236}">
                  <a16:creationId xmlns:a16="http://schemas.microsoft.com/office/drawing/2014/main" id="{86154902-F408-4C82-8DCD-7ABAD739C845}"/>
                </a:ext>
              </a:extLst>
            </p:cNvPr>
            <p:cNvSpPr txBox="1">
              <a:spLocks noChangeArrowheads="1"/>
            </p:cNvSpPr>
            <p:nvPr/>
          </p:nvSpPr>
          <p:spPr bwMode="auto">
            <a:xfrm>
              <a:off x="7380733" y="4128472"/>
              <a:ext cx="1003257" cy="30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hlinkClick r:id="rId4" action="ppaction://hlinksldjump"/>
                </a:rPr>
                <a:t>Exercises</a:t>
              </a:r>
              <a:endParaRPr lang="sk-SK" altLang="sk-SK">
                <a:latin typeface="Weekly Free Light" panose="02070309020205020404" pitchFamily="50" charset="0"/>
              </a:endParaRPr>
            </a:p>
          </p:txBody>
        </p:sp>
      </p:gr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47;p16">
            <a:extLst>
              <a:ext uri="{FF2B5EF4-FFF2-40B4-BE49-F238E27FC236}">
                <a16:creationId xmlns:a16="http://schemas.microsoft.com/office/drawing/2014/main" id="{01EAA6B6-B86A-4CE6-BA85-C56A79C2568F}"/>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panose="020B0604020202020204"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panose="020B0604020202020204" charset="0"/>
              <a:buNone/>
            </a:pPr>
            <a:endParaRPr lang="sk-SK" altLang="sk-SK">
              <a:latin typeface="Nixie One" panose="020B0604020202020204" charset="0"/>
              <a:ea typeface="Calibri" panose="020F0502020204030204" pitchFamily="34" charset="0"/>
              <a:cs typeface="Times New Roman" panose="02020603050405020304" pitchFamily="18" charset="0"/>
              <a:sym typeface="Nixie One" panose="020B0604020202020204" charset="0"/>
            </a:endParaRPr>
          </a:p>
        </p:txBody>
      </p:sp>
      <p:sp>
        <p:nvSpPr>
          <p:cNvPr id="20483" name="Google Shape;148;p16">
            <a:extLst>
              <a:ext uri="{FF2B5EF4-FFF2-40B4-BE49-F238E27FC236}">
                <a16:creationId xmlns:a16="http://schemas.microsoft.com/office/drawing/2014/main" id="{5EB1A7E2-7845-426D-AA9C-107A8B67C25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3</a:t>
            </a:r>
          </a:p>
        </p:txBody>
      </p:sp>
      <p:sp>
        <p:nvSpPr>
          <p:cNvPr id="20484" name="Google Shape;149;p16">
            <a:extLst>
              <a:ext uri="{FF2B5EF4-FFF2-40B4-BE49-F238E27FC236}">
                <a16:creationId xmlns:a16="http://schemas.microsoft.com/office/drawing/2014/main" id="{7EC08981-49BE-45C0-9205-DC9DA5C7C0D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DEC2B47-59FF-4710-B0A4-754A778C494A}"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8</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20485" name="Obrázok 2">
            <a:extLst>
              <a:ext uri="{FF2B5EF4-FFF2-40B4-BE49-F238E27FC236}">
                <a16:creationId xmlns:a16="http://schemas.microsoft.com/office/drawing/2014/main" id="{A9F06D3F-CC1C-4622-BBDB-FAC6022C4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BlokTextu 9">
            <a:extLst>
              <a:ext uri="{FF2B5EF4-FFF2-40B4-BE49-F238E27FC236}">
                <a16:creationId xmlns:a16="http://schemas.microsoft.com/office/drawing/2014/main" id="{33BAF240-5519-4E6A-B988-273C1283C22A}"/>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2070309020205020404" pitchFamily="50" charset="0"/>
              </a:rPr>
              <a:t>2020-1-SK01-KA226-SCH-094350</a:t>
            </a:r>
          </a:p>
        </p:txBody>
      </p:sp>
      <p:sp>
        <p:nvSpPr>
          <p:cNvPr id="20487" name="Nadpis 1">
            <a:extLst>
              <a:ext uri="{FF2B5EF4-FFF2-40B4-BE49-F238E27FC236}">
                <a16:creationId xmlns:a16="http://schemas.microsoft.com/office/drawing/2014/main" id="{B02532C0-CBCC-4065-BB9C-E056EAC5BD2A}"/>
              </a:ext>
            </a:extLst>
          </p:cNvPr>
          <p:cNvSpPr txBox="1">
            <a:spLocks noGrp="1"/>
          </p:cNvSpPr>
          <p:nvPr>
            <p:ph type="ctrTitle"/>
          </p:nvPr>
        </p:nvSpPr>
        <p:spPr>
          <a:xfrm>
            <a:off x="3995738" y="3197225"/>
            <a:ext cx="4505325" cy="1160463"/>
          </a:xfrm>
        </p:spPr>
        <p:txBody>
          <a:bodyPr/>
          <a:lstStyle/>
          <a:p>
            <a:pPr>
              <a:spcBef>
                <a:spcPct val="0"/>
              </a:spcBef>
              <a:spcAft>
                <a:spcPct val="0"/>
              </a:spcAft>
            </a:pPr>
            <a:r>
              <a:rPr lang="en-US" altLang="sk-SK" b="1">
                <a:latin typeface="Roboto Slab" panose="020B0604020202020204" pitchFamily="2" charset="0"/>
                <a:cs typeface="Arial" panose="020B0604020202020204" pitchFamily="34" charset="0"/>
              </a:rPr>
              <a:t>Demand Curve</a:t>
            </a:r>
            <a:endParaRPr lang="sk-SK" altLang="sk-SK" b="1">
              <a:latin typeface="Roboto Slab" panose="020B0604020202020204" pitchFamily="2" charset="0"/>
              <a:cs typeface="Arial" panose="020B0604020202020204" pitchFamily="34" charset="0"/>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objekt pre číslo snímky 3">
            <a:extLst>
              <a:ext uri="{FF2B5EF4-FFF2-40B4-BE49-F238E27FC236}">
                <a16:creationId xmlns:a16="http://schemas.microsoft.com/office/drawing/2014/main" id="{781DE7D6-77B9-4C65-BE83-73ACB47DB58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18FAECD-7A81-4E56-925D-20A9BF5553E5}"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9</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2559" name="BlokTextu 9">
            <a:extLst>
              <a:ext uri="{FF2B5EF4-FFF2-40B4-BE49-F238E27FC236}">
                <a16:creationId xmlns:a16="http://schemas.microsoft.com/office/drawing/2014/main" id="{7B424554-DD69-4596-ACCE-4E833A07440F}"/>
              </a:ext>
            </a:extLst>
          </p:cNvPr>
          <p:cNvSpPr txBox="1">
            <a:spLocks noChangeArrowheads="1"/>
          </p:cNvSpPr>
          <p:nvPr/>
        </p:nvSpPr>
        <p:spPr bwMode="auto">
          <a:xfrm>
            <a:off x="971550" y="771525"/>
            <a:ext cx="7345363" cy="1125538"/>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defRPr/>
            </a:pPr>
            <a:r>
              <a:rPr lang="en-US" altLang="sk-SK" b="1" dirty="0">
                <a:solidFill>
                  <a:srgbClr val="292929"/>
                </a:solidFill>
                <a:latin typeface="Weekly Free Light" panose="00000400000000000000" pitchFamily="50" charset="-18"/>
              </a:rPr>
              <a:t>Demand curve</a:t>
            </a:r>
            <a:endParaRPr lang="pl-PL" altLang="sk-SK" b="1" dirty="0">
              <a:solidFill>
                <a:srgbClr val="292929"/>
              </a:solidFill>
              <a:latin typeface="Weekly Free Light" panose="00000400000000000000" pitchFamily="50" charset="-18"/>
            </a:endParaRPr>
          </a:p>
          <a:p>
            <a:pPr>
              <a:buClrTx/>
              <a:buFontTx/>
              <a:buNone/>
              <a:defRPr/>
            </a:pPr>
            <a:endParaRPr lang="pl-PL" altLang="sk-SK" dirty="0">
              <a:solidFill>
                <a:srgbClr val="292929"/>
              </a:solidFill>
              <a:latin typeface="Weekly Free Light" panose="00000400000000000000" pitchFamily="50" charset="-18"/>
            </a:endParaRPr>
          </a:p>
          <a:p>
            <a:pPr marL="285750" indent="-285750">
              <a:lnSpc>
                <a:spcPct val="150000"/>
              </a:lnSpc>
              <a:buClrTx/>
              <a:buFont typeface="Wingdings" panose="05000000000000000000" pitchFamily="2" charset="2"/>
              <a:buChar char="Ø"/>
              <a:defRPr/>
            </a:pPr>
            <a:r>
              <a:rPr lang="en-US" altLang="sk-SK" dirty="0">
                <a:solidFill>
                  <a:srgbClr val="292929"/>
                </a:solidFill>
                <a:latin typeface="Weekly Free Light" panose="00000400000000000000" pitchFamily="50" charset="-18"/>
              </a:rPr>
              <a:t>decreasing</a:t>
            </a:r>
            <a:endParaRPr lang="sk-SK" altLang="sk-SK" dirty="0">
              <a:solidFill>
                <a:srgbClr val="292929"/>
              </a:solidFill>
              <a:latin typeface="Weekly Free Light" panose="00000400000000000000" pitchFamily="50" charset="-18"/>
            </a:endParaRPr>
          </a:p>
          <a:p>
            <a:pPr marL="285750" indent="-285750">
              <a:lnSpc>
                <a:spcPct val="150000"/>
              </a:lnSpc>
              <a:buClrTx/>
              <a:buFont typeface="Wingdings" panose="05000000000000000000" pitchFamily="2" charset="2"/>
              <a:buChar char="Ø"/>
              <a:defRPr/>
            </a:pPr>
            <a:r>
              <a:rPr lang="en-US" altLang="sk-SK" dirty="0">
                <a:solidFill>
                  <a:srgbClr val="292929"/>
                </a:solidFill>
                <a:latin typeface="Weekly Free Light" panose="00000400000000000000" pitchFamily="50" charset="-18"/>
              </a:rPr>
              <a:t>law of demand </a:t>
            </a:r>
            <a:endParaRPr lang="sk-SK" altLang="sk-SK" dirty="0">
              <a:solidFill>
                <a:srgbClr val="292929"/>
              </a:solidFill>
              <a:latin typeface="Weekly Free Light" panose="00000400000000000000" pitchFamily="50" charset="-18"/>
            </a:endParaRPr>
          </a:p>
        </p:txBody>
      </p:sp>
      <p:grpSp>
        <p:nvGrpSpPr>
          <p:cNvPr id="22532" name="Skupina 38">
            <a:extLst>
              <a:ext uri="{FF2B5EF4-FFF2-40B4-BE49-F238E27FC236}">
                <a16:creationId xmlns:a16="http://schemas.microsoft.com/office/drawing/2014/main" id="{CB9E7B57-0305-415D-AAF7-A0BB799FEDA3}"/>
              </a:ext>
            </a:extLst>
          </p:cNvPr>
          <p:cNvGrpSpPr>
            <a:grpSpLocks/>
          </p:cNvGrpSpPr>
          <p:nvPr/>
        </p:nvGrpSpPr>
        <p:grpSpPr bwMode="auto">
          <a:xfrm>
            <a:off x="3338513" y="396875"/>
            <a:ext cx="4694237" cy="4364038"/>
            <a:chOff x="3337302" y="397453"/>
            <a:chExt cx="4695478" cy="4362666"/>
          </a:xfrm>
        </p:grpSpPr>
        <p:cxnSp>
          <p:nvCxnSpPr>
            <p:cNvPr id="3" name="Rovná spojovacia šípka 2">
              <a:extLst>
                <a:ext uri="{FF2B5EF4-FFF2-40B4-BE49-F238E27FC236}">
                  <a16:creationId xmlns:a16="http://schemas.microsoft.com/office/drawing/2014/main" id="{11C1B07D-B694-4804-9F19-1893C770E111}"/>
                </a:ext>
              </a:extLst>
            </p:cNvPr>
            <p:cNvCxnSpPr/>
            <p:nvPr/>
          </p:nvCxnSpPr>
          <p:spPr>
            <a:xfrm>
              <a:off x="3851788" y="4299889"/>
              <a:ext cx="3240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ovná spojovacia šípka 7">
              <a:extLst>
                <a:ext uri="{FF2B5EF4-FFF2-40B4-BE49-F238E27FC236}">
                  <a16:creationId xmlns:a16="http://schemas.microsoft.com/office/drawing/2014/main" id="{4A11C3AD-96D7-46A1-AD80-918A7528A148}"/>
                </a:ext>
              </a:extLst>
            </p:cNvPr>
            <p:cNvCxnSpPr>
              <a:cxnSpLocks/>
            </p:cNvCxnSpPr>
            <p:nvPr/>
          </p:nvCxnSpPr>
          <p:spPr>
            <a:xfrm flipV="1">
              <a:off x="4004228" y="2066978"/>
              <a:ext cx="0" cy="2385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blúk 4">
              <a:extLst>
                <a:ext uri="{FF2B5EF4-FFF2-40B4-BE49-F238E27FC236}">
                  <a16:creationId xmlns:a16="http://schemas.microsoft.com/office/drawing/2014/main" id="{9BAE21BE-1183-47C8-9BDB-2C363DF6858E}"/>
                </a:ext>
              </a:extLst>
            </p:cNvPr>
            <p:cNvSpPr/>
            <p:nvPr/>
          </p:nvSpPr>
          <p:spPr>
            <a:xfrm rot="10361707">
              <a:off x="4644159" y="397453"/>
              <a:ext cx="3388621" cy="361518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k-SK">
                <a:latin typeface="Weekly Free Light" panose="00000400000000000000" pitchFamily="50" charset="-18"/>
              </a:endParaRPr>
            </a:p>
          </p:txBody>
        </p:sp>
        <p:cxnSp>
          <p:nvCxnSpPr>
            <p:cNvPr id="7" name="Rovná spojnica 6">
              <a:extLst>
                <a:ext uri="{FF2B5EF4-FFF2-40B4-BE49-F238E27FC236}">
                  <a16:creationId xmlns:a16="http://schemas.microsoft.com/office/drawing/2014/main" id="{70656E49-3C32-4C8D-AC12-EACC2442258D}"/>
                </a:ext>
              </a:extLst>
            </p:cNvPr>
            <p:cNvCxnSpPr>
              <a:cxnSpLocks/>
            </p:cNvCxnSpPr>
            <p:nvPr/>
          </p:nvCxnSpPr>
          <p:spPr>
            <a:xfrm>
              <a:off x="4004228" y="2787476"/>
              <a:ext cx="711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ovná spojnica 12">
              <a:extLst>
                <a:ext uri="{FF2B5EF4-FFF2-40B4-BE49-F238E27FC236}">
                  <a16:creationId xmlns:a16="http://schemas.microsoft.com/office/drawing/2014/main" id="{07ECFB71-46F4-4E39-AC66-50ECFD0EF10B}"/>
                </a:ext>
              </a:extLst>
            </p:cNvPr>
            <p:cNvCxnSpPr>
              <a:cxnSpLocks/>
            </p:cNvCxnSpPr>
            <p:nvPr/>
          </p:nvCxnSpPr>
          <p:spPr>
            <a:xfrm>
              <a:off x="4004228" y="3363558"/>
              <a:ext cx="10718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ovná spojnica 14">
              <a:extLst>
                <a:ext uri="{FF2B5EF4-FFF2-40B4-BE49-F238E27FC236}">
                  <a16:creationId xmlns:a16="http://schemas.microsoft.com/office/drawing/2014/main" id="{B66FBED4-83F6-4A9D-A324-FF99D8D6B386}"/>
                </a:ext>
              </a:extLst>
            </p:cNvPr>
            <p:cNvCxnSpPr>
              <a:cxnSpLocks/>
            </p:cNvCxnSpPr>
            <p:nvPr/>
          </p:nvCxnSpPr>
          <p:spPr>
            <a:xfrm>
              <a:off x="4004228" y="4012641"/>
              <a:ext cx="2223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ovná spojnica 17">
              <a:extLst>
                <a:ext uri="{FF2B5EF4-FFF2-40B4-BE49-F238E27FC236}">
                  <a16:creationId xmlns:a16="http://schemas.microsoft.com/office/drawing/2014/main" id="{7B86BE58-DC6A-427C-B1B1-786B29DDA8C4}"/>
                </a:ext>
              </a:extLst>
            </p:cNvPr>
            <p:cNvCxnSpPr>
              <a:cxnSpLocks/>
            </p:cNvCxnSpPr>
            <p:nvPr/>
          </p:nvCxnSpPr>
          <p:spPr>
            <a:xfrm flipV="1">
              <a:off x="4715616" y="2787476"/>
              <a:ext cx="0" cy="1512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ovná spojnica 23">
              <a:extLst>
                <a:ext uri="{FF2B5EF4-FFF2-40B4-BE49-F238E27FC236}">
                  <a16:creationId xmlns:a16="http://schemas.microsoft.com/office/drawing/2014/main" id="{BDF18722-C040-4464-AC51-66382C07F08A}"/>
                </a:ext>
              </a:extLst>
            </p:cNvPr>
            <p:cNvCxnSpPr>
              <a:cxnSpLocks/>
            </p:cNvCxnSpPr>
            <p:nvPr/>
          </p:nvCxnSpPr>
          <p:spPr>
            <a:xfrm flipV="1">
              <a:off x="5076074" y="3363558"/>
              <a:ext cx="0" cy="944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ovná spojnica 25">
              <a:extLst>
                <a:ext uri="{FF2B5EF4-FFF2-40B4-BE49-F238E27FC236}">
                  <a16:creationId xmlns:a16="http://schemas.microsoft.com/office/drawing/2014/main" id="{C2E79ED9-EE2F-4383-80B9-4D96B64A6677}"/>
                </a:ext>
              </a:extLst>
            </p:cNvPr>
            <p:cNvCxnSpPr>
              <a:cxnSpLocks/>
            </p:cNvCxnSpPr>
            <p:nvPr/>
          </p:nvCxnSpPr>
          <p:spPr>
            <a:xfrm flipV="1">
              <a:off x="6228903" y="4012641"/>
              <a:ext cx="0" cy="295182"/>
            </a:xfrm>
            <a:prstGeom prst="line">
              <a:avLst/>
            </a:prstGeom>
          </p:spPr>
          <p:style>
            <a:lnRef idx="1">
              <a:schemeClr val="accent1"/>
            </a:lnRef>
            <a:fillRef idx="0">
              <a:schemeClr val="accent1"/>
            </a:fillRef>
            <a:effectRef idx="0">
              <a:schemeClr val="accent1"/>
            </a:effectRef>
            <a:fontRef idx="minor">
              <a:schemeClr val="tx1"/>
            </a:fontRef>
          </p:style>
        </p:cxnSp>
        <p:sp>
          <p:nvSpPr>
            <p:cNvPr id="22550" name="BlokTextu 24">
              <a:extLst>
                <a:ext uri="{FF2B5EF4-FFF2-40B4-BE49-F238E27FC236}">
                  <a16:creationId xmlns:a16="http://schemas.microsoft.com/office/drawing/2014/main" id="{14C359FE-5F85-4E6B-AE28-330BD55301F6}"/>
                </a:ext>
              </a:extLst>
            </p:cNvPr>
            <p:cNvSpPr txBox="1">
              <a:spLocks noChangeArrowheads="1"/>
            </p:cNvSpPr>
            <p:nvPr/>
          </p:nvSpPr>
          <p:spPr bwMode="auto">
            <a:xfrm>
              <a:off x="3670185" y="2612230"/>
              <a:ext cx="38024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10</a:t>
              </a:r>
            </a:p>
            <a:p>
              <a:pPr>
                <a:buClrTx/>
                <a:buFontTx/>
                <a:buNone/>
              </a:pPr>
              <a:endParaRPr lang="sk-SK" altLang="sk-SK">
                <a:latin typeface="Weekly Free Light" panose="02070309020205020404" pitchFamily="50" charset="0"/>
              </a:endParaRPr>
            </a:p>
            <a:p>
              <a:pPr>
                <a:buClrTx/>
                <a:buFontTx/>
                <a:buNone/>
              </a:pPr>
              <a:endParaRPr lang="sk-SK" altLang="sk-SK">
                <a:latin typeface="Weekly Free Light" panose="02070309020205020404" pitchFamily="50" charset="0"/>
              </a:endParaRPr>
            </a:p>
            <a:p>
              <a:pPr>
                <a:buClrTx/>
                <a:buFontTx/>
                <a:buNone/>
              </a:pPr>
              <a:r>
                <a:rPr lang="sk-SK" altLang="sk-SK">
                  <a:latin typeface="Weekly Free Light" panose="02070309020205020404" pitchFamily="50" charset="0"/>
                </a:rPr>
                <a:t> 6</a:t>
              </a:r>
            </a:p>
            <a:p>
              <a:pPr>
                <a:buClrTx/>
                <a:buFontTx/>
                <a:buNone/>
              </a:pPr>
              <a:endParaRPr lang="sk-SK" altLang="sk-SK">
                <a:latin typeface="Weekly Free Light" panose="02070309020205020404" pitchFamily="50" charset="0"/>
              </a:endParaRPr>
            </a:p>
            <a:p>
              <a:pPr>
                <a:buClrTx/>
                <a:buFontTx/>
                <a:buNone/>
              </a:pPr>
              <a:endParaRPr lang="sk-SK" altLang="sk-SK">
                <a:latin typeface="Weekly Free Light" panose="02070309020205020404" pitchFamily="50" charset="0"/>
              </a:endParaRPr>
            </a:p>
            <a:p>
              <a:pPr>
                <a:buClrTx/>
                <a:buFontTx/>
                <a:buNone/>
              </a:pPr>
              <a:r>
                <a:rPr lang="sk-SK" altLang="sk-SK">
                  <a:latin typeface="Weekly Free Light" panose="02070309020205020404" pitchFamily="50" charset="0"/>
                </a:rPr>
                <a:t> 2</a:t>
              </a:r>
            </a:p>
          </p:txBody>
        </p:sp>
        <p:sp>
          <p:nvSpPr>
            <p:cNvPr id="22551" name="BlokTextu 26">
              <a:extLst>
                <a:ext uri="{FF2B5EF4-FFF2-40B4-BE49-F238E27FC236}">
                  <a16:creationId xmlns:a16="http://schemas.microsoft.com/office/drawing/2014/main" id="{3EE8D74E-DE07-4ACC-9684-DABA55753B07}"/>
                </a:ext>
              </a:extLst>
            </p:cNvPr>
            <p:cNvSpPr txBox="1">
              <a:spLocks noChangeArrowheads="1"/>
            </p:cNvSpPr>
            <p:nvPr/>
          </p:nvSpPr>
          <p:spPr bwMode="auto">
            <a:xfrm>
              <a:off x="4211960" y="4452342"/>
              <a:ext cx="2376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       4      5                     10</a:t>
              </a:r>
            </a:p>
          </p:txBody>
        </p:sp>
        <p:sp>
          <p:nvSpPr>
            <p:cNvPr id="22552" name="BlokTextu 27">
              <a:extLst>
                <a:ext uri="{FF2B5EF4-FFF2-40B4-BE49-F238E27FC236}">
                  <a16:creationId xmlns:a16="http://schemas.microsoft.com/office/drawing/2014/main" id="{4BCD7F82-9950-4E98-A0DC-D67289BD4F24}"/>
                </a:ext>
              </a:extLst>
            </p:cNvPr>
            <p:cNvSpPr txBox="1">
              <a:spLocks noChangeArrowheads="1"/>
            </p:cNvSpPr>
            <p:nvPr/>
          </p:nvSpPr>
          <p:spPr bwMode="auto">
            <a:xfrm>
              <a:off x="3337302" y="2063087"/>
              <a:ext cx="682992" cy="3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price</a:t>
              </a:r>
              <a:endParaRPr lang="sk-SK" altLang="sk-SK">
                <a:latin typeface="Weekly Free Light" panose="02070309020205020404" pitchFamily="50" charset="0"/>
              </a:endParaRPr>
            </a:p>
          </p:txBody>
        </p:sp>
        <p:sp>
          <p:nvSpPr>
            <p:cNvPr id="22553" name="BlokTextu 32">
              <a:extLst>
                <a:ext uri="{FF2B5EF4-FFF2-40B4-BE49-F238E27FC236}">
                  <a16:creationId xmlns:a16="http://schemas.microsoft.com/office/drawing/2014/main" id="{DE6D6796-3DF2-44FA-9562-72F2BBA6A030}"/>
                </a:ext>
              </a:extLst>
            </p:cNvPr>
            <p:cNvSpPr txBox="1">
              <a:spLocks noChangeArrowheads="1"/>
            </p:cNvSpPr>
            <p:nvPr/>
          </p:nvSpPr>
          <p:spPr bwMode="auto">
            <a:xfrm>
              <a:off x="6905215" y="4299889"/>
              <a:ext cx="1063180" cy="3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quantity</a:t>
              </a:r>
              <a:endParaRPr lang="sk-SK" altLang="sk-SK">
                <a:latin typeface="Weekly Free Light" panose="02070309020205020404" pitchFamily="50" charset="0"/>
              </a:endParaRPr>
            </a:p>
          </p:txBody>
        </p:sp>
        <p:sp>
          <p:nvSpPr>
            <p:cNvPr id="22554" name="BlokTextu 33">
              <a:extLst>
                <a:ext uri="{FF2B5EF4-FFF2-40B4-BE49-F238E27FC236}">
                  <a16:creationId xmlns:a16="http://schemas.microsoft.com/office/drawing/2014/main" id="{3529A8CB-7765-489B-B6EB-655533C96088}"/>
                </a:ext>
              </a:extLst>
            </p:cNvPr>
            <p:cNvSpPr txBox="1">
              <a:spLocks noChangeArrowheads="1"/>
            </p:cNvSpPr>
            <p:nvPr/>
          </p:nvSpPr>
          <p:spPr bwMode="auto">
            <a:xfrm>
              <a:off x="4561347" y="2088250"/>
              <a:ext cx="576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latin typeface="Weekly Free Light" panose="02070309020205020404" pitchFamily="50" charset="0"/>
                </a:rPr>
                <a:t>D</a:t>
              </a:r>
            </a:p>
          </p:txBody>
        </p:sp>
      </p:grpSp>
      <p:sp>
        <p:nvSpPr>
          <p:cNvPr id="30" name="Bublina reči: oválna 29">
            <a:extLst>
              <a:ext uri="{FF2B5EF4-FFF2-40B4-BE49-F238E27FC236}">
                <a16:creationId xmlns:a16="http://schemas.microsoft.com/office/drawing/2014/main" id="{33A9C415-918D-4CD5-8ED3-C64CA31A9039}"/>
              </a:ext>
            </a:extLst>
          </p:cNvPr>
          <p:cNvSpPr/>
          <p:nvPr/>
        </p:nvSpPr>
        <p:spPr>
          <a:xfrm>
            <a:off x="5292725" y="406400"/>
            <a:ext cx="2663825" cy="1049338"/>
          </a:xfrm>
          <a:prstGeom prst="wedgeEllipseCallout">
            <a:avLst>
              <a:gd name="adj1" fmla="val -67166"/>
              <a:gd name="adj2" fmla="val 166435"/>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36" name="Bublina reči: oválna 35">
            <a:extLst>
              <a:ext uri="{FF2B5EF4-FFF2-40B4-BE49-F238E27FC236}">
                <a16:creationId xmlns:a16="http://schemas.microsoft.com/office/drawing/2014/main" id="{91209F2C-ACFC-441D-AAC3-1D155FD4B901}"/>
              </a:ext>
            </a:extLst>
          </p:cNvPr>
          <p:cNvSpPr/>
          <p:nvPr/>
        </p:nvSpPr>
        <p:spPr>
          <a:xfrm>
            <a:off x="6148388" y="2544763"/>
            <a:ext cx="2663825" cy="1049337"/>
          </a:xfrm>
          <a:prstGeom prst="wedgeEllipseCallout">
            <a:avLst>
              <a:gd name="adj1" fmla="val -44857"/>
              <a:gd name="adj2" fmla="val 7994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sk-SK">
              <a:latin typeface="Weekly Free Light" panose="00000400000000000000" pitchFamily="50" charset="-18"/>
            </a:endParaRPr>
          </a:p>
        </p:txBody>
      </p:sp>
      <p:sp>
        <p:nvSpPr>
          <p:cNvPr id="22535" name="BlokTextu 31">
            <a:extLst>
              <a:ext uri="{FF2B5EF4-FFF2-40B4-BE49-F238E27FC236}">
                <a16:creationId xmlns:a16="http://schemas.microsoft.com/office/drawing/2014/main" id="{E82B9AE6-82EC-4669-8AEE-B1CF8519C652}"/>
              </a:ext>
            </a:extLst>
          </p:cNvPr>
          <p:cNvSpPr txBox="1">
            <a:spLocks noChangeArrowheads="1"/>
          </p:cNvSpPr>
          <p:nvPr/>
        </p:nvSpPr>
        <p:spPr bwMode="auto">
          <a:xfrm>
            <a:off x="5651500" y="546100"/>
            <a:ext cx="2271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Buying smaller quantities of the goods at a higher price</a:t>
            </a:r>
            <a:endParaRPr lang="sk-SK" altLang="sk-SK">
              <a:latin typeface="Weekly Free Light" panose="02070309020205020404" pitchFamily="50" charset="0"/>
            </a:endParaRPr>
          </a:p>
        </p:txBody>
      </p:sp>
      <p:sp>
        <p:nvSpPr>
          <p:cNvPr id="22536" name="BlokTextu 37">
            <a:extLst>
              <a:ext uri="{FF2B5EF4-FFF2-40B4-BE49-F238E27FC236}">
                <a16:creationId xmlns:a16="http://schemas.microsoft.com/office/drawing/2014/main" id="{EEBFCB59-9B10-42A8-B416-FD424F154F52}"/>
              </a:ext>
            </a:extLst>
          </p:cNvPr>
          <p:cNvSpPr txBox="1">
            <a:spLocks noChangeArrowheads="1"/>
          </p:cNvSpPr>
          <p:nvPr/>
        </p:nvSpPr>
        <p:spPr bwMode="auto">
          <a:xfrm>
            <a:off x="6518275" y="2674938"/>
            <a:ext cx="2016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n-US" altLang="sk-SK">
                <a:latin typeface="Weekly Free Light" panose="02070309020205020404" pitchFamily="50" charset="0"/>
              </a:rPr>
              <a:t>Buying larger quantities of the goods at a lower price</a:t>
            </a:r>
            <a:endParaRPr lang="sk-SK" altLang="sk-SK">
              <a:latin typeface="Weekly Free Light" panose="02070309020205020404" pitchFamily="50" charset="0"/>
            </a:endParaRPr>
          </a:p>
        </p:txBody>
      </p:sp>
      <p:sp>
        <p:nvSpPr>
          <p:cNvPr id="35" name="Znak násobenia 34">
            <a:extLst>
              <a:ext uri="{FF2B5EF4-FFF2-40B4-BE49-F238E27FC236}">
                <a16:creationId xmlns:a16="http://schemas.microsoft.com/office/drawing/2014/main" id="{EE484B89-71D4-48FF-B634-7A659AA28730}"/>
              </a:ext>
            </a:extLst>
          </p:cNvPr>
          <p:cNvSpPr/>
          <p:nvPr/>
        </p:nvSpPr>
        <p:spPr>
          <a:xfrm>
            <a:off x="4540250" y="2620963"/>
            <a:ext cx="379413" cy="333375"/>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sk-SK">
              <a:latin typeface="Weekly Free Light" panose="00000400000000000000" pitchFamily="50" charset="-18"/>
            </a:endParaRPr>
          </a:p>
        </p:txBody>
      </p:sp>
      <p:sp>
        <p:nvSpPr>
          <p:cNvPr id="40" name="Znak násobenia 39">
            <a:extLst>
              <a:ext uri="{FF2B5EF4-FFF2-40B4-BE49-F238E27FC236}">
                <a16:creationId xmlns:a16="http://schemas.microsoft.com/office/drawing/2014/main" id="{4C69C32E-A366-401E-BA2A-EA87839A0A8F}"/>
              </a:ext>
            </a:extLst>
          </p:cNvPr>
          <p:cNvSpPr/>
          <p:nvPr/>
        </p:nvSpPr>
        <p:spPr>
          <a:xfrm>
            <a:off x="6038850" y="3822700"/>
            <a:ext cx="379413" cy="333375"/>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sk-SK">
              <a:latin typeface="Weekly Free Light" panose="00000400000000000000" pitchFamily="50" charset="-18"/>
            </a:endParaRPr>
          </a:p>
        </p:txBody>
      </p:sp>
      <p:pic>
        <p:nvPicPr>
          <p:cNvPr id="22539" name="Obrázok 6" descr="Erasmus+ logo EN.jpg">
            <a:extLst>
              <a:ext uri="{FF2B5EF4-FFF2-40B4-BE49-F238E27FC236}">
                <a16:creationId xmlns:a16="http://schemas.microsoft.com/office/drawing/2014/main" id="{D6A1B412-F103-40E3-B652-CB4CF9867B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3" y="984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Google Shape;292;p25">
            <a:extLst>
              <a:ext uri="{FF2B5EF4-FFF2-40B4-BE49-F238E27FC236}">
                <a16:creationId xmlns:a16="http://schemas.microsoft.com/office/drawing/2014/main" id="{A7FFAF72-FEE3-40D1-AE29-F83C496A3FD1}"/>
              </a:ext>
            </a:extLst>
          </p:cNvPr>
          <p:cNvSpPr txBox="1">
            <a:spLocks noChangeArrowheads="1"/>
          </p:cNvSpPr>
          <p:nvPr/>
        </p:nvSpPr>
        <p:spPr bwMode="auto">
          <a:xfrm>
            <a:off x="123825" y="4738688"/>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430</Words>
  <Application>Microsoft Office PowerPoint</Application>
  <PresentationFormat>Prezentácia na obrazovke (16:9)</PresentationFormat>
  <Paragraphs>117</Paragraphs>
  <Slides>14</Slides>
  <Notes>7</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14</vt:i4>
      </vt:variant>
    </vt:vector>
  </HeadingPairs>
  <TitlesOfParts>
    <vt:vector size="22" baseType="lpstr">
      <vt:lpstr>Weekly Free Light</vt:lpstr>
      <vt:lpstr>Wingdings</vt:lpstr>
      <vt:lpstr>Calibri</vt:lpstr>
      <vt:lpstr>Roboto Slab</vt:lpstr>
      <vt:lpstr>Nixie One</vt:lpstr>
      <vt:lpstr>Arial</vt:lpstr>
      <vt:lpstr>Impact</vt:lpstr>
      <vt:lpstr>Warwick template</vt:lpstr>
      <vt:lpstr>Digi School Economics Demand </vt:lpstr>
      <vt:lpstr>Prezentácia programu PowerPoint</vt:lpstr>
      <vt:lpstr>Prezentácia programu PowerPoint</vt:lpstr>
      <vt:lpstr>Demand</vt:lpstr>
      <vt:lpstr>Prezentácia programu PowerPoint</vt:lpstr>
      <vt:lpstr>Prezentácia programu PowerPoint</vt:lpstr>
      <vt:lpstr>Factors Influencing the Demand</vt:lpstr>
      <vt:lpstr>Demand Curve</vt:lpstr>
      <vt:lpstr>Prezentácia programu PowerPoint</vt:lpstr>
      <vt:lpstr>Shifts of the Demand Curve</vt:lpstr>
      <vt:lpstr>Prezentácia programu PowerPoint</vt:lpstr>
      <vt:lpstr>Vzdelávacie materiály</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Viviana Bielikova</cp:lastModifiedBy>
  <cp:revision>65</cp:revision>
  <dcterms:modified xsi:type="dcterms:W3CDTF">2022-03-18T06:32:02Z</dcterms:modified>
</cp:coreProperties>
</file>