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geZ+DMdJSjHs2iAHtpFSMp+9o3w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0" name="Google Shape;26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5" name="Google Shape;285;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4" name="Google Shape;29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8" name="Google Shape;12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1" name="Google Shape;17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2" name="Google Shape;18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8" name="Google Shape;19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4" name="Google Shape;23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spcBef>
                <a:spcPts val="0"/>
              </a:spcBef>
              <a:spcAft>
                <a:spcPts val="0"/>
              </a:spcAft>
              <a:buClr>
                <a:srgbClr val="114454"/>
              </a:buClr>
              <a:buSzPts val="4800"/>
              <a:buNone/>
              <a:defRPr sz="4800">
                <a:solidFill>
                  <a:srgbClr val="114454"/>
                </a:solidFill>
              </a:defRPr>
            </a:lvl2pPr>
            <a:lvl3pPr lvl="2">
              <a:spcBef>
                <a:spcPts val="0"/>
              </a:spcBef>
              <a:spcAft>
                <a:spcPts val="0"/>
              </a:spcAft>
              <a:buClr>
                <a:srgbClr val="114454"/>
              </a:buClr>
              <a:buSzPts val="4800"/>
              <a:buNone/>
              <a:defRPr sz="4800">
                <a:solidFill>
                  <a:srgbClr val="114454"/>
                </a:solidFill>
              </a:defRPr>
            </a:lvl3pPr>
            <a:lvl4pPr lvl="3">
              <a:spcBef>
                <a:spcPts val="0"/>
              </a:spcBef>
              <a:spcAft>
                <a:spcPts val="0"/>
              </a:spcAft>
              <a:buClr>
                <a:srgbClr val="114454"/>
              </a:buClr>
              <a:buSzPts val="4800"/>
              <a:buNone/>
              <a:defRPr sz="4800">
                <a:solidFill>
                  <a:srgbClr val="114454"/>
                </a:solidFill>
              </a:defRPr>
            </a:lvl4pPr>
            <a:lvl5pPr lvl="4">
              <a:spcBef>
                <a:spcPts val="0"/>
              </a:spcBef>
              <a:spcAft>
                <a:spcPts val="0"/>
              </a:spcAft>
              <a:buClr>
                <a:srgbClr val="114454"/>
              </a:buClr>
              <a:buSzPts val="4800"/>
              <a:buNone/>
              <a:defRPr sz="4800">
                <a:solidFill>
                  <a:srgbClr val="114454"/>
                </a:solidFill>
              </a:defRPr>
            </a:lvl5pPr>
            <a:lvl6pPr lvl="5">
              <a:spcBef>
                <a:spcPts val="0"/>
              </a:spcBef>
              <a:spcAft>
                <a:spcPts val="0"/>
              </a:spcAft>
              <a:buClr>
                <a:srgbClr val="114454"/>
              </a:buClr>
              <a:buSzPts val="4800"/>
              <a:buNone/>
              <a:defRPr sz="4800">
                <a:solidFill>
                  <a:srgbClr val="114454"/>
                </a:solidFill>
              </a:defRPr>
            </a:lvl6pPr>
            <a:lvl7pPr lvl="6">
              <a:spcBef>
                <a:spcPts val="0"/>
              </a:spcBef>
              <a:spcAft>
                <a:spcPts val="0"/>
              </a:spcAft>
              <a:buClr>
                <a:srgbClr val="114454"/>
              </a:buClr>
              <a:buSzPts val="4800"/>
              <a:buNone/>
              <a:defRPr sz="4800">
                <a:solidFill>
                  <a:srgbClr val="114454"/>
                </a:solidFill>
              </a:defRPr>
            </a:lvl7pPr>
            <a:lvl8pPr lvl="7">
              <a:spcBef>
                <a:spcPts val="0"/>
              </a:spcBef>
              <a:spcAft>
                <a:spcPts val="0"/>
              </a:spcAft>
              <a:buClr>
                <a:srgbClr val="114454"/>
              </a:buClr>
              <a:buSzPts val="4800"/>
              <a:buNone/>
              <a:defRPr sz="4800">
                <a:solidFill>
                  <a:srgbClr val="114454"/>
                </a:solidFill>
              </a:defRPr>
            </a:lvl8pPr>
            <a:lvl9pPr lvl="8">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med" w="med" type="none"/>
            <a:tailEnd len="med" w="med"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200" u="none" cap="none" strike="noStrike">
                <a:solidFill>
                  <a:srgbClr val="888888"/>
                </a:solidFill>
                <a:latin typeface="Arial"/>
                <a:ea typeface="Arial"/>
                <a:cs typeface="Arial"/>
                <a:sym typeface="Arial"/>
              </a:defRPr>
            </a:lvl1pPr>
            <a:lvl2pPr indent="0" lvl="1" marL="0" algn="r">
              <a:spcBef>
                <a:spcPts val="0"/>
              </a:spcBef>
              <a:buNone/>
              <a:defRPr b="0" i="0" sz="1200" u="none" cap="none" strike="noStrike">
                <a:solidFill>
                  <a:srgbClr val="888888"/>
                </a:solidFill>
                <a:latin typeface="Arial"/>
                <a:ea typeface="Arial"/>
                <a:cs typeface="Arial"/>
                <a:sym typeface="Arial"/>
              </a:defRPr>
            </a:lvl2pPr>
            <a:lvl3pPr indent="0" lvl="2" marL="0" algn="r">
              <a:spcBef>
                <a:spcPts val="0"/>
              </a:spcBef>
              <a:buNone/>
              <a:defRPr b="0" i="0" sz="1200" u="none" cap="none" strike="noStrike">
                <a:solidFill>
                  <a:srgbClr val="888888"/>
                </a:solidFill>
                <a:latin typeface="Arial"/>
                <a:ea typeface="Arial"/>
                <a:cs typeface="Arial"/>
                <a:sym typeface="Arial"/>
              </a:defRPr>
            </a:lvl3pPr>
            <a:lvl4pPr indent="0" lvl="3" marL="0" algn="r">
              <a:spcBef>
                <a:spcPts val="0"/>
              </a:spcBef>
              <a:buNone/>
              <a:defRPr b="0" i="0" sz="1200" u="none" cap="none" strike="noStrike">
                <a:solidFill>
                  <a:srgbClr val="888888"/>
                </a:solidFill>
                <a:latin typeface="Arial"/>
                <a:ea typeface="Arial"/>
                <a:cs typeface="Arial"/>
                <a:sym typeface="Arial"/>
              </a:defRPr>
            </a:lvl4pPr>
            <a:lvl5pPr indent="0" lvl="4" marL="0" algn="r">
              <a:spcBef>
                <a:spcPts val="0"/>
              </a:spcBef>
              <a:buNone/>
              <a:defRPr b="0" i="0" sz="1200" u="none" cap="none" strike="noStrike">
                <a:solidFill>
                  <a:srgbClr val="888888"/>
                </a:solidFill>
                <a:latin typeface="Arial"/>
                <a:ea typeface="Arial"/>
                <a:cs typeface="Arial"/>
                <a:sym typeface="Arial"/>
              </a:defRPr>
            </a:lvl5pPr>
            <a:lvl6pPr indent="0" lvl="5" marL="0" algn="r">
              <a:spcBef>
                <a:spcPts val="0"/>
              </a:spcBef>
              <a:buNone/>
              <a:defRPr b="0" i="0" sz="1200" u="none" cap="none" strike="noStrike">
                <a:solidFill>
                  <a:srgbClr val="888888"/>
                </a:solidFill>
                <a:latin typeface="Arial"/>
                <a:ea typeface="Arial"/>
                <a:cs typeface="Arial"/>
                <a:sym typeface="Arial"/>
              </a:defRPr>
            </a:lvl6pPr>
            <a:lvl7pPr indent="0" lvl="6" marL="0" algn="r">
              <a:spcBef>
                <a:spcPts val="0"/>
              </a:spcBef>
              <a:buNone/>
              <a:defRPr b="0" i="0" sz="1200" u="none" cap="none" strike="noStrike">
                <a:solidFill>
                  <a:srgbClr val="888888"/>
                </a:solidFill>
                <a:latin typeface="Arial"/>
                <a:ea typeface="Arial"/>
                <a:cs typeface="Arial"/>
                <a:sym typeface="Arial"/>
              </a:defRPr>
            </a:lvl7pPr>
            <a:lvl8pPr indent="0" lvl="7" marL="0" algn="r">
              <a:spcBef>
                <a:spcPts val="0"/>
              </a:spcBef>
              <a:buNone/>
              <a:defRPr b="0" i="0" sz="1200" u="none" cap="none" strike="noStrike">
                <a:solidFill>
                  <a:srgbClr val="888888"/>
                </a:solidFill>
                <a:latin typeface="Arial"/>
                <a:ea typeface="Arial"/>
                <a:cs typeface="Arial"/>
                <a:sym typeface="Arial"/>
              </a:defRPr>
            </a:lvl8pPr>
            <a:lvl9pPr indent="0" lvl="8" mar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Arial"/>
                <a:ea typeface="Arial"/>
                <a:cs typeface="Arial"/>
                <a:sym typeface="Arial"/>
              </a:defRPr>
            </a:lvl1pPr>
            <a:lvl2pPr indent="0" lvl="1" marL="0" marR="0" rtl="0" algn="r">
              <a:spcBef>
                <a:spcPts val="0"/>
              </a:spcBef>
              <a:buNone/>
              <a:defRPr b="0" i="0" sz="1200" u="none" cap="none" strike="noStrike">
                <a:solidFill>
                  <a:srgbClr val="888888"/>
                </a:solidFill>
                <a:latin typeface="Arial"/>
                <a:ea typeface="Arial"/>
                <a:cs typeface="Arial"/>
                <a:sym typeface="Arial"/>
              </a:defRPr>
            </a:lvl2pPr>
            <a:lvl3pPr indent="0" lvl="2" marL="0" marR="0" rtl="0" algn="r">
              <a:spcBef>
                <a:spcPts val="0"/>
              </a:spcBef>
              <a:buNone/>
              <a:defRPr b="0" i="0" sz="1200" u="none" cap="none" strike="noStrike">
                <a:solidFill>
                  <a:srgbClr val="888888"/>
                </a:solidFill>
                <a:latin typeface="Arial"/>
                <a:ea typeface="Arial"/>
                <a:cs typeface="Arial"/>
                <a:sym typeface="Arial"/>
              </a:defRPr>
            </a:lvl3pPr>
            <a:lvl4pPr indent="0" lvl="3" marL="0" marR="0" rtl="0" algn="r">
              <a:spcBef>
                <a:spcPts val="0"/>
              </a:spcBef>
              <a:buNone/>
              <a:defRPr b="0" i="0" sz="1200" u="none" cap="none" strike="noStrike">
                <a:solidFill>
                  <a:srgbClr val="888888"/>
                </a:solidFill>
                <a:latin typeface="Arial"/>
                <a:ea typeface="Arial"/>
                <a:cs typeface="Arial"/>
                <a:sym typeface="Arial"/>
              </a:defRPr>
            </a:lvl4pPr>
            <a:lvl5pPr indent="0" lvl="4" marL="0" marR="0" rtl="0" algn="r">
              <a:spcBef>
                <a:spcPts val="0"/>
              </a:spcBef>
              <a:buNone/>
              <a:defRPr b="0" i="0" sz="1200" u="none" cap="none" strike="noStrike">
                <a:solidFill>
                  <a:srgbClr val="888888"/>
                </a:solidFill>
                <a:latin typeface="Arial"/>
                <a:ea typeface="Arial"/>
                <a:cs typeface="Arial"/>
                <a:sym typeface="Arial"/>
              </a:defRPr>
            </a:lvl5pPr>
            <a:lvl6pPr indent="0" lvl="5" marL="0" marR="0" rtl="0" algn="r">
              <a:spcBef>
                <a:spcPts val="0"/>
              </a:spcBef>
              <a:buNone/>
              <a:defRPr b="0" i="0" sz="1200" u="none" cap="none" strike="noStrike">
                <a:solidFill>
                  <a:srgbClr val="888888"/>
                </a:solidFill>
                <a:latin typeface="Arial"/>
                <a:ea typeface="Arial"/>
                <a:cs typeface="Arial"/>
                <a:sym typeface="Arial"/>
              </a:defRPr>
            </a:lvl6pPr>
            <a:lvl7pPr indent="0" lvl="6" marL="0" marR="0" rtl="0" algn="r">
              <a:spcBef>
                <a:spcPts val="0"/>
              </a:spcBef>
              <a:buNone/>
              <a:defRPr b="0" i="0" sz="1200" u="none" cap="none" strike="noStrike">
                <a:solidFill>
                  <a:srgbClr val="888888"/>
                </a:solidFill>
                <a:latin typeface="Arial"/>
                <a:ea typeface="Arial"/>
                <a:cs typeface="Arial"/>
                <a:sym typeface="Arial"/>
              </a:defRPr>
            </a:lvl7pPr>
            <a:lvl8pPr indent="0" lvl="7" marL="0" marR="0" rtl="0" algn="r">
              <a:spcBef>
                <a:spcPts val="0"/>
              </a:spcBef>
              <a:buNone/>
              <a:defRPr b="0" i="0" sz="1200" u="none" cap="none" strike="noStrike">
                <a:solidFill>
                  <a:srgbClr val="888888"/>
                </a:solidFill>
                <a:latin typeface="Arial"/>
                <a:ea typeface="Arial"/>
                <a:cs typeface="Arial"/>
                <a:sym typeface="Arial"/>
              </a:defRPr>
            </a:lvl8pPr>
            <a:lvl9pPr indent="0" lvl="8" marL="0" marR="0" rtl="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5.jpg"/><Relationship Id="rId5"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wordwall.net/cs/resource/18675428" TargetMode="External"/><Relationship Id="rId4" Type="http://schemas.openxmlformats.org/officeDocument/2006/relationships/hyperlink" Target="https://wordwall.net/cs/resource/19158885" TargetMode="External"/><Relationship Id="rId5"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drive.google.com/file/d/1SkN8hMj28WoHviwDCzDHqzzBdTEAnxWX/view?usp=sharing" TargetMode="External"/><Relationship Id="rId4" Type="http://schemas.openxmlformats.org/officeDocument/2006/relationships/image" Target="../media/image3.jpg"/><Relationship Id="rId5"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Digi school</a:t>
            </a:r>
            <a:endParaRPr b="1">
              <a:solidFill>
                <a:srgbClr val="FFFFFF"/>
              </a:solidFill>
            </a:endParaRPr>
          </a:p>
          <a:p>
            <a:pPr indent="0" lvl="0" marL="0" rtl="0" algn="ctr">
              <a:lnSpc>
                <a:spcPct val="90000"/>
              </a:lnSpc>
              <a:spcBef>
                <a:spcPts val="0"/>
              </a:spcBef>
              <a:spcAft>
                <a:spcPts val="0"/>
              </a:spcAft>
              <a:buClr>
                <a:srgbClr val="FFFFFF"/>
              </a:buClr>
              <a:buSzPts val="4800"/>
              <a:buFont typeface="Arial"/>
              <a:buNone/>
            </a:pPr>
            <a:r>
              <a:rPr b="1" lang="sk-SK">
                <a:solidFill>
                  <a:srgbClr val="FFFFFF"/>
                </a:solidFill>
                <a:latin typeface="Arial"/>
                <a:ea typeface="Arial"/>
                <a:cs typeface="Arial"/>
                <a:sym typeface="Arial"/>
              </a:rPr>
              <a:t>BIOLÓGIA</a:t>
            </a:r>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pic>
        <p:nvPicPr>
          <p:cNvPr descr="page1image60437296" id="125" name="Google Shape;125;p1"/>
          <p:cNvPicPr preferRelativeResize="0"/>
          <p:nvPr/>
        </p:nvPicPr>
        <p:blipFill rotWithShape="1">
          <a:blip r:embed="rId5">
            <a:alphaModFix/>
          </a:blip>
          <a:srcRect b="0" l="0" r="0" t="0"/>
          <a:stretch/>
        </p:blipFill>
        <p:spPr>
          <a:xfrm>
            <a:off x="708809" y="1047751"/>
            <a:ext cx="958070"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0"/>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SzPts val="4800"/>
              <a:buFont typeface="Arial"/>
              <a:buNone/>
            </a:pPr>
            <a:r>
              <a:rPr b="1" lang="sk-SK">
                <a:latin typeface="Arial"/>
                <a:ea typeface="Arial"/>
                <a:cs typeface="Arial"/>
                <a:sym typeface="Arial"/>
              </a:rPr>
              <a:t>Edukačné materiály</a:t>
            </a:r>
            <a:endParaRPr/>
          </a:p>
        </p:txBody>
      </p:sp>
      <p:sp>
        <p:nvSpPr>
          <p:cNvPr id="253" name="Google Shape;253;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54" name="Google Shape;254;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4</a:t>
            </a:r>
            <a:endParaRPr/>
          </a:p>
        </p:txBody>
      </p:sp>
      <p:sp>
        <p:nvSpPr>
          <p:cNvPr id="255" name="Google Shape;255;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56" name="Google Shape;256;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57" name="Google Shape;257;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63" name="Google Shape;263;p11"/>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600"/>
              </a:spcBef>
              <a:spcAft>
                <a:spcPts val="0"/>
              </a:spcAft>
              <a:buClr>
                <a:srgbClr val="114454"/>
              </a:buClr>
              <a:buSzPts val="1616"/>
              <a:buFont typeface="Arial"/>
              <a:buChar char="•"/>
            </a:pPr>
            <a:r>
              <a:rPr lang="sk-SK" sz="1600">
                <a:solidFill>
                  <a:srgbClr val="114454"/>
                </a:solidFill>
                <a:latin typeface="Arial"/>
                <a:ea typeface="Arial"/>
                <a:cs typeface="Arial"/>
                <a:sym typeface="Arial"/>
              </a:rPr>
              <a:t>Žiaci pracujú v štyroch skupinách.</a:t>
            </a:r>
            <a:endParaRPr/>
          </a:p>
          <a:p>
            <a:pPr indent="-406400" lvl="0" marL="457200" rtl="0" algn="l">
              <a:lnSpc>
                <a:spcPct val="150000"/>
              </a:lnSpc>
              <a:spcBef>
                <a:spcPts val="600"/>
              </a:spcBef>
              <a:spcAft>
                <a:spcPts val="0"/>
              </a:spcAft>
              <a:buClr>
                <a:srgbClr val="114454"/>
              </a:buClr>
              <a:buSzPts val="1616"/>
              <a:buFont typeface="Arial"/>
              <a:buChar char="•"/>
            </a:pPr>
            <a:r>
              <a:rPr lang="sk-SK" sz="1600">
                <a:solidFill>
                  <a:srgbClr val="114454"/>
                </a:solidFill>
                <a:latin typeface="Arial"/>
                <a:ea typeface="Arial"/>
                <a:cs typeface="Arial"/>
                <a:sym typeface="Arial"/>
              </a:rPr>
              <a:t>Každá skupina urobí dve aktivity vo wordwalle. </a:t>
            </a:r>
            <a:endParaRPr/>
          </a:p>
          <a:p>
            <a:pPr indent="-406400" lvl="0" marL="457200" rtl="0" algn="l">
              <a:lnSpc>
                <a:spcPct val="150000"/>
              </a:lnSpc>
              <a:spcBef>
                <a:spcPts val="600"/>
              </a:spcBef>
              <a:spcAft>
                <a:spcPts val="0"/>
              </a:spcAft>
              <a:buClr>
                <a:srgbClr val="114454"/>
              </a:buClr>
              <a:buSzPts val="1616"/>
              <a:buFont typeface="Arial"/>
              <a:buChar char="•"/>
            </a:pPr>
            <a:r>
              <a:rPr lang="sk-SK" sz="1600">
                <a:solidFill>
                  <a:srgbClr val="114454"/>
                </a:solidFill>
                <a:latin typeface="Arial"/>
                <a:ea typeface="Arial"/>
                <a:cs typeface="Arial"/>
                <a:sym typeface="Arial"/>
              </a:rPr>
              <a:t>Prvou aktivitou je spojenie slova so správnou definíciou. </a:t>
            </a:r>
            <a:r>
              <a:rPr lang="sk-SK" sz="1600" u="sng">
                <a:solidFill>
                  <a:srgbClr val="114454"/>
                </a:solidFill>
                <a:latin typeface="Arial"/>
                <a:ea typeface="Arial"/>
                <a:cs typeface="Arial"/>
                <a:sym typeface="Arial"/>
                <a:hlinkClick r:id="rId3">
                  <a:extLst>
                    <a:ext uri="{A12FA001-AC4F-418D-AE19-62706E023703}">
                      <ahyp:hlinkClr val="tx"/>
                    </a:ext>
                  </a:extLst>
                </a:hlinkClick>
              </a:rPr>
              <a:t>Spájanie</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Arial"/>
              <a:buChar char="•"/>
            </a:pPr>
            <a:r>
              <a:rPr lang="sk-SK" sz="1600">
                <a:solidFill>
                  <a:srgbClr val="114454"/>
                </a:solidFill>
                <a:latin typeface="Arial"/>
                <a:ea typeface="Arial"/>
                <a:cs typeface="Arial"/>
                <a:sym typeface="Arial"/>
              </a:rPr>
              <a:t> Následne prechádzajú na otázky v náhodnom kole. Musia zodpovedať na päť z nich. </a:t>
            </a:r>
            <a:r>
              <a:rPr lang="sk-SK" sz="1600" u="sng">
                <a:solidFill>
                  <a:srgbClr val="114454"/>
                </a:solidFill>
                <a:latin typeface="Arial"/>
                <a:ea typeface="Arial"/>
                <a:cs typeface="Arial"/>
                <a:sym typeface="Arial"/>
                <a:hlinkClick r:id="rId4">
                  <a:extLst>
                    <a:ext uri="{A12FA001-AC4F-418D-AE19-62706E023703}">
                      <ahyp:hlinkClr val="tx"/>
                    </a:ext>
                  </a:extLst>
                </a:hlinkClick>
              </a:rPr>
              <a:t>Náhodné kolo</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Arial"/>
              <a:buChar char="•"/>
            </a:pPr>
            <a:r>
              <a:rPr lang="sk-SK" sz="1600">
                <a:solidFill>
                  <a:srgbClr val="114454"/>
                </a:solidFill>
                <a:latin typeface="Arial"/>
                <a:ea typeface="Arial"/>
                <a:cs typeface="Arial"/>
                <a:sym typeface="Arial"/>
              </a:rPr>
              <a:t>Skupina s najvyšším počtom bodov a najkratším časom vyhráva.</a:t>
            </a:r>
            <a:endParaRPr sz="1600">
              <a:latin typeface="Arial"/>
              <a:ea typeface="Arial"/>
              <a:cs typeface="Arial"/>
              <a:sym typeface="Arial"/>
            </a:endParaRPr>
          </a:p>
        </p:txBody>
      </p:sp>
      <p:grpSp>
        <p:nvGrpSpPr>
          <p:cNvPr id="264" name="Google Shape;264;p11"/>
          <p:cNvGrpSpPr/>
          <p:nvPr/>
        </p:nvGrpSpPr>
        <p:grpSpPr>
          <a:xfrm>
            <a:off x="1847852" y="1616077"/>
            <a:ext cx="366713" cy="366713"/>
            <a:chOff x="1923675" y="1633650"/>
            <a:chExt cx="436000" cy="435975"/>
          </a:xfrm>
        </p:grpSpPr>
        <p:sp>
          <p:nvSpPr>
            <p:cNvPr id="265" name="Google Shape;265;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6" name="Google Shape;266;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7" name="Google Shape;267;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8" name="Google Shape;268;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9" name="Google Shape;269;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0" name="Google Shape;270;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71" name="Google Shape;271;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2" name="Google Shape;272;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73" name="Google Shape;273;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2"/>
          <p:cNvSpPr txBox="1"/>
          <p:nvPr>
            <p:ph type="title"/>
          </p:nvPr>
        </p:nvSpPr>
        <p:spPr>
          <a:xfrm>
            <a:off x="1737757" y="628115"/>
            <a:ext cx="4278400" cy="1371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1800"/>
              <a:buFont typeface="Arial"/>
              <a:buNone/>
            </a:pPr>
            <a:br>
              <a:rPr lang="sk-SK" sz="1800">
                <a:latin typeface="Arial"/>
                <a:ea typeface="Arial"/>
                <a:cs typeface="Arial"/>
                <a:sym typeface="Arial"/>
              </a:rPr>
            </a:br>
            <a:br>
              <a:rPr lang="sk-SK" sz="1800">
                <a:latin typeface="Arial"/>
                <a:ea typeface="Arial"/>
                <a:cs typeface="Arial"/>
                <a:sym typeface="Arial"/>
              </a:rPr>
            </a:br>
            <a:br>
              <a:rPr lang="sk-SK" sz="1800">
                <a:latin typeface="Arial"/>
                <a:ea typeface="Arial"/>
                <a:cs typeface="Arial"/>
                <a:sym typeface="Arial"/>
              </a:rPr>
            </a:br>
            <a:br>
              <a:rPr lang="sk-SK" sz="1800">
                <a:latin typeface="Arial"/>
                <a:ea typeface="Arial"/>
                <a:cs typeface="Arial"/>
                <a:sym typeface="Arial"/>
              </a:rPr>
            </a:br>
            <a:br>
              <a:rPr lang="sk-SK" sz="1800">
                <a:latin typeface="Arial"/>
                <a:ea typeface="Arial"/>
                <a:cs typeface="Arial"/>
                <a:sym typeface="Arial"/>
              </a:rPr>
            </a:br>
            <a:r>
              <a:rPr lang="sk-SK" sz="1800">
                <a:solidFill>
                  <a:schemeClr val="lt1"/>
                </a:solidFill>
                <a:latin typeface="Arial"/>
                <a:ea typeface="Arial"/>
                <a:cs typeface="Arial"/>
                <a:sym typeface="Arial"/>
              </a:rPr>
              <a:t>Edukačné materiály</a:t>
            </a:r>
            <a:endParaRPr sz="1800">
              <a:latin typeface="Arial"/>
              <a:ea typeface="Arial"/>
              <a:cs typeface="Arial"/>
              <a:sym typeface="Arial"/>
            </a:endParaRPr>
          </a:p>
        </p:txBody>
      </p:sp>
      <p:sp>
        <p:nvSpPr>
          <p:cNvPr id="279" name="Google Shape;279;p12"/>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Char char="▪"/>
            </a:pPr>
            <a:r>
              <a:rPr lang="sk-SK" u="sng">
                <a:solidFill>
                  <a:schemeClr val="hlink"/>
                </a:solidFill>
                <a:hlinkClick r:id="rId3"/>
              </a:rPr>
              <a:t>Poznámky </a:t>
            </a:r>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a:p>
            <a:pPr indent="0" lvl="0" marL="50800" rtl="0" algn="l">
              <a:lnSpc>
                <a:spcPct val="90000"/>
              </a:lnSpc>
              <a:spcBef>
                <a:spcPts val="600"/>
              </a:spcBef>
              <a:spcAft>
                <a:spcPts val="0"/>
              </a:spcAft>
              <a:buClr>
                <a:schemeClr val="dk1"/>
              </a:buClr>
              <a:buSzPts val="2800"/>
              <a:buNone/>
            </a:pPr>
            <a:r>
              <a:t/>
            </a:r>
            <a:endParaRPr>
              <a:latin typeface="Arial"/>
              <a:ea typeface="Arial"/>
              <a:cs typeface="Arial"/>
              <a:sym typeface="Arial"/>
            </a:endParaRPr>
          </a:p>
        </p:txBody>
      </p:sp>
      <p:pic>
        <p:nvPicPr>
          <p:cNvPr descr="Erasmus+ logo EN.jpg" id="280" name="Google Shape;280;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sp>
        <p:nvSpPr>
          <p:cNvPr id="281" name="Google Shape;281;p12"/>
          <p:cNvSpPr txBox="1"/>
          <p:nvPr/>
        </p:nvSpPr>
        <p:spPr>
          <a:xfrm>
            <a:off x="954074" y="6260190"/>
            <a:ext cx="2997141" cy="307777"/>
          </a:xfrm>
          <a:prstGeom prst="rect">
            <a:avLst/>
          </a:prstGeom>
          <a:solidFill>
            <a:srgbClr val="548135"/>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sk-SK" sz="1400">
                <a:solidFill>
                  <a:schemeClr val="dk1"/>
                </a:solidFill>
                <a:latin typeface="Arial"/>
                <a:ea typeface="Arial"/>
                <a:cs typeface="Arial"/>
                <a:sym typeface="Arial"/>
              </a:rPr>
              <a:t>2020-1-SK01-KA226-SCH-094350</a:t>
            </a:r>
            <a:endParaRPr sz="1400">
              <a:solidFill>
                <a:schemeClr val="dk1"/>
              </a:solidFill>
              <a:latin typeface="Arial"/>
              <a:ea typeface="Arial"/>
              <a:cs typeface="Arial"/>
              <a:sym typeface="Arial"/>
            </a:endParaRPr>
          </a:p>
        </p:txBody>
      </p:sp>
      <p:pic>
        <p:nvPicPr>
          <p:cNvPr id="282" name="Google Shape;282;p12"/>
          <p:cNvPicPr preferRelativeResize="0"/>
          <p:nvPr/>
        </p:nvPicPr>
        <p:blipFill rotWithShape="1">
          <a:blip r:embed="rId5">
            <a:alphaModFix/>
          </a:blip>
          <a:srcRect b="0" l="0" r="0" t="0"/>
          <a:stretch/>
        </p:blipFill>
        <p:spPr>
          <a:xfrm>
            <a:off x="4403722" y="2264173"/>
            <a:ext cx="3074566" cy="153728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3"/>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Arial"/>
                <a:ea typeface="Arial"/>
                <a:cs typeface="Arial"/>
                <a:sym typeface="Arial"/>
              </a:rPr>
              <a:t>ZDROJE</a:t>
            </a:r>
            <a:endParaRPr/>
          </a:p>
        </p:txBody>
      </p:sp>
      <p:sp>
        <p:nvSpPr>
          <p:cNvPr id="288" name="Google Shape;288;p13"/>
          <p:cNvSpPr txBox="1"/>
          <p:nvPr>
            <p:ph idx="4294967295" type="subTitle"/>
          </p:nvPr>
        </p:nvSpPr>
        <p:spPr>
          <a:xfrm>
            <a:off x="1738315" y="2286002"/>
            <a:ext cx="8029575" cy="1287463"/>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K. Ušáková a kol: Biológia pre gymnáziá 6 ISBN 978-80-8091-110-2</a:t>
            </a:r>
            <a:endParaRPr/>
          </a:p>
          <a:p>
            <a:pPr indent="0" lvl="0" marL="0" marR="0" rtl="0" algn="l">
              <a:lnSpc>
                <a:spcPct val="90000"/>
              </a:lnSpc>
              <a:spcBef>
                <a:spcPts val="600"/>
              </a:spcBef>
              <a:spcAft>
                <a:spcPts val="0"/>
              </a:spcAft>
              <a:buClr>
                <a:srgbClr val="114454"/>
              </a:buClr>
              <a:buSzPts val="3000"/>
              <a:buFont typeface="Arial"/>
              <a:buNone/>
            </a:pPr>
            <a:r>
              <a:rPr b="0" i="0" lang="sk-SK" sz="1400" u="none" cap="none" strike="noStrike">
                <a:solidFill>
                  <a:schemeClr val="lt1"/>
                </a:solidFill>
                <a:latin typeface="Arial"/>
                <a:ea typeface="Arial"/>
                <a:cs typeface="Arial"/>
                <a:sym typeface="Arial"/>
              </a:rPr>
              <a:t>J. Križan: Maturita z biológie ISBN 80-07-01145-5</a:t>
            </a:r>
            <a:endParaRPr/>
          </a:p>
        </p:txBody>
      </p:sp>
      <p:sp>
        <p:nvSpPr>
          <p:cNvPr id="289" name="Google Shape;28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90" name="Google Shape;290;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91" name="Google Shape;291;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297" name="Google Shape;297;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298" name="Google Shape;29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99" name="Google Shape;299;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300" name="Google Shape;300;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01" name="Google Shape;301;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200"/>
              <a:buFont typeface="Arial"/>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pic>
        <p:nvPicPr>
          <p:cNvPr descr="page1image60437296" id="302" name="Google Shape;302;p14"/>
          <p:cNvPicPr preferRelativeResize="0"/>
          <p:nvPr/>
        </p:nvPicPr>
        <p:blipFill rotWithShape="1">
          <a:blip r:embed="rId4">
            <a:alphaModFix/>
          </a:blip>
          <a:srcRect b="0" l="0" r="0" t="0"/>
          <a:stretch/>
        </p:blipFill>
        <p:spPr>
          <a:xfrm>
            <a:off x="708809" y="904876"/>
            <a:ext cx="958070" cy="762000"/>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1" name="Google Shape;131;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2" name="Google Shape;132;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33" name="Google Shape;133;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4" name="Google Shape;134;p2"/>
          <p:cNvSpPr txBox="1"/>
          <p:nvPr/>
        </p:nvSpPr>
        <p:spPr>
          <a:xfrm>
            <a:off x="1952627" y="2000252"/>
            <a:ext cx="8143875" cy="2031325"/>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PREDMET: SEMINÁR Z BIOLÓGIE</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ŠPECIFIKÁCIA: Dýchacia sústava človeka</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VEK ŠTUDENTOV: 18-19</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Arial"/>
                <a:ea typeface="Arial"/>
                <a:cs typeface="Arial"/>
                <a:sym typeface="Arial"/>
              </a:rPr>
              <a:t>1 HODINA : 45 min</a:t>
            </a:r>
            <a:endParaRPr/>
          </a:p>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40" name="Google Shape;140;p3"/>
          <p:cNvSpPr/>
          <p:nvPr/>
        </p:nvSpPr>
        <p:spPr>
          <a:xfrm>
            <a:off x="5283200" y="4984752"/>
            <a:ext cx="2227265" cy="999067"/>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4004734"/>
            <a:ext cx="2227265" cy="999067"/>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2" y="3012018"/>
            <a:ext cx="2227263" cy="999067"/>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5283200" y="2010833"/>
            <a:ext cx="2997915" cy="1001184"/>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3" name="Google Shape;153;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54" name="Google Shape;154;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5" name="Google Shape;155;p3"/>
          <p:cNvSpPr txBox="1"/>
          <p:nvPr/>
        </p:nvSpPr>
        <p:spPr>
          <a:xfrm>
            <a:off x="6056312" y="2222500"/>
            <a:ext cx="2083135" cy="594784"/>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Dýchanie</a:t>
            </a:r>
            <a:endParaRPr b="0" i="0" sz="1400" u="none" cap="none" strike="noStrike">
              <a:solidFill>
                <a:srgbClr val="FFFFFF"/>
              </a:solidFill>
              <a:latin typeface="Arial"/>
              <a:ea typeface="Arial"/>
              <a:cs typeface="Arial"/>
              <a:sym typeface="Arial"/>
            </a:endParaRPr>
          </a:p>
        </p:txBody>
      </p:sp>
      <p:sp>
        <p:nvSpPr>
          <p:cNvPr id="156" name="Google Shape;156;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7" name="Google Shape;157;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8" name="Google Shape;158;p3"/>
          <p:cNvSpPr txBox="1"/>
          <p:nvPr/>
        </p:nvSpPr>
        <p:spPr>
          <a:xfrm>
            <a:off x="6056313" y="3213102"/>
            <a:ext cx="138430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Dýchacia rúra</a:t>
            </a:r>
            <a:endParaRPr b="0" i="0" sz="1400" u="none" cap="none" strike="noStrike">
              <a:solidFill>
                <a:srgbClr val="000000"/>
              </a:solidFill>
              <a:latin typeface="Arial"/>
              <a:ea typeface="Arial"/>
              <a:cs typeface="Arial"/>
              <a:sym typeface="Arial"/>
            </a:endParaRPr>
          </a:p>
        </p:txBody>
      </p:sp>
      <p:sp>
        <p:nvSpPr>
          <p:cNvPr id="159" name="Google Shape;159;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60" name="Google Shape;160;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1" name="Google Shape;161;p3"/>
          <p:cNvSpPr txBox="1"/>
          <p:nvPr/>
        </p:nvSpPr>
        <p:spPr>
          <a:xfrm>
            <a:off x="6056313" y="4125386"/>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Pľúca</a:t>
            </a:r>
            <a:endParaRPr b="0" i="0" sz="1400" u="none" cap="none" strike="noStrike">
              <a:solidFill>
                <a:srgbClr val="FFFFFF"/>
              </a:solidFill>
              <a:latin typeface="Arial"/>
              <a:ea typeface="Arial"/>
              <a:cs typeface="Arial"/>
              <a:sym typeface="Arial"/>
            </a:endParaRPr>
          </a:p>
        </p:txBody>
      </p:sp>
      <p:sp>
        <p:nvSpPr>
          <p:cNvPr id="162" name="Google Shape;162;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63" name="Google Shape;163;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4" name="Google Shape;164;p3"/>
          <p:cNvSpPr txBox="1"/>
          <p:nvPr/>
        </p:nvSpPr>
        <p:spPr>
          <a:xfrm>
            <a:off x="6056313" y="5101169"/>
            <a:ext cx="1384300" cy="7662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200" u="none" cap="none" strike="noStrike">
                <a:solidFill>
                  <a:srgbClr val="FFFFFF"/>
                </a:solidFill>
                <a:latin typeface="Arial"/>
                <a:ea typeface="Arial"/>
                <a:cs typeface="Arial"/>
                <a:sym typeface="Arial"/>
              </a:rPr>
              <a:t>Edukačné materiály</a:t>
            </a:r>
            <a:endParaRPr b="0" i="0" sz="1400" u="none" cap="none" strike="noStrike">
              <a:solidFill>
                <a:srgbClr val="FFFFFF"/>
              </a:solidFill>
              <a:latin typeface="Arial"/>
              <a:ea typeface="Arial"/>
              <a:cs typeface="Arial"/>
              <a:sym typeface="Arial"/>
            </a:endParaRPr>
          </a:p>
        </p:txBody>
      </p:sp>
      <p:sp>
        <p:nvSpPr>
          <p:cNvPr id="165" name="Google Shape;165;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6" name="Google Shape;166;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7" name="Google Shape;167;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8" name="Google Shape;168;p3"/>
          <p:cNvSpPr/>
          <p:nvPr/>
        </p:nvSpPr>
        <p:spPr>
          <a:xfrm>
            <a:off x="1736725" y="6184901"/>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4"/>
          <p:cNvSpPr txBox="1"/>
          <p:nvPr>
            <p:ph type="ctrTitle"/>
          </p:nvPr>
        </p:nvSpPr>
        <p:spPr>
          <a:xfrm>
            <a:off x="5804639" y="4807402"/>
            <a:ext cx="4505325" cy="900324"/>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Dýchanie - respirácia</a:t>
            </a:r>
            <a:endParaRPr/>
          </a:p>
        </p:txBody>
      </p:sp>
      <p:sp>
        <p:nvSpPr>
          <p:cNvPr id="174" name="Google Shape;174;p4"/>
          <p:cNvSpPr txBox="1"/>
          <p:nvPr>
            <p:ph idx="1" type="subTitle"/>
          </p:nvPr>
        </p:nvSpPr>
        <p:spPr>
          <a:xfrm>
            <a:off x="5768181" y="5364377"/>
            <a:ext cx="4505325" cy="52027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5" name="Google Shape;175;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a:p>
        </p:txBody>
      </p:sp>
      <p:sp>
        <p:nvSpPr>
          <p:cNvPr id="176" name="Google Shape;17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7" name="Google Shape;177;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i="0" lang="sk-SK" sz="900" u="none" cap="none" strike="noStrike">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a:p>
            <a:pPr indent="0" lvl="0" marL="0" marR="0" rtl="0" algn="l">
              <a:spcBef>
                <a:spcPts val="1000"/>
              </a:spcBef>
              <a:spcAft>
                <a:spcPts val="0"/>
              </a:spcAft>
              <a:buNone/>
            </a:pPr>
            <a:r>
              <a:t/>
            </a:r>
            <a:endParaRPr b="1" i="0" sz="900" u="none" cap="none" strike="noStrike">
              <a:solidFill>
                <a:srgbClr val="114454"/>
              </a:solidFill>
              <a:latin typeface="Arial"/>
              <a:ea typeface="Arial"/>
              <a:cs typeface="Arial"/>
              <a:sym typeface="Arial"/>
            </a:endParaRPr>
          </a:p>
        </p:txBody>
      </p:sp>
      <p:pic>
        <p:nvPicPr>
          <p:cNvPr descr="Erasmus+ logo EN.jpg" id="178" name="Google Shape;178;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pic>
        <p:nvPicPr>
          <p:cNvPr id="179" name="Google Shape;179;p4"/>
          <p:cNvPicPr preferRelativeResize="0"/>
          <p:nvPr/>
        </p:nvPicPr>
        <p:blipFill>
          <a:blip r:embed="rId4">
            <a:alphaModFix/>
          </a:blip>
          <a:stretch>
            <a:fillRect/>
          </a:stretch>
        </p:blipFill>
        <p:spPr>
          <a:xfrm>
            <a:off x="6253138" y="66400"/>
            <a:ext cx="3608336" cy="4502603"/>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185" name="Google Shape;185;p5"/>
          <p:cNvSpPr txBox="1"/>
          <p:nvPr>
            <p:ph idx="1" type="body"/>
          </p:nvPr>
        </p:nvSpPr>
        <p:spPr>
          <a:xfrm>
            <a:off x="2441575" y="2545212"/>
            <a:ext cx="7540625" cy="408385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600"/>
              </a:spcBef>
              <a:spcAft>
                <a:spcPts val="0"/>
              </a:spcAft>
              <a:buClr>
                <a:schemeClr val="dk1"/>
              </a:buClr>
              <a:buSzPts val="2800"/>
              <a:buNone/>
            </a:pPr>
            <a:r>
              <a:rPr lang="sk-SK" sz="2400">
                <a:latin typeface="Arial"/>
                <a:ea typeface="Arial"/>
                <a:cs typeface="Arial"/>
                <a:sym typeface="Arial"/>
              </a:rPr>
              <a:t>Výmena dýchacích plynov</a:t>
            </a:r>
            <a:endParaRPr/>
          </a:p>
          <a:p>
            <a:pPr indent="-406400" lvl="0" marL="457200" rtl="0" algn="l">
              <a:lnSpc>
                <a:spcPct val="90000"/>
              </a:lnSpc>
              <a:spcBef>
                <a:spcPts val="600"/>
              </a:spcBef>
              <a:spcAft>
                <a:spcPts val="0"/>
              </a:spcAft>
              <a:buClr>
                <a:schemeClr val="dk1"/>
              </a:buClr>
              <a:buSzPts val="2800"/>
              <a:buNone/>
            </a:pPr>
            <a:r>
              <a:rPr b="1" lang="sk-SK" sz="2400">
                <a:latin typeface="Arial"/>
                <a:ea typeface="Arial"/>
                <a:cs typeface="Arial"/>
                <a:sym typeface="Arial"/>
              </a:rPr>
              <a:t>1.) </a:t>
            </a:r>
            <a:r>
              <a:rPr b="1" lang="sk-SK" sz="2400" u="sng">
                <a:latin typeface="Arial"/>
                <a:ea typeface="Arial"/>
                <a:cs typeface="Arial"/>
                <a:sym typeface="Arial"/>
              </a:rPr>
              <a:t>Vonkajšie</a:t>
            </a:r>
            <a:r>
              <a:rPr lang="sk-SK" sz="2400">
                <a:latin typeface="Arial"/>
                <a:ea typeface="Arial"/>
                <a:cs typeface="Arial"/>
                <a:sym typeface="Arial"/>
              </a:rPr>
              <a:t>: výmena dýchacích plynov medzi organizmom a vonkajším prostredím</a:t>
            </a:r>
            <a:endParaRPr/>
          </a:p>
          <a:p>
            <a:pPr indent="-406400" lvl="0" marL="457200" rtl="0" algn="l">
              <a:lnSpc>
                <a:spcPct val="90000"/>
              </a:lnSpc>
              <a:spcBef>
                <a:spcPts val="600"/>
              </a:spcBef>
              <a:spcAft>
                <a:spcPts val="0"/>
              </a:spcAft>
              <a:buClr>
                <a:schemeClr val="dk1"/>
              </a:buClr>
              <a:buSzPts val="2800"/>
              <a:buNone/>
            </a:pPr>
            <a:r>
              <a:t/>
            </a:r>
            <a:endParaRPr sz="24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None/>
            </a:pPr>
            <a:r>
              <a:rPr b="1" lang="sk-SK" sz="2400">
                <a:latin typeface="Arial"/>
                <a:ea typeface="Arial"/>
                <a:cs typeface="Arial"/>
                <a:sym typeface="Arial"/>
              </a:rPr>
              <a:t>2.) </a:t>
            </a:r>
            <a:r>
              <a:rPr b="1" lang="sk-SK" sz="2400" u="sng">
                <a:latin typeface="Arial"/>
                <a:ea typeface="Arial"/>
                <a:cs typeface="Arial"/>
                <a:sym typeface="Arial"/>
              </a:rPr>
              <a:t>Vnútorné</a:t>
            </a:r>
            <a:r>
              <a:rPr b="1" lang="sk-SK" sz="2400">
                <a:latin typeface="Arial"/>
                <a:ea typeface="Arial"/>
                <a:cs typeface="Arial"/>
                <a:sym typeface="Arial"/>
              </a:rPr>
              <a:t>:</a:t>
            </a:r>
            <a:r>
              <a:rPr lang="sk-SK" sz="2400">
                <a:latin typeface="Arial"/>
                <a:ea typeface="Arial"/>
                <a:cs typeface="Arial"/>
                <a:sym typeface="Arial"/>
              </a:rPr>
              <a:t> výmena dýchacích plynov medzi krvou a bunkami</a:t>
            </a:r>
            <a:endParaRPr/>
          </a:p>
          <a:p>
            <a:pPr indent="0" lvl="1" marL="508000" rtl="0" algn="l">
              <a:lnSpc>
                <a:spcPct val="90000"/>
              </a:lnSpc>
              <a:spcBef>
                <a:spcPts val="0"/>
              </a:spcBef>
              <a:spcAft>
                <a:spcPts val="0"/>
              </a:spcAft>
              <a:buClr>
                <a:schemeClr val="dk1"/>
              </a:buClr>
              <a:buSzPts val="2800"/>
              <a:buNone/>
            </a:pPr>
            <a:r>
              <a:t/>
            </a:r>
            <a:endParaRPr sz="2400">
              <a:latin typeface="Arial"/>
              <a:ea typeface="Arial"/>
              <a:cs typeface="Arial"/>
              <a:sym typeface="Arial"/>
            </a:endParaRPr>
          </a:p>
          <a:p>
            <a:pPr indent="-228600" lvl="1" marL="914400" rtl="0" algn="l">
              <a:lnSpc>
                <a:spcPct val="90000"/>
              </a:lnSpc>
              <a:spcBef>
                <a:spcPts val="0"/>
              </a:spcBef>
              <a:spcAft>
                <a:spcPts val="0"/>
              </a:spcAft>
              <a:buClr>
                <a:srgbClr val="114454"/>
              </a:buClr>
              <a:buSzPts val="2800"/>
              <a:buFont typeface="Arial"/>
              <a:buNone/>
            </a:pPr>
            <a:r>
              <a:t/>
            </a:r>
            <a:endParaRPr sz="1600">
              <a:latin typeface="Arial"/>
              <a:ea typeface="Arial"/>
              <a:cs typeface="Arial"/>
              <a:sym typeface="Arial"/>
            </a:endParaRPr>
          </a:p>
          <a:p>
            <a:pPr indent="-228600" lvl="0" marL="457200" rtl="0" algn="l">
              <a:lnSpc>
                <a:spcPct val="90000"/>
              </a:lnSpc>
              <a:spcBef>
                <a:spcPts val="600"/>
              </a:spcBef>
              <a:spcAft>
                <a:spcPts val="0"/>
              </a:spcAft>
              <a:buClr>
                <a:srgbClr val="114454"/>
              </a:buClr>
              <a:buSzPts val="2800"/>
              <a:buFont typeface="Arial"/>
              <a:buNone/>
            </a:pPr>
            <a:r>
              <a:t/>
            </a:r>
            <a:endParaRPr sz="1600">
              <a:solidFill>
                <a:srgbClr val="114454"/>
              </a:solidFill>
              <a:latin typeface="Arial"/>
              <a:ea typeface="Arial"/>
              <a:cs typeface="Arial"/>
              <a:sym typeface="Arial"/>
            </a:endParaRPr>
          </a:p>
        </p:txBody>
      </p:sp>
      <p:grpSp>
        <p:nvGrpSpPr>
          <p:cNvPr id="186" name="Google Shape;186;p5"/>
          <p:cNvGrpSpPr/>
          <p:nvPr/>
        </p:nvGrpSpPr>
        <p:grpSpPr>
          <a:xfrm>
            <a:off x="1847852" y="1616077"/>
            <a:ext cx="366713" cy="366713"/>
            <a:chOff x="1923675" y="1633650"/>
            <a:chExt cx="436000" cy="435975"/>
          </a:xfrm>
        </p:grpSpPr>
        <p:sp>
          <p:nvSpPr>
            <p:cNvPr id="187" name="Google Shape;187;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8" name="Google Shape;188;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9" name="Google Shape;189;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0" name="Google Shape;190;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1" name="Google Shape;191;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2" name="Google Shape;192;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93" name="Google Shape;19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4" name="Google Shape;194;p5"/>
          <p:cNvSpPr txBox="1"/>
          <p:nvPr/>
        </p:nvSpPr>
        <p:spPr>
          <a:xfrm>
            <a:off x="1692277"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195" name="Google Shape;195;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6"/>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Dýchacia rúra</a:t>
            </a:r>
            <a:endParaRPr/>
          </a:p>
        </p:txBody>
      </p:sp>
      <p:sp>
        <p:nvSpPr>
          <p:cNvPr id="201" name="Google Shape;201;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02" name="Google Shape;202;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2</a:t>
            </a:r>
            <a:endParaRPr/>
          </a:p>
        </p:txBody>
      </p:sp>
      <p:sp>
        <p:nvSpPr>
          <p:cNvPr id="203" name="Google Shape;20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4" name="Google Shape;204;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05" name="Google Shape;205;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11" name="Google Shape;211;p7"/>
          <p:cNvSpPr txBox="1"/>
          <p:nvPr>
            <p:ph idx="1" type="body"/>
          </p:nvPr>
        </p:nvSpPr>
        <p:spPr>
          <a:xfrm>
            <a:off x="1809752" y="2500823"/>
            <a:ext cx="8747240"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Font typeface="Arial"/>
              <a:buChar char="•"/>
            </a:pPr>
            <a:r>
              <a:rPr b="1" lang="sk-SK" sz="2000">
                <a:latin typeface="Arial"/>
                <a:ea typeface="Arial"/>
                <a:cs typeface="Arial"/>
                <a:sym typeface="Arial"/>
              </a:rPr>
              <a:t>nosová dutina </a:t>
            </a:r>
            <a:r>
              <a:rPr lang="sk-SK" sz="2000">
                <a:latin typeface="Arial"/>
                <a:ea typeface="Arial"/>
                <a:cs typeface="Arial"/>
                <a:sym typeface="Arial"/>
              </a:rPr>
              <a:t>- ohrieva vzduch, zachytáva nečistoty</a:t>
            </a:r>
            <a:endParaRPr/>
          </a:p>
          <a:p>
            <a:pPr indent="-406400" lvl="0" marL="457200" rtl="0" algn="l">
              <a:lnSpc>
                <a:spcPct val="90000"/>
              </a:lnSpc>
              <a:spcBef>
                <a:spcPts val="600"/>
              </a:spcBef>
              <a:spcAft>
                <a:spcPts val="0"/>
              </a:spcAft>
              <a:buClr>
                <a:schemeClr val="dk1"/>
              </a:buClr>
              <a:buSzPts val="2800"/>
              <a:buFont typeface="Arial"/>
              <a:buChar char="•"/>
            </a:pPr>
            <a:r>
              <a:rPr b="1" lang="sk-SK" sz="2000">
                <a:latin typeface="Arial"/>
                <a:ea typeface="Arial"/>
                <a:cs typeface="Arial"/>
                <a:sym typeface="Arial"/>
              </a:rPr>
              <a:t>nosohltan</a:t>
            </a:r>
            <a:endParaRPr/>
          </a:p>
          <a:p>
            <a:pPr indent="-406400" lvl="0" marL="457200" rtl="0" algn="l">
              <a:lnSpc>
                <a:spcPct val="90000"/>
              </a:lnSpc>
              <a:spcBef>
                <a:spcPts val="600"/>
              </a:spcBef>
              <a:spcAft>
                <a:spcPts val="0"/>
              </a:spcAft>
              <a:buClr>
                <a:schemeClr val="dk1"/>
              </a:buClr>
              <a:buSzPts val="2800"/>
              <a:buFont typeface="Arial"/>
              <a:buChar char="•"/>
            </a:pPr>
            <a:r>
              <a:rPr b="1" lang="sk-SK" sz="2000">
                <a:latin typeface="Arial"/>
                <a:ea typeface="Arial"/>
                <a:cs typeface="Arial"/>
                <a:sym typeface="Arial"/>
              </a:rPr>
              <a:t>hrtan</a:t>
            </a:r>
            <a:r>
              <a:rPr lang="sk-SK" sz="2000">
                <a:latin typeface="Arial"/>
                <a:ea typeface="Arial"/>
                <a:cs typeface="Arial"/>
                <a:sym typeface="Arial"/>
              </a:rPr>
              <a:t> – tvorba hlasu - fonácia</a:t>
            </a:r>
            <a:endParaRPr/>
          </a:p>
          <a:p>
            <a:pPr indent="-406400" lvl="0" marL="457200" rtl="0" algn="l">
              <a:lnSpc>
                <a:spcPct val="90000"/>
              </a:lnSpc>
              <a:spcBef>
                <a:spcPts val="600"/>
              </a:spcBef>
              <a:spcAft>
                <a:spcPts val="0"/>
              </a:spcAft>
              <a:buClr>
                <a:schemeClr val="dk1"/>
              </a:buClr>
              <a:buSzPts val="2800"/>
              <a:buFont typeface="Arial"/>
              <a:buChar char="•"/>
            </a:pPr>
            <a:r>
              <a:rPr b="1" lang="sk-SK" sz="2000">
                <a:latin typeface="Arial"/>
                <a:ea typeface="Arial"/>
                <a:cs typeface="Arial"/>
                <a:sym typeface="Arial"/>
              </a:rPr>
              <a:t>priedušnica</a:t>
            </a:r>
            <a:r>
              <a:rPr lang="sk-SK" sz="2000">
                <a:latin typeface="Arial"/>
                <a:ea typeface="Arial"/>
                <a:cs typeface="Arial"/>
                <a:sym typeface="Arial"/>
              </a:rPr>
              <a:t> - začína v oblasti 6.krčného stavca a končí v oblasti 4.- 5.hrudníkového stavca</a:t>
            </a:r>
            <a:endParaRPr/>
          </a:p>
          <a:p>
            <a:pPr indent="-406400" lvl="0" marL="457200" rtl="0" algn="l">
              <a:lnSpc>
                <a:spcPct val="90000"/>
              </a:lnSpc>
              <a:spcBef>
                <a:spcPts val="600"/>
              </a:spcBef>
              <a:spcAft>
                <a:spcPts val="0"/>
              </a:spcAft>
              <a:buClr>
                <a:schemeClr val="dk1"/>
              </a:buClr>
              <a:buSzPts val="2800"/>
              <a:buFont typeface="Arial"/>
              <a:buChar char="•"/>
            </a:pPr>
            <a:r>
              <a:rPr b="1" lang="sk-SK" sz="2000">
                <a:latin typeface="Arial"/>
                <a:ea typeface="Arial"/>
                <a:cs typeface="Arial"/>
                <a:sym typeface="Arial"/>
              </a:rPr>
              <a:t>priedušky </a:t>
            </a:r>
            <a:r>
              <a:rPr lang="sk-SK" sz="2000">
                <a:latin typeface="Arial"/>
                <a:ea typeface="Arial"/>
                <a:cs typeface="Arial"/>
                <a:sym typeface="Arial"/>
              </a:rPr>
              <a:t>– vstupujú do pľúc a vetvia sa na priedušničky</a:t>
            </a:r>
            <a:endParaRPr b="1" sz="2000">
              <a:latin typeface="Arial"/>
              <a:ea typeface="Arial"/>
              <a:cs typeface="Arial"/>
              <a:sym typeface="Arial"/>
            </a:endParaRPr>
          </a:p>
        </p:txBody>
      </p:sp>
      <p:grpSp>
        <p:nvGrpSpPr>
          <p:cNvPr id="212" name="Google Shape;212;p7"/>
          <p:cNvGrpSpPr/>
          <p:nvPr/>
        </p:nvGrpSpPr>
        <p:grpSpPr>
          <a:xfrm>
            <a:off x="1847852" y="1616077"/>
            <a:ext cx="366713" cy="366713"/>
            <a:chOff x="1923675" y="1633650"/>
            <a:chExt cx="436000" cy="435975"/>
          </a:xfrm>
        </p:grpSpPr>
        <p:sp>
          <p:nvSpPr>
            <p:cNvPr id="213" name="Google Shape;213;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4" name="Google Shape;214;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5" name="Google Shape;215;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6" name="Google Shape;216;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7" name="Google Shape;217;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8" name="Google Shape;218;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19" name="Google Shape;21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20" name="Google Shape;220;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21" name="Google Shape;221;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Arial"/>
                <a:ea typeface="Arial"/>
                <a:cs typeface="Arial"/>
                <a:sym typeface="Arial"/>
              </a:rPr>
              <a:t>Pľúca</a:t>
            </a:r>
            <a:endParaRPr/>
          </a:p>
        </p:txBody>
      </p:sp>
      <p:sp>
        <p:nvSpPr>
          <p:cNvPr id="227" name="Google Shape;227;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28" name="Google Shape;228;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Arial"/>
                <a:ea typeface="Arial"/>
                <a:cs typeface="Arial"/>
                <a:sym typeface="Arial"/>
              </a:rPr>
              <a:t>3</a:t>
            </a:r>
            <a:endParaRPr/>
          </a:p>
        </p:txBody>
      </p:sp>
      <p:sp>
        <p:nvSpPr>
          <p:cNvPr id="229" name="Google Shape;22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0" name="Google Shape;230;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31" name="Google Shape;231;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Arial"/>
                <a:ea typeface="Arial"/>
                <a:cs typeface="Arial"/>
                <a:sym typeface="Arial"/>
              </a:rPr>
              <a:t>Základné informácie</a:t>
            </a:r>
            <a:endParaRPr/>
          </a:p>
        </p:txBody>
      </p:sp>
      <p:sp>
        <p:nvSpPr>
          <p:cNvPr id="237" name="Google Shape;237;p9"/>
          <p:cNvSpPr txBox="1"/>
          <p:nvPr>
            <p:ph idx="1" type="body"/>
          </p:nvPr>
        </p:nvSpPr>
        <p:spPr>
          <a:xfrm>
            <a:off x="2214565" y="2561744"/>
            <a:ext cx="7540625" cy="2533029"/>
          </a:xfrm>
          <a:prstGeom prst="rect">
            <a:avLst/>
          </a:prstGeom>
          <a:noFill/>
          <a:ln>
            <a:noFill/>
          </a:ln>
        </p:spPr>
        <p:txBody>
          <a:bodyPr anchorCtr="0" anchor="t" bIns="45700" lIns="91425" spcFirstLastPara="1" rIns="91425" wrap="square" tIns="45700">
            <a:noAutofit/>
          </a:bodyPr>
          <a:lstStyle/>
          <a:p>
            <a:pPr indent="-406400" lvl="0" marL="457200" rtl="0" algn="l">
              <a:lnSpc>
                <a:spcPct val="90000"/>
              </a:lnSpc>
              <a:spcBef>
                <a:spcPts val="600"/>
              </a:spcBef>
              <a:spcAft>
                <a:spcPts val="0"/>
              </a:spcAft>
              <a:buClr>
                <a:schemeClr val="dk1"/>
              </a:buClr>
              <a:buSzPts val="2800"/>
              <a:buFont typeface="Arial"/>
              <a:buChar char="•"/>
            </a:pPr>
            <a:r>
              <a:rPr lang="sk-SK" sz="2000">
                <a:latin typeface="Arial"/>
                <a:ea typeface="Arial"/>
                <a:cs typeface="Arial"/>
                <a:sym typeface="Arial"/>
              </a:rPr>
              <a:t>sú uložené v hrudníku, chránené </a:t>
            </a:r>
            <a:r>
              <a:rPr b="1" lang="sk-SK" sz="2000">
                <a:latin typeface="Arial"/>
                <a:ea typeface="Arial"/>
                <a:cs typeface="Arial"/>
                <a:sym typeface="Arial"/>
              </a:rPr>
              <a:t>hrudným košom</a:t>
            </a:r>
            <a:endParaRPr/>
          </a:p>
          <a:p>
            <a:pPr indent="0" lvl="0" marL="50800" rtl="0" algn="l">
              <a:lnSpc>
                <a:spcPct val="90000"/>
              </a:lnSpc>
              <a:spcBef>
                <a:spcPts val="600"/>
              </a:spcBef>
              <a:spcAft>
                <a:spcPts val="0"/>
              </a:spcAft>
              <a:buClr>
                <a:schemeClr val="dk1"/>
              </a:buClr>
              <a:buSzPts val="2800"/>
              <a:buNone/>
            </a:pPr>
            <a:r>
              <a:t/>
            </a:r>
            <a:endParaRPr b="1" sz="20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Font typeface="Arial"/>
              <a:buChar char="•"/>
            </a:pPr>
            <a:r>
              <a:rPr lang="sk-SK" sz="2000">
                <a:latin typeface="Arial"/>
                <a:ea typeface="Arial"/>
                <a:cs typeface="Arial"/>
                <a:sym typeface="Arial"/>
              </a:rPr>
              <a:t>je to vakovitý, párovitý, špongiovitý orgán</a:t>
            </a:r>
            <a:endParaRPr/>
          </a:p>
          <a:p>
            <a:pPr indent="0" lvl="0" marL="50800" rtl="0" algn="l">
              <a:lnSpc>
                <a:spcPct val="90000"/>
              </a:lnSpc>
              <a:spcBef>
                <a:spcPts val="600"/>
              </a:spcBef>
              <a:spcAft>
                <a:spcPts val="0"/>
              </a:spcAft>
              <a:buClr>
                <a:schemeClr val="dk1"/>
              </a:buClr>
              <a:buSzPts val="2800"/>
              <a:buNone/>
            </a:pPr>
            <a:r>
              <a:t/>
            </a:r>
            <a:endParaRPr sz="2000">
              <a:latin typeface="Arial"/>
              <a:ea typeface="Arial"/>
              <a:cs typeface="Arial"/>
              <a:sym typeface="Arial"/>
            </a:endParaRPr>
          </a:p>
          <a:p>
            <a:pPr indent="-406400" lvl="0" marL="457200" rtl="0" algn="l">
              <a:lnSpc>
                <a:spcPct val="90000"/>
              </a:lnSpc>
              <a:spcBef>
                <a:spcPts val="600"/>
              </a:spcBef>
              <a:spcAft>
                <a:spcPts val="0"/>
              </a:spcAft>
              <a:buClr>
                <a:schemeClr val="dk1"/>
              </a:buClr>
              <a:buSzPts val="2800"/>
              <a:buFont typeface="Arial"/>
              <a:buChar char="•"/>
            </a:pPr>
            <a:r>
              <a:rPr lang="sk-SK" sz="2000">
                <a:latin typeface="Arial"/>
                <a:ea typeface="Arial"/>
                <a:cs typeface="Arial"/>
                <a:sym typeface="Arial"/>
              </a:rPr>
              <a:t>sú oddelené hlbokými zárezmi na laloky PP- 3 laloky, ĽP- 2 laloky</a:t>
            </a:r>
            <a:endParaRPr/>
          </a:p>
        </p:txBody>
      </p:sp>
      <p:grpSp>
        <p:nvGrpSpPr>
          <p:cNvPr id="238" name="Google Shape;238;p9"/>
          <p:cNvGrpSpPr/>
          <p:nvPr/>
        </p:nvGrpSpPr>
        <p:grpSpPr>
          <a:xfrm>
            <a:off x="1847852" y="1616077"/>
            <a:ext cx="366713" cy="366713"/>
            <a:chOff x="1923675" y="1633650"/>
            <a:chExt cx="436000" cy="435975"/>
          </a:xfrm>
        </p:grpSpPr>
        <p:sp>
          <p:nvSpPr>
            <p:cNvPr id="239" name="Google Shape;239;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0" name="Google Shape;240;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1" name="Google Shape;241;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2" name="Google Shape;242;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3" name="Google Shape;243;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4" name="Google Shape;244;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45" name="Google Shape;245;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6" name="Google Shape;246;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900">
                <a:solidFill>
                  <a:schemeClr val="dk1"/>
                </a:solidFill>
                <a:latin typeface="Arial"/>
                <a:ea typeface="Arial"/>
                <a:cs typeface="Arial"/>
                <a:sym typeface="Arial"/>
              </a:rPr>
              <a:t>2020-1-SK01-KA226-SCH-094350</a:t>
            </a:r>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a:p>
            <a:pPr indent="0" lvl="0" marL="0" marR="0" rtl="0" algn="l">
              <a:spcBef>
                <a:spcPts val="1000"/>
              </a:spcBef>
              <a:spcAft>
                <a:spcPts val="0"/>
              </a:spcAft>
              <a:buNone/>
            </a:pPr>
            <a:r>
              <a:t/>
            </a:r>
            <a:endParaRPr b="1" sz="900">
              <a:solidFill>
                <a:srgbClr val="114454"/>
              </a:solidFill>
              <a:latin typeface="Arial"/>
              <a:ea typeface="Arial"/>
              <a:cs typeface="Arial"/>
              <a:sym typeface="Arial"/>
            </a:endParaRPr>
          </a:p>
        </p:txBody>
      </p:sp>
      <p:pic>
        <p:nvPicPr>
          <p:cNvPr descr="Erasmus+ logo EN.jpg" id="247" name="Google Shape;247;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2021-07-15T18:26:15Z</dcterms:created>
  <dc:creator>Jano Filovkin</dc:creator>
</cp:coreProperties>
</file>