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Slab"/>
      <p:regular r:id="rId19"/>
      <p:bold r:id="rId20"/>
    </p:embeddedFont>
    <p:embeddedFont>
      <p:font typeface="Nixie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21xP7FNL6dKuTqyO4m76K0Cxz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bold.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NixieOne-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Calibri"/>
              <a:buNone/>
              <a:defRPr sz="4800">
                <a:solidFill>
                  <a:srgbClr val="114454"/>
                </a:solidFill>
              </a:defRPr>
            </a:lvl1pPr>
            <a:lvl2pPr lvl="1">
              <a:spcBef>
                <a:spcPts val="0"/>
              </a:spcBef>
              <a:spcAft>
                <a:spcPts val="0"/>
              </a:spcAft>
              <a:buClr>
                <a:srgbClr val="114454"/>
              </a:buClr>
              <a:buSzPts val="4800"/>
              <a:buNone/>
              <a:defRPr sz="4800">
                <a:solidFill>
                  <a:srgbClr val="114454"/>
                </a:solidFill>
              </a:defRPr>
            </a:lvl2pPr>
            <a:lvl3pPr lvl="2">
              <a:spcBef>
                <a:spcPts val="0"/>
              </a:spcBef>
              <a:spcAft>
                <a:spcPts val="0"/>
              </a:spcAft>
              <a:buClr>
                <a:srgbClr val="114454"/>
              </a:buClr>
              <a:buSzPts val="4800"/>
              <a:buNone/>
              <a:defRPr sz="4800">
                <a:solidFill>
                  <a:srgbClr val="114454"/>
                </a:solidFill>
              </a:defRPr>
            </a:lvl3pPr>
            <a:lvl4pPr lvl="3">
              <a:spcBef>
                <a:spcPts val="0"/>
              </a:spcBef>
              <a:spcAft>
                <a:spcPts val="0"/>
              </a:spcAft>
              <a:buClr>
                <a:srgbClr val="114454"/>
              </a:buClr>
              <a:buSzPts val="4800"/>
              <a:buNone/>
              <a:defRPr sz="4800">
                <a:solidFill>
                  <a:srgbClr val="114454"/>
                </a:solidFill>
              </a:defRPr>
            </a:lvl4pPr>
            <a:lvl5pPr lvl="4">
              <a:spcBef>
                <a:spcPts val="0"/>
              </a:spcBef>
              <a:spcAft>
                <a:spcPts val="0"/>
              </a:spcAft>
              <a:buClr>
                <a:srgbClr val="114454"/>
              </a:buClr>
              <a:buSzPts val="4800"/>
              <a:buNone/>
              <a:defRPr sz="4800">
                <a:solidFill>
                  <a:srgbClr val="114454"/>
                </a:solidFill>
              </a:defRPr>
            </a:lvl5pPr>
            <a:lvl6pPr lvl="5">
              <a:spcBef>
                <a:spcPts val="0"/>
              </a:spcBef>
              <a:spcAft>
                <a:spcPts val="0"/>
              </a:spcAft>
              <a:buClr>
                <a:srgbClr val="114454"/>
              </a:buClr>
              <a:buSzPts val="4800"/>
              <a:buNone/>
              <a:defRPr sz="4800">
                <a:solidFill>
                  <a:srgbClr val="114454"/>
                </a:solidFill>
              </a:defRPr>
            </a:lvl6pPr>
            <a:lvl7pPr lvl="6">
              <a:spcBef>
                <a:spcPts val="0"/>
              </a:spcBef>
              <a:spcAft>
                <a:spcPts val="0"/>
              </a:spcAft>
              <a:buClr>
                <a:srgbClr val="114454"/>
              </a:buClr>
              <a:buSzPts val="4800"/>
              <a:buNone/>
              <a:defRPr sz="4800">
                <a:solidFill>
                  <a:srgbClr val="114454"/>
                </a:solidFill>
              </a:defRPr>
            </a:lvl7pPr>
            <a:lvl8pPr lvl="7">
              <a:spcBef>
                <a:spcPts val="0"/>
              </a:spcBef>
              <a:spcAft>
                <a:spcPts val="0"/>
              </a:spcAft>
              <a:buClr>
                <a:srgbClr val="114454"/>
              </a:buClr>
              <a:buSzPts val="4800"/>
              <a:buNone/>
              <a:defRPr sz="4800">
                <a:solidFill>
                  <a:srgbClr val="114454"/>
                </a:solidFill>
              </a:defRPr>
            </a:lvl8pPr>
            <a:lvl9pPr lvl="8">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med" w="med" type="none"/>
            <a:tailEnd len="med" w="med"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ordwall.net/cs/resource/19209562" TargetMode="External"/><Relationship Id="rId4" Type="http://schemas.openxmlformats.org/officeDocument/2006/relationships/hyperlink" Target="https://wordwall.net/cs/resource/19209654" TargetMode="External"/><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file/d/1klKXX-6Y3w0FEcpAtRfo_GOvWt7GEMEr/view?usp=sharing" TargetMode="External"/><Relationship Id="rId4" Type="http://schemas.openxmlformats.org/officeDocument/2006/relationships/hyperlink" Target="https://prezi.com/view/zSEk0UrVKr9U8BEUi7fG/" TargetMode="External"/><Relationship Id="rId5" Type="http://schemas.openxmlformats.org/officeDocument/2006/relationships/image" Target="../media/image1.jpg"/><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32" y="2708921"/>
            <a:ext cx="6046788"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Roboto Slab"/>
              <a:buNone/>
            </a:pPr>
            <a:r>
              <a:rPr b="1" lang="sk-SK">
                <a:solidFill>
                  <a:srgbClr val="FFFFFF"/>
                </a:solidFill>
                <a:latin typeface="Arial"/>
                <a:ea typeface="Arial"/>
                <a:cs typeface="Arial"/>
                <a:sym typeface="Arial"/>
              </a:rPr>
              <a:t>Digi school BIOLÓGIA</a:t>
            </a:r>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pic>
        <p:nvPicPr>
          <p:cNvPr descr="page1image60437296" id="125" name="Google Shape;125;p1"/>
          <p:cNvPicPr preferRelativeResize="0"/>
          <p:nvPr/>
        </p:nvPicPr>
        <p:blipFill rotWithShape="1">
          <a:blip r:embed="rId5">
            <a:alphaModFix/>
          </a:blip>
          <a:srcRect b="0" l="0" r="0" t="0"/>
          <a:stretch/>
        </p:blipFill>
        <p:spPr>
          <a:xfrm>
            <a:off x="708809" y="1047751"/>
            <a:ext cx="95807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Roboto Slab"/>
              <a:buNone/>
            </a:pPr>
            <a:r>
              <a:rPr b="1" lang="sk-SK">
                <a:latin typeface="Arial"/>
                <a:ea typeface="Arial"/>
                <a:cs typeface="Arial"/>
                <a:sym typeface="Arial"/>
              </a:rPr>
              <a:t>Edukačné materiály</a:t>
            </a:r>
            <a:endParaRPr/>
          </a:p>
        </p:txBody>
      </p:sp>
      <p:sp>
        <p:nvSpPr>
          <p:cNvPr id="256" name="Google Shape;256;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57" name="Google Shape;257;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Arial"/>
                <a:ea typeface="Arial"/>
                <a:cs typeface="Arial"/>
                <a:sym typeface="Arial"/>
              </a:rPr>
              <a:t>4</a:t>
            </a:r>
            <a:endParaRPr/>
          </a:p>
        </p:txBody>
      </p:sp>
      <p:sp>
        <p:nvSpPr>
          <p:cNvPr id="258" name="Google Shape;25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59" name="Google Shape;259;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60" name="Google Shape;260;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66" name="Google Shape;266;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Žiaci pracujú individuálne.</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Každá skupina musí urobiť obe aktivity.</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Vo wordwalle najskôr vyhľadajú pojmy súvisiace s koreňom. </a:t>
            </a:r>
            <a:r>
              <a:rPr lang="sk-SK" sz="1600" u="sng">
                <a:solidFill>
                  <a:srgbClr val="114454"/>
                </a:solidFill>
                <a:latin typeface="Arial"/>
                <a:ea typeface="Arial"/>
                <a:cs typeface="Arial"/>
                <a:sym typeface="Arial"/>
                <a:hlinkClick r:id="rId3">
                  <a:extLst>
                    <a:ext uri="{A12FA001-AC4F-418D-AE19-62706E023703}">
                      <ahyp:hlinkClr val="tx"/>
                    </a:ext>
                  </a:extLst>
                </a:hlinkClick>
              </a:rPr>
              <a:t>Hľadanie slov</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 ďalšej aktivite študenti otvárajú krabice a odpovedajú na otázky. </a:t>
            </a:r>
            <a:r>
              <a:rPr lang="sk-SK" sz="1600" u="sng">
                <a:solidFill>
                  <a:srgbClr val="114454"/>
                </a:solidFill>
                <a:latin typeface="Arial"/>
                <a:ea typeface="Arial"/>
                <a:cs typeface="Arial"/>
                <a:sym typeface="Arial"/>
                <a:hlinkClick r:id="rId4">
                  <a:extLst>
                    <a:ext uri="{A12FA001-AC4F-418D-AE19-62706E023703}">
                      <ahyp:hlinkClr val="tx"/>
                    </a:ext>
                  </a:extLst>
                </a:hlinkClick>
              </a:rPr>
              <a:t>Otváranie krabíc</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Skupina, ktorá bude hotová ako prvá so všetkými správnymi odpoveďami, vyhráva. </a:t>
            </a:r>
            <a:endParaRPr/>
          </a:p>
          <a:p>
            <a:pPr indent="0" lvl="0" marL="50800" rtl="0" algn="l">
              <a:lnSpc>
                <a:spcPct val="150000"/>
              </a:lnSpc>
              <a:spcBef>
                <a:spcPts val="600"/>
              </a:spcBef>
              <a:spcAft>
                <a:spcPts val="0"/>
              </a:spcAft>
              <a:buClr>
                <a:srgbClr val="114454"/>
              </a:buClr>
              <a:buSzPts val="1616"/>
              <a:buNone/>
            </a:pPr>
            <a:r>
              <a:t/>
            </a:r>
            <a:endParaRPr sz="1600">
              <a:latin typeface="Calibri"/>
              <a:ea typeface="Calibri"/>
              <a:cs typeface="Calibri"/>
              <a:sym typeface="Calibri"/>
            </a:endParaRPr>
          </a:p>
        </p:txBody>
      </p:sp>
      <p:grpSp>
        <p:nvGrpSpPr>
          <p:cNvPr id="267" name="Google Shape;267;p11"/>
          <p:cNvGrpSpPr/>
          <p:nvPr/>
        </p:nvGrpSpPr>
        <p:grpSpPr>
          <a:xfrm>
            <a:off x="1847852" y="1616077"/>
            <a:ext cx="366713" cy="366713"/>
            <a:chOff x="1923675" y="1633650"/>
            <a:chExt cx="436000" cy="435975"/>
          </a:xfrm>
        </p:grpSpPr>
        <p:sp>
          <p:nvSpPr>
            <p:cNvPr id="268" name="Google Shape;268;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4" name="Google Shape;2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5" name="Google Shape;275;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76" name="Google Shape;276;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Nixie One"/>
                <a:ea typeface="Nixie One"/>
                <a:cs typeface="Nixie One"/>
                <a:sym typeface="Nixie One"/>
              </a:rPr>
              <a:t>Vzdelávacie materiály</a:t>
            </a:r>
            <a:endParaRPr/>
          </a:p>
        </p:txBody>
      </p:sp>
      <p:sp>
        <p:nvSpPr>
          <p:cNvPr id="282" name="Google Shape;282;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3"/>
              </a:rPr>
              <a:t>Poznámky</a:t>
            </a:r>
            <a:endParaRPr sz="1600">
              <a:latin typeface="Calibri"/>
              <a:ea typeface="Calibri"/>
              <a:cs typeface="Calibri"/>
              <a:sym typeface="Calibri"/>
            </a:endParaRPr>
          </a:p>
          <a:p>
            <a:pPr indent="0" lvl="0" marL="50800" rtl="0" algn="l">
              <a:lnSpc>
                <a:spcPct val="150000"/>
              </a:lnSpc>
              <a:spcBef>
                <a:spcPts val="600"/>
              </a:spcBef>
              <a:spcAft>
                <a:spcPts val="0"/>
              </a:spcAft>
              <a:buClr>
                <a:srgbClr val="114454"/>
              </a:buClr>
              <a:buSzPts val="1616"/>
              <a:buNone/>
            </a:pPr>
            <a:r>
              <a:t/>
            </a:r>
            <a:endParaRPr sz="1600">
              <a:latin typeface="Calibri"/>
              <a:ea typeface="Calibri"/>
              <a:cs typeface="Calibri"/>
              <a:sym typeface="Calibri"/>
            </a:endParaRPr>
          </a:p>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4"/>
              </a:rPr>
              <a:t>Prezentácia</a:t>
            </a:r>
            <a:endParaRPr sz="1600">
              <a:latin typeface="Calibri"/>
              <a:ea typeface="Calibri"/>
              <a:cs typeface="Calibri"/>
              <a:sym typeface="Calibri"/>
            </a:endParaRPr>
          </a:p>
        </p:txBody>
      </p:sp>
      <p:grpSp>
        <p:nvGrpSpPr>
          <p:cNvPr id="283" name="Google Shape;283;p12"/>
          <p:cNvGrpSpPr/>
          <p:nvPr/>
        </p:nvGrpSpPr>
        <p:grpSpPr>
          <a:xfrm>
            <a:off x="1847852" y="1616077"/>
            <a:ext cx="366713" cy="366713"/>
            <a:chOff x="1923675" y="1633650"/>
            <a:chExt cx="436000" cy="435975"/>
          </a:xfrm>
        </p:grpSpPr>
        <p:sp>
          <p:nvSpPr>
            <p:cNvPr id="284" name="Google Shape;284;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0" name="Google Shape;29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1" name="Google Shape;291;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92" name="Google Shape;292;p12"/>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pic>
        <p:nvPicPr>
          <p:cNvPr id="293" name="Google Shape;293;p12"/>
          <p:cNvPicPr preferRelativeResize="0"/>
          <p:nvPr/>
        </p:nvPicPr>
        <p:blipFill rotWithShape="1">
          <a:blip r:embed="rId6">
            <a:alphaModFix/>
          </a:blip>
          <a:srcRect b="3306" l="29974" r="29974" t="7754"/>
          <a:stretch/>
        </p:blipFill>
        <p:spPr>
          <a:xfrm>
            <a:off x="3922403" y="2414876"/>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3"/>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rPr b="1" i="0" lang="sk-SK" sz="1800" u="none" cap="none" strike="noStrike">
                <a:solidFill>
                  <a:srgbClr val="FFFFFF"/>
                </a:solidFill>
                <a:latin typeface="Arial"/>
                <a:ea typeface="Arial"/>
                <a:cs typeface="Arial"/>
                <a:sym typeface="Arial"/>
              </a:rPr>
              <a:t>ZDROJE</a:t>
            </a:r>
            <a:endParaRPr/>
          </a:p>
        </p:txBody>
      </p:sp>
      <p:sp>
        <p:nvSpPr>
          <p:cNvPr id="299" name="Google Shape;299;p13"/>
          <p:cNvSpPr txBox="1"/>
          <p:nvPr>
            <p:ph idx="4294967295" type="subTitle"/>
          </p:nvPr>
        </p:nvSpPr>
        <p:spPr>
          <a:xfrm>
            <a:off x="1738315" y="2286002"/>
            <a:ext cx="8957648" cy="12874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K. Ušáková a kol: Biológia pre gymnáziá 1 ISBN 80-10-00990-3</a:t>
            </a:r>
            <a:endParaRPr/>
          </a:p>
          <a:p>
            <a:pPr indent="0" lvl="0" marL="0" marR="0" rtl="0" algn="l">
              <a:lnSpc>
                <a:spcPct val="90000"/>
              </a:lnSpc>
              <a:spcBef>
                <a:spcPts val="60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J. Višňovská a kol.: Biológia pre 2. ročník gymnázia a 6. ročník gymnázia s osemročným štúdiom ISBN 978-80-10-02286-1</a:t>
            </a:r>
            <a:endParaRPr/>
          </a:p>
          <a:p>
            <a:pPr indent="0" lvl="0" marL="0" marR="0" rtl="0" algn="l">
              <a:lnSpc>
                <a:spcPct val="90000"/>
              </a:lnSpc>
              <a:spcBef>
                <a:spcPts val="60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J. Križan: Maturita z biológie ISBN 80-07-01145-5</a:t>
            </a:r>
            <a:endParaRPr/>
          </a:p>
        </p:txBody>
      </p:sp>
      <p:sp>
        <p:nvSpPr>
          <p:cNvPr id="300" name="Google Shape;30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1" name="Google Shape;301;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302" name="Google Shape;302;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08" name="Google Shape;308;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09" name="Google Shape;30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0" name="Google Shape;310;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311" name="Google Shape;311;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2" name="Google Shape;312;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pic>
        <p:nvPicPr>
          <p:cNvPr descr="page1image60437296" id="313" name="Google Shape;313;p14"/>
          <p:cNvPicPr preferRelativeResize="0"/>
          <p:nvPr/>
        </p:nvPicPr>
        <p:blipFill rotWithShape="1">
          <a:blip r:embed="rId4">
            <a:alphaModFix/>
          </a:blip>
          <a:srcRect b="0" l="0" r="0" t="0"/>
          <a:stretch/>
        </p:blipFill>
        <p:spPr>
          <a:xfrm>
            <a:off x="708809" y="904876"/>
            <a:ext cx="958070" cy="7620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Roboto Slab"/>
              <a:buNone/>
            </a:pPr>
            <a:r>
              <a:t/>
            </a:r>
            <a:endParaRPr b="1" i="0" sz="1800" u="none" cap="none" strike="noStrike">
              <a:solidFill>
                <a:srgbClr val="FFFFFF"/>
              </a:solidFill>
              <a:latin typeface="Nixie One"/>
              <a:ea typeface="Nixie One"/>
              <a:cs typeface="Nixie One"/>
              <a:sym typeface="Nixie One"/>
            </a:endParaRPr>
          </a:p>
        </p:txBody>
      </p:sp>
      <p:sp>
        <p:nvSpPr>
          <p:cNvPr id="131" name="Google Shape;13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32" name="Google Shape;132;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Arial"/>
              <a:ea typeface="Arial"/>
              <a:cs typeface="Arial"/>
              <a:sym typeface="Arial"/>
            </a:endParaRPr>
          </a:p>
          <a:p>
            <a:pPr indent="0" lvl="0" marL="0" marR="0" rtl="0" algn="l">
              <a:spcBef>
                <a:spcPts val="1000"/>
              </a:spcBef>
              <a:spcAft>
                <a:spcPts val="0"/>
              </a:spcAft>
              <a:buNone/>
            </a:pPr>
            <a:r>
              <a:t/>
            </a:r>
            <a:endParaRPr b="1" i="0" sz="900" u="none" cap="none" strike="noStrike">
              <a:solidFill>
                <a:srgbClr val="114454"/>
              </a:solidFill>
              <a:latin typeface="Arial"/>
              <a:ea typeface="Arial"/>
              <a:cs typeface="Arial"/>
              <a:sym typeface="Arial"/>
            </a:endParaRPr>
          </a:p>
        </p:txBody>
      </p:sp>
      <p:pic>
        <p:nvPicPr>
          <p:cNvPr descr="Erasmus+ logo EN.jpg" id="133" name="Google Shape;133;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4" name="Google Shape;134;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PREDMET: SEMINÁR Z BIOLÓGIE</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ŠPECIFIKÁCIA: Koreň </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VEK ŠTUDENTOV: 18-19</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HODINA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Or use diagrams to explain complex ideas</a:t>
            </a:r>
            <a:endParaRPr b="1" sz="1800">
              <a:solidFill>
                <a:srgbClr val="124057"/>
              </a:solidFill>
              <a:latin typeface="Roboto Slab"/>
              <a:ea typeface="Roboto Slab"/>
              <a:cs typeface="Roboto Slab"/>
              <a:sym typeface="Roboto Slab"/>
            </a:endParaRPr>
          </a:p>
        </p:txBody>
      </p:sp>
      <p:sp>
        <p:nvSpPr>
          <p:cNvPr id="140" name="Google Shape;140;p3"/>
          <p:cNvSpPr/>
          <p:nvPr/>
        </p:nvSpPr>
        <p:spPr>
          <a:xfrm>
            <a:off x="5283200" y="4984752"/>
            <a:ext cx="2227265"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2" y="3012018"/>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 name="Google Shape;153;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154" name="Google Shape;154;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5" name="Google Shape;155;p3"/>
          <p:cNvSpPr txBox="1"/>
          <p:nvPr/>
        </p:nvSpPr>
        <p:spPr>
          <a:xfrm>
            <a:off x="6056312" y="2222500"/>
            <a:ext cx="2083135"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Charakteristika a funkcie</a:t>
            </a:r>
            <a:endParaRPr b="0" i="0" sz="1400" u="none" cap="none" strike="noStrike">
              <a:solidFill>
                <a:srgbClr val="FFFFFF"/>
              </a:solidFill>
              <a:latin typeface="Arial"/>
              <a:ea typeface="Arial"/>
              <a:cs typeface="Arial"/>
              <a:sym typeface="Arial"/>
            </a:endParaRPr>
          </a:p>
        </p:txBody>
      </p:sp>
      <p:sp>
        <p:nvSpPr>
          <p:cNvPr id="156" name="Google Shape;156;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7" name="Google Shape;157;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8" name="Google Shape;158;p3"/>
          <p:cNvSpPr txBox="1"/>
          <p:nvPr/>
        </p:nvSpPr>
        <p:spPr>
          <a:xfrm>
            <a:off x="6056313" y="3213102"/>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Stavba</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a:p>
        </p:txBody>
      </p:sp>
      <p:cxnSp>
        <p:nvCxnSpPr>
          <p:cNvPr id="160" name="Google Shape;160;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1" name="Google Shape;161;p3"/>
          <p:cNvSpPr txBox="1"/>
          <p:nvPr/>
        </p:nvSpPr>
        <p:spPr>
          <a:xfrm>
            <a:off x="6056313" y="4125386"/>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Metamorfózy</a:t>
            </a:r>
            <a:endParaRPr b="0" i="0" sz="1400" u="none" cap="none" strike="noStrike">
              <a:solidFill>
                <a:srgbClr val="FFFFFF"/>
              </a:solidFill>
              <a:latin typeface="Arial"/>
              <a:ea typeface="Arial"/>
              <a:cs typeface="Arial"/>
              <a:sym typeface="Arial"/>
            </a:endParaRPr>
          </a:p>
        </p:txBody>
      </p:sp>
      <p:sp>
        <p:nvSpPr>
          <p:cNvPr id="162" name="Google Shape;162;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a:p>
        </p:txBody>
      </p:sp>
      <p:cxnSp>
        <p:nvCxnSpPr>
          <p:cNvPr id="163" name="Google Shape;163;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4" name="Google Shape;164;p3"/>
          <p:cNvSpPr txBox="1"/>
          <p:nvPr/>
        </p:nvSpPr>
        <p:spPr>
          <a:xfrm>
            <a:off x="6056313" y="5101169"/>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Edukačné materiály</a:t>
            </a:r>
            <a:endParaRPr b="0" i="0" sz="1400" u="none" cap="none" strike="noStrike">
              <a:solidFill>
                <a:srgbClr val="FFFFFF"/>
              </a:solidFill>
              <a:latin typeface="Arial"/>
              <a:ea typeface="Arial"/>
              <a:cs typeface="Arial"/>
              <a:sym typeface="Arial"/>
            </a:endParaRPr>
          </a:p>
        </p:txBody>
      </p:sp>
      <p:sp>
        <p:nvSpPr>
          <p:cNvPr id="165" name="Google Shape;165;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6" name="Google Shape;166;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7" name="Google Shape;167;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8" name="Google Shape;168;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Calibri"/>
                <a:ea typeface="Calibri"/>
                <a:cs typeface="Calibri"/>
                <a:sym typeface="Calibri"/>
              </a:rPr>
              <a:t>2020-1-SK01-KA226-SCH-094350</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ctrTitle"/>
          </p:nvPr>
        </p:nvSpPr>
        <p:spPr>
          <a:xfrm>
            <a:off x="5880141" y="4812808"/>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Charakteristika a funkcie</a:t>
            </a:r>
            <a:endParaRPr/>
          </a:p>
        </p:txBody>
      </p:sp>
      <p:sp>
        <p:nvSpPr>
          <p:cNvPr id="174" name="Google Shape;174;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175" name="Google Shape;175;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1</a:t>
            </a:r>
            <a:endParaRPr/>
          </a:p>
        </p:txBody>
      </p:sp>
      <p:sp>
        <p:nvSpPr>
          <p:cNvPr id="176" name="Google Shape;17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77" name="Google Shape;177;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8" name="Google Shape;178;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9" name="Google Shape;179;p4"/>
          <p:cNvPicPr preferRelativeResize="0"/>
          <p:nvPr/>
        </p:nvPicPr>
        <p:blipFill>
          <a:blip r:embed="rId4">
            <a:alphaModFix/>
          </a:blip>
          <a:stretch>
            <a:fillRect/>
          </a:stretch>
        </p:blipFill>
        <p:spPr>
          <a:xfrm>
            <a:off x="5765324" y="494477"/>
            <a:ext cx="5420575" cy="3585475"/>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185" name="Google Shape;185;p5"/>
          <p:cNvSpPr txBox="1"/>
          <p:nvPr>
            <p:ph idx="1" type="body"/>
          </p:nvPr>
        </p:nvSpPr>
        <p:spPr>
          <a:xfrm>
            <a:off x="1692277" y="2045455"/>
            <a:ext cx="8449453" cy="4884265"/>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lang="sk-SK" sz="2400">
                <a:latin typeface="Arial"/>
                <a:ea typeface="Arial"/>
                <a:cs typeface="Arial"/>
                <a:sym typeface="Arial"/>
              </a:rPr>
              <a:t>podzemný vegetatívny orgán</a:t>
            </a:r>
            <a:endParaRPr/>
          </a:p>
          <a:p>
            <a:pPr indent="-406400" lvl="0" marL="457200" rtl="0" algn="l">
              <a:lnSpc>
                <a:spcPct val="90000"/>
              </a:lnSpc>
              <a:spcBef>
                <a:spcPts val="600"/>
              </a:spcBef>
              <a:spcAft>
                <a:spcPts val="0"/>
              </a:spcAft>
              <a:buClr>
                <a:schemeClr val="dk1"/>
              </a:buClr>
              <a:buSzPts val="2800"/>
              <a:buChar char="▪"/>
            </a:pPr>
            <a:r>
              <a:rPr lang="sk-SK" sz="2400">
                <a:latin typeface="Arial"/>
                <a:ea typeface="Arial"/>
                <a:cs typeface="Arial"/>
                <a:sym typeface="Arial"/>
              </a:rPr>
              <a:t>funkcie:</a:t>
            </a:r>
            <a:endParaRPr/>
          </a:p>
          <a:p>
            <a:pPr indent="-406400" lvl="1" marL="914400" rtl="0" algn="l">
              <a:lnSpc>
                <a:spcPct val="90000"/>
              </a:lnSpc>
              <a:spcBef>
                <a:spcPts val="0"/>
              </a:spcBef>
              <a:spcAft>
                <a:spcPts val="0"/>
              </a:spcAft>
              <a:buClr>
                <a:schemeClr val="dk1"/>
              </a:buClr>
              <a:buSzPts val="2800"/>
              <a:buChar char="▫"/>
            </a:pPr>
            <a:r>
              <a:rPr i="1" lang="sk-SK" sz="2400" u="sng">
                <a:latin typeface="Arial"/>
                <a:ea typeface="Arial"/>
                <a:cs typeface="Arial"/>
                <a:sym typeface="Arial"/>
              </a:rPr>
              <a:t>primárne</a:t>
            </a:r>
            <a:endParaRPr sz="2400">
              <a:latin typeface="Arial"/>
              <a:ea typeface="Arial"/>
              <a:cs typeface="Arial"/>
              <a:sym typeface="Arial"/>
            </a:endParaRPr>
          </a:p>
          <a:p>
            <a:pPr indent="-406400" lvl="2" marL="1371600" rtl="0" algn="l">
              <a:lnSpc>
                <a:spcPct val="90000"/>
              </a:lnSpc>
              <a:spcBef>
                <a:spcPts val="0"/>
              </a:spcBef>
              <a:spcAft>
                <a:spcPts val="0"/>
              </a:spcAft>
              <a:buClr>
                <a:schemeClr val="dk1"/>
              </a:buClr>
              <a:buSzPts val="2800"/>
              <a:buChar char="■"/>
            </a:pPr>
            <a:r>
              <a:rPr lang="sk-SK" sz="2400">
                <a:latin typeface="Arial"/>
                <a:ea typeface="Arial"/>
                <a:cs typeface="Arial"/>
                <a:sym typeface="Arial"/>
              </a:rPr>
              <a:t>mechanická – upevňovanie rastliny v pôde</a:t>
            </a:r>
            <a:endParaRPr/>
          </a:p>
          <a:p>
            <a:pPr indent="-406400" lvl="2" marL="1371600" rtl="0" algn="l">
              <a:lnSpc>
                <a:spcPct val="90000"/>
              </a:lnSpc>
              <a:spcBef>
                <a:spcPts val="0"/>
              </a:spcBef>
              <a:spcAft>
                <a:spcPts val="0"/>
              </a:spcAft>
              <a:buClr>
                <a:schemeClr val="dk1"/>
              </a:buClr>
              <a:buSzPts val="2800"/>
              <a:buChar char="■"/>
            </a:pPr>
            <a:r>
              <a:rPr lang="sk-SK" sz="2400">
                <a:latin typeface="Arial"/>
                <a:ea typeface="Arial"/>
                <a:cs typeface="Arial"/>
                <a:sym typeface="Arial"/>
              </a:rPr>
              <a:t>vyživovacia – čerpanie živín – vody s minerálnymi látkami z pôdy</a:t>
            </a:r>
            <a:endParaRPr/>
          </a:p>
          <a:p>
            <a:pPr indent="-406400" lvl="2" marL="1371600" rtl="0" algn="l">
              <a:lnSpc>
                <a:spcPct val="90000"/>
              </a:lnSpc>
              <a:spcBef>
                <a:spcPts val="0"/>
              </a:spcBef>
              <a:spcAft>
                <a:spcPts val="0"/>
              </a:spcAft>
              <a:buClr>
                <a:schemeClr val="dk1"/>
              </a:buClr>
              <a:buSzPts val="2800"/>
              <a:buChar char="■"/>
            </a:pPr>
            <a:r>
              <a:rPr lang="sk-SK" sz="2400">
                <a:latin typeface="Arial"/>
                <a:ea typeface="Arial"/>
                <a:cs typeface="Arial"/>
                <a:sym typeface="Arial"/>
              </a:rPr>
              <a:t>metabolická – chemická úprava minerálnych látok, syntéza rastových látok</a:t>
            </a:r>
            <a:endParaRPr/>
          </a:p>
          <a:p>
            <a:pPr indent="-406400" lvl="1" marL="914400" rtl="0" algn="l">
              <a:lnSpc>
                <a:spcPct val="90000"/>
              </a:lnSpc>
              <a:spcBef>
                <a:spcPts val="0"/>
              </a:spcBef>
              <a:spcAft>
                <a:spcPts val="0"/>
              </a:spcAft>
              <a:buClr>
                <a:schemeClr val="dk1"/>
              </a:buClr>
              <a:buSzPts val="2800"/>
              <a:buChar char="▫"/>
            </a:pPr>
            <a:r>
              <a:rPr i="1" lang="sk-SK" sz="2400" u="sng">
                <a:latin typeface="Arial"/>
                <a:ea typeface="Arial"/>
                <a:cs typeface="Arial"/>
                <a:sym typeface="Arial"/>
              </a:rPr>
              <a:t>sekundárne</a:t>
            </a:r>
            <a:endParaRPr sz="2400">
              <a:latin typeface="Arial"/>
              <a:ea typeface="Arial"/>
              <a:cs typeface="Arial"/>
              <a:sym typeface="Arial"/>
            </a:endParaRPr>
          </a:p>
          <a:p>
            <a:pPr indent="-406400" lvl="2" marL="1371600" rtl="0" algn="l">
              <a:lnSpc>
                <a:spcPct val="90000"/>
              </a:lnSpc>
              <a:spcBef>
                <a:spcPts val="0"/>
              </a:spcBef>
              <a:spcAft>
                <a:spcPts val="0"/>
              </a:spcAft>
              <a:buClr>
                <a:schemeClr val="dk1"/>
              </a:buClr>
              <a:buSzPts val="2800"/>
              <a:buChar char="■"/>
            </a:pPr>
            <a:r>
              <a:rPr lang="sk-SK" sz="2400">
                <a:latin typeface="Arial"/>
                <a:ea typeface="Arial"/>
                <a:cs typeface="Arial"/>
                <a:sym typeface="Arial"/>
              </a:rPr>
              <a:t>zásobná – napr. mrkva, cukrová repa</a:t>
            </a:r>
            <a:endParaRPr/>
          </a:p>
          <a:p>
            <a:pPr indent="-406400" lvl="2" marL="1371600" rtl="0" algn="l">
              <a:lnSpc>
                <a:spcPct val="90000"/>
              </a:lnSpc>
              <a:spcBef>
                <a:spcPts val="0"/>
              </a:spcBef>
              <a:spcAft>
                <a:spcPts val="0"/>
              </a:spcAft>
              <a:buClr>
                <a:schemeClr val="dk1"/>
              </a:buClr>
              <a:buSzPts val="2800"/>
              <a:buChar char="■"/>
            </a:pPr>
            <a:r>
              <a:rPr lang="sk-SK" sz="2400">
                <a:latin typeface="Arial"/>
                <a:ea typeface="Arial"/>
                <a:cs typeface="Arial"/>
                <a:sym typeface="Arial"/>
              </a:rPr>
              <a:t>rozmnožovacia – vegetatívne nepohlavné rozmnožovanie</a:t>
            </a:r>
            <a:endParaRPr/>
          </a:p>
          <a:p>
            <a:pPr indent="0" lvl="0" marL="50800" rtl="0" algn="l">
              <a:lnSpc>
                <a:spcPct val="90000"/>
              </a:lnSpc>
              <a:spcBef>
                <a:spcPts val="600"/>
              </a:spcBef>
              <a:spcAft>
                <a:spcPts val="0"/>
              </a:spcAft>
              <a:buClr>
                <a:schemeClr val="dk1"/>
              </a:buClr>
              <a:buSzPts val="2800"/>
              <a:buNone/>
            </a:pPr>
            <a:r>
              <a:t/>
            </a:r>
            <a:endParaRPr sz="2400">
              <a:latin typeface="Arial"/>
              <a:ea typeface="Arial"/>
              <a:cs typeface="Arial"/>
              <a:sym typeface="Arial"/>
            </a:endParaRPr>
          </a:p>
          <a:p>
            <a:pPr indent="-228600" lvl="0" marL="457200" rtl="0" algn="l">
              <a:lnSpc>
                <a:spcPct val="90000"/>
              </a:lnSpc>
              <a:spcBef>
                <a:spcPts val="600"/>
              </a:spcBef>
              <a:spcAft>
                <a:spcPts val="0"/>
              </a:spcAft>
              <a:buClr>
                <a:srgbClr val="114454"/>
              </a:buClr>
              <a:buSzPts val="2800"/>
              <a:buFont typeface="Nixie One"/>
              <a:buNone/>
            </a:pPr>
            <a:r>
              <a:t/>
            </a:r>
            <a:endParaRPr sz="2400">
              <a:solidFill>
                <a:srgbClr val="114454"/>
              </a:solidFill>
              <a:latin typeface="Arial"/>
              <a:ea typeface="Arial"/>
              <a:cs typeface="Arial"/>
              <a:sym typeface="Arial"/>
            </a:endParaRPr>
          </a:p>
        </p:txBody>
      </p:sp>
      <p:grpSp>
        <p:nvGrpSpPr>
          <p:cNvPr id="186" name="Google Shape;186;p5"/>
          <p:cNvGrpSpPr/>
          <p:nvPr/>
        </p:nvGrpSpPr>
        <p:grpSpPr>
          <a:xfrm>
            <a:off x="1847852" y="1616077"/>
            <a:ext cx="366713" cy="366713"/>
            <a:chOff x="1923675" y="1633650"/>
            <a:chExt cx="436000" cy="435975"/>
          </a:xfrm>
        </p:grpSpPr>
        <p:sp>
          <p:nvSpPr>
            <p:cNvPr id="187" name="Google Shape;187;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94" name="Google Shape;194;p5"/>
          <p:cNvSpPr txBox="1"/>
          <p:nvPr/>
        </p:nvSpPr>
        <p:spPr>
          <a:xfrm>
            <a:off x="1692277"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195" name="Google Shape;195;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6" name="Google Shape;196;p5"/>
          <p:cNvPicPr preferRelativeResize="0"/>
          <p:nvPr/>
        </p:nvPicPr>
        <p:blipFill rotWithShape="1">
          <a:blip r:embed="rId4">
            <a:alphaModFix/>
          </a:blip>
          <a:srcRect b="0" l="0" r="0" t="0"/>
          <a:stretch/>
        </p:blipFill>
        <p:spPr>
          <a:xfrm>
            <a:off x="9568063" y="786984"/>
            <a:ext cx="2172191" cy="2896252"/>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Stavba</a:t>
            </a:r>
            <a:endParaRPr/>
          </a:p>
        </p:txBody>
      </p:sp>
      <p:sp>
        <p:nvSpPr>
          <p:cNvPr id="202" name="Google Shape;202;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203" name="Google Shape;203;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04" name="Google Shape;20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5" name="Google Shape;205;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06" name="Google Shape;206;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pic>
        <p:nvPicPr>
          <p:cNvPr id="207" name="Google Shape;207;p6"/>
          <p:cNvPicPr preferRelativeResize="0"/>
          <p:nvPr/>
        </p:nvPicPr>
        <p:blipFill>
          <a:blip r:embed="rId4">
            <a:alphaModFix/>
          </a:blip>
          <a:stretch>
            <a:fillRect/>
          </a:stretch>
        </p:blipFill>
        <p:spPr>
          <a:xfrm rot="5400000">
            <a:off x="6534075" y="-59075"/>
            <a:ext cx="2864575" cy="5089576"/>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13" name="Google Shape;213;p7"/>
          <p:cNvSpPr txBox="1"/>
          <p:nvPr>
            <p:ph idx="1" type="body"/>
          </p:nvPr>
        </p:nvSpPr>
        <p:spPr>
          <a:xfrm>
            <a:off x="1522956" y="2061667"/>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b="1" lang="sk-SK" sz="1800">
                <a:latin typeface="Arial"/>
                <a:ea typeface="Arial"/>
                <a:cs typeface="Arial"/>
                <a:sym typeface="Arial"/>
              </a:rPr>
              <a:t>Koreňový vrchol - </a:t>
            </a:r>
            <a:r>
              <a:rPr lang="sk-SK" sz="1800">
                <a:latin typeface="Arial"/>
                <a:ea typeface="Arial"/>
                <a:cs typeface="Arial"/>
                <a:sym typeface="Arial"/>
              </a:rPr>
              <a:t>na ňom </a:t>
            </a:r>
            <a:r>
              <a:rPr b="1" lang="sk-SK" sz="1800">
                <a:latin typeface="Arial"/>
                <a:ea typeface="Arial"/>
                <a:cs typeface="Arial"/>
                <a:sym typeface="Arial"/>
              </a:rPr>
              <a:t>koreňová čiapočka </a:t>
            </a:r>
            <a:r>
              <a:rPr lang="sk-SK" sz="1800">
                <a:latin typeface="Arial"/>
                <a:ea typeface="Arial"/>
                <a:cs typeface="Arial"/>
                <a:sym typeface="Arial"/>
              </a:rPr>
              <a:t>[kalyptra]</a:t>
            </a:r>
            <a:endParaRPr/>
          </a:p>
          <a:p>
            <a:pPr indent="-406400" lvl="0" marL="457200" rtl="0" algn="l">
              <a:lnSpc>
                <a:spcPct val="90000"/>
              </a:lnSpc>
              <a:spcBef>
                <a:spcPts val="600"/>
              </a:spcBef>
              <a:spcAft>
                <a:spcPts val="0"/>
              </a:spcAft>
              <a:buClr>
                <a:schemeClr val="dk1"/>
              </a:buClr>
              <a:buSzPts val="2800"/>
              <a:buChar char="▪"/>
            </a:pPr>
            <a:r>
              <a:rPr lang="sk-SK" sz="1800">
                <a:latin typeface="Arial"/>
                <a:ea typeface="Arial"/>
                <a:cs typeface="Arial"/>
                <a:sym typeface="Arial"/>
              </a:rPr>
              <a:t>Anatomická stavba:</a:t>
            </a:r>
            <a:endParaRPr/>
          </a:p>
          <a:p>
            <a:pPr indent="-228600" lvl="0" marL="457200" rtl="0" algn="l">
              <a:lnSpc>
                <a:spcPct val="90000"/>
              </a:lnSpc>
              <a:spcBef>
                <a:spcPts val="600"/>
              </a:spcBef>
              <a:spcAft>
                <a:spcPts val="0"/>
              </a:spcAft>
              <a:buClr>
                <a:schemeClr val="dk1"/>
              </a:buClr>
              <a:buSzPts val="2800"/>
              <a:buNone/>
            </a:pPr>
            <a:r>
              <a:t/>
            </a:r>
            <a:endParaRPr sz="18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1. pokožka – rizoderma </a:t>
            </a:r>
            <a:r>
              <a:rPr lang="sk-SK" sz="1800">
                <a:latin typeface="Arial"/>
                <a:ea typeface="Arial"/>
                <a:cs typeface="Arial"/>
                <a:sym typeface="Arial"/>
              </a:rPr>
              <a:t>– na nej koreňové vlásky</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2. primárna kôra </a:t>
            </a:r>
            <a:r>
              <a:rPr lang="sk-SK" sz="1800">
                <a:latin typeface="Arial"/>
                <a:ea typeface="Arial"/>
                <a:cs typeface="Arial"/>
                <a:sym typeface="Arial"/>
              </a:rPr>
              <a:t>– exo-, mezo-, endoderma</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3. stredný valec </a:t>
            </a:r>
            <a:r>
              <a:rPr lang="sk-SK" sz="1800">
                <a:latin typeface="Arial"/>
                <a:ea typeface="Arial"/>
                <a:cs typeface="Arial"/>
                <a:sym typeface="Arial"/>
              </a:rPr>
              <a:t>– pericykel, stržeň, stržňové lúče, radiálny cievny zväzok</a:t>
            </a:r>
            <a:endParaRPr/>
          </a:p>
          <a:p>
            <a:pPr indent="-228600" lvl="1" marL="914400" rtl="0" algn="l">
              <a:lnSpc>
                <a:spcPct val="90000"/>
              </a:lnSpc>
              <a:spcBef>
                <a:spcPts val="0"/>
              </a:spcBef>
              <a:spcAft>
                <a:spcPts val="0"/>
              </a:spcAft>
              <a:buClr>
                <a:schemeClr val="dk1"/>
              </a:buClr>
              <a:buSzPts val="2800"/>
              <a:buNone/>
            </a:pPr>
            <a:r>
              <a:t/>
            </a:r>
            <a:endParaRPr sz="1600">
              <a:latin typeface="Arial"/>
              <a:ea typeface="Arial"/>
              <a:cs typeface="Arial"/>
              <a:sym typeface="Arial"/>
            </a:endParaRPr>
          </a:p>
          <a:p>
            <a:pPr indent="-228600" lvl="1" marL="914400" rtl="0" algn="l">
              <a:lnSpc>
                <a:spcPct val="90000"/>
              </a:lnSpc>
              <a:spcBef>
                <a:spcPts val="0"/>
              </a:spcBef>
              <a:spcAft>
                <a:spcPts val="0"/>
              </a:spcAft>
              <a:buClr>
                <a:srgbClr val="114454"/>
              </a:buClr>
              <a:buSzPts val="2800"/>
              <a:buFont typeface="Nixie One"/>
              <a:buNone/>
            </a:pPr>
            <a:r>
              <a:t/>
            </a:r>
            <a:endParaRPr i="1" sz="1600">
              <a:latin typeface="Arial"/>
              <a:ea typeface="Arial"/>
              <a:cs typeface="Arial"/>
              <a:sym typeface="Arial"/>
            </a:endParaRPr>
          </a:p>
        </p:txBody>
      </p:sp>
      <p:grpSp>
        <p:nvGrpSpPr>
          <p:cNvPr id="214" name="Google Shape;214;p7"/>
          <p:cNvGrpSpPr/>
          <p:nvPr/>
        </p:nvGrpSpPr>
        <p:grpSpPr>
          <a:xfrm>
            <a:off x="1847852" y="1616077"/>
            <a:ext cx="366713" cy="366713"/>
            <a:chOff x="1923675" y="1633650"/>
            <a:chExt cx="436000" cy="435975"/>
          </a:xfrm>
        </p:grpSpPr>
        <p:sp>
          <p:nvSpPr>
            <p:cNvPr id="215" name="Google Shape;215;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2" name="Google Shape;222;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23" name="Google Shape;223;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ph type="ctrTitle"/>
          </p:nvPr>
        </p:nvSpPr>
        <p:spPr>
          <a:xfrm>
            <a:off x="5737883" y="4214915"/>
            <a:ext cx="4505325" cy="78422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Roboto Slab"/>
              <a:buNone/>
            </a:pPr>
            <a:r>
              <a:rPr b="1" lang="sk-SK">
                <a:latin typeface="Arial"/>
                <a:ea typeface="Arial"/>
                <a:cs typeface="Arial"/>
                <a:sym typeface="Arial"/>
              </a:rPr>
              <a:t>Metamorfózy</a:t>
            </a:r>
            <a:endParaRPr/>
          </a:p>
        </p:txBody>
      </p:sp>
      <p:sp>
        <p:nvSpPr>
          <p:cNvPr id="229" name="Google Shape;229;p8"/>
          <p:cNvSpPr txBox="1"/>
          <p:nvPr>
            <p:ph idx="1" type="subTitle"/>
          </p:nvPr>
        </p:nvSpPr>
        <p:spPr>
          <a:xfrm>
            <a:off x="5821773" y="514350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0" name="Google Shape;230;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31" name="Google Shape;2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2" name="Google Shape;232;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33" name="Google Shape;233;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4" name="Google Shape;234;p8"/>
          <p:cNvPicPr preferRelativeResize="0"/>
          <p:nvPr/>
        </p:nvPicPr>
        <p:blipFill>
          <a:blip r:embed="rId4">
            <a:alphaModFix/>
          </a:blip>
          <a:stretch>
            <a:fillRect/>
          </a:stretch>
        </p:blipFill>
        <p:spPr>
          <a:xfrm>
            <a:off x="6119375" y="249125"/>
            <a:ext cx="3910115" cy="3910115"/>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40" name="Google Shape;240;p9"/>
          <p:cNvSpPr txBox="1"/>
          <p:nvPr>
            <p:ph idx="1" type="body"/>
          </p:nvPr>
        </p:nvSpPr>
        <p:spPr>
          <a:xfrm>
            <a:off x="1378069" y="2189838"/>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600"/>
              </a:spcBef>
              <a:spcAft>
                <a:spcPts val="0"/>
              </a:spcAft>
              <a:buClr>
                <a:schemeClr val="dk1"/>
              </a:buClr>
              <a:buSzPts val="2800"/>
              <a:buChar char="▪"/>
            </a:pPr>
            <a:r>
              <a:rPr lang="sk-SK" sz="1800">
                <a:latin typeface="Arial"/>
                <a:ea typeface="Arial"/>
                <a:cs typeface="Arial"/>
                <a:sym typeface="Arial"/>
              </a:rPr>
              <a:t>funkčné zmeny koreňa počas evolúcie</a:t>
            </a:r>
            <a:endParaRPr/>
          </a:p>
          <a:p>
            <a:pPr indent="0" lvl="0" marL="50800" rtl="0" algn="l">
              <a:lnSpc>
                <a:spcPct val="90000"/>
              </a:lnSpc>
              <a:spcBef>
                <a:spcPts val="600"/>
              </a:spcBef>
              <a:spcAft>
                <a:spcPts val="0"/>
              </a:spcAft>
              <a:buClr>
                <a:schemeClr val="dk1"/>
              </a:buClr>
              <a:buSzPts val="2800"/>
              <a:buNone/>
            </a:pPr>
            <a:r>
              <a:t/>
            </a:r>
            <a:endParaRPr sz="1800">
              <a:latin typeface="Arial"/>
              <a:ea typeface="Arial"/>
              <a:cs typeface="Arial"/>
              <a:sym typeface="Arial"/>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barlovitý </a:t>
            </a:r>
            <a:r>
              <a:rPr lang="sk-SK" sz="1800">
                <a:latin typeface="Arial"/>
                <a:ea typeface="Arial"/>
                <a:cs typeface="Arial"/>
                <a:sym typeface="Arial"/>
              </a:rPr>
              <a:t>– upevňovanie rasliny v sypkej alebo bahnitej pôde</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vzdušné</a:t>
            </a:r>
            <a:r>
              <a:rPr lang="sk-SK" sz="1800">
                <a:latin typeface="Arial"/>
                <a:ea typeface="Arial"/>
                <a:cs typeface="Arial"/>
                <a:sym typeface="Arial"/>
              </a:rPr>
              <a:t> – pomoc pri využívaní vzdušnej vlhkosti (epifytické rastliny – orchidea)</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zásobné </a:t>
            </a:r>
            <a:r>
              <a:rPr lang="sk-SK" sz="1800">
                <a:latin typeface="Arial"/>
                <a:ea typeface="Arial"/>
                <a:cs typeface="Arial"/>
                <a:sym typeface="Arial"/>
              </a:rPr>
              <a:t>– buľvy napr. repa, mrkva</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koreňové hľuzy </a:t>
            </a:r>
            <a:r>
              <a:rPr lang="sk-SK" sz="1800">
                <a:latin typeface="Arial"/>
                <a:ea typeface="Arial"/>
                <a:cs typeface="Arial"/>
                <a:sym typeface="Arial"/>
              </a:rPr>
              <a:t>– so zásobnými látkami sa zakladajú na bočných koreňoch napr. georgína</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haustóriá</a:t>
            </a:r>
            <a:r>
              <a:rPr lang="sk-SK" sz="1800">
                <a:latin typeface="Arial"/>
                <a:ea typeface="Arial"/>
                <a:cs typeface="Arial"/>
                <a:sym typeface="Arial"/>
              </a:rPr>
              <a:t> – špecifické korene parazitických rastlín</a:t>
            </a:r>
            <a:endParaRPr/>
          </a:p>
          <a:p>
            <a:pPr indent="-406400" lvl="1" marL="914400" rtl="0" algn="l">
              <a:lnSpc>
                <a:spcPct val="90000"/>
              </a:lnSpc>
              <a:spcBef>
                <a:spcPts val="0"/>
              </a:spcBef>
              <a:spcAft>
                <a:spcPts val="0"/>
              </a:spcAft>
              <a:buClr>
                <a:schemeClr val="dk1"/>
              </a:buClr>
              <a:buSzPts val="2800"/>
              <a:buChar char="▫"/>
            </a:pPr>
            <a:r>
              <a:rPr b="1" lang="sk-SK" sz="1800">
                <a:latin typeface="Arial"/>
                <a:ea typeface="Arial"/>
                <a:cs typeface="Arial"/>
                <a:sym typeface="Arial"/>
              </a:rPr>
              <a:t>symbiotické korene </a:t>
            </a:r>
            <a:r>
              <a:rPr lang="sk-SK" sz="1800">
                <a:latin typeface="Arial"/>
                <a:ea typeface="Arial"/>
                <a:cs typeface="Arial"/>
                <a:sym typeface="Arial"/>
              </a:rPr>
              <a:t>– napr. bôbovitých rastlín </a:t>
            </a:r>
            <a:endParaRPr/>
          </a:p>
          <a:p>
            <a:pPr indent="-290957" lvl="0" marL="457200" rtl="0" algn="l">
              <a:lnSpc>
                <a:spcPct val="150000"/>
              </a:lnSpc>
              <a:spcBef>
                <a:spcPts val="600"/>
              </a:spcBef>
              <a:spcAft>
                <a:spcPts val="0"/>
              </a:spcAft>
              <a:buClr>
                <a:srgbClr val="114454"/>
              </a:buClr>
              <a:buSzPts val="1818"/>
              <a:buNone/>
            </a:pPr>
            <a:r>
              <a:t/>
            </a:r>
            <a:endParaRPr sz="1800">
              <a:latin typeface="Arial"/>
              <a:ea typeface="Arial"/>
              <a:cs typeface="Arial"/>
              <a:sym typeface="Arial"/>
            </a:endParaRPr>
          </a:p>
        </p:txBody>
      </p:sp>
      <p:grpSp>
        <p:nvGrpSpPr>
          <p:cNvPr id="241" name="Google Shape;241;p9"/>
          <p:cNvGrpSpPr/>
          <p:nvPr/>
        </p:nvGrpSpPr>
        <p:grpSpPr>
          <a:xfrm>
            <a:off x="1847852" y="1616077"/>
            <a:ext cx="366713" cy="366713"/>
            <a:chOff x="1923675" y="1633650"/>
            <a:chExt cx="436000" cy="435975"/>
          </a:xfrm>
        </p:grpSpPr>
        <p:sp>
          <p:nvSpPr>
            <p:cNvPr id="242" name="Google Shape;242;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8" name="Google Shape;2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9" name="Google Shape;249;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a:p>
            <a:pPr indent="0" lvl="0" marL="0" marR="0" rtl="0" algn="l">
              <a:spcBef>
                <a:spcPts val="1000"/>
              </a:spcBef>
              <a:spcAft>
                <a:spcPts val="0"/>
              </a:spcAft>
              <a:buNone/>
            </a:pPr>
            <a:r>
              <a:t/>
            </a:r>
            <a:endParaRPr b="1" sz="900">
              <a:solidFill>
                <a:srgbClr val="114454"/>
              </a:solidFill>
              <a:latin typeface="Arial"/>
              <a:ea typeface="Arial"/>
              <a:cs typeface="Arial"/>
              <a:sym typeface="Arial"/>
            </a:endParaRPr>
          </a:p>
        </p:txBody>
      </p:sp>
      <p:pic>
        <p:nvPicPr>
          <p:cNvPr descr="Erasmus+ logo EN.jpg" id="250" name="Google Shape;250;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2021-07-17T15:35:08Z</dcterms:created>
  <dc:creator>Jano Filovkin</dc:creator>
</cp:coreProperties>
</file>