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embeddedFontLst>
    <p:embeddedFont>
      <p:font typeface="Roboto Slab"/>
      <p:regular r:id="rId19"/>
      <p:bold r:id="rId20"/>
    </p:embeddedFont>
    <p:embeddedFont>
      <p:font typeface="Nixie On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i3+9LKFFEkj4sz138D5wLVD1u0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obotoSlab-bold.fntdata"/><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font" Target="fonts/NixieOne-regular.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RobotoSlab-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sk-SK"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2" name="Google Shape;25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2" name="Google Shape;262;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8" name="Google Shape;27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5" name="Google Shape;29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4" name="Google Shape;30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8" name="Google Shape;12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7" name="Google Shape;13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1" name="Google Shape;17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1" name="Google Shape;18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8" name="Google Shape;19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9" name="Google Shape;20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5" name="Google Shape;22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6" name="Google Shape;23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Calibri"/>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Calibri"/>
                <a:ea typeface="Calibri"/>
                <a:cs typeface="Calibri"/>
                <a:sym typeface="Calibri"/>
              </a:defRPr>
            </a:lvl1pPr>
            <a:lvl2pPr indent="0" lvl="1" marL="0" algn="r">
              <a:spcBef>
                <a:spcPts val="0"/>
              </a:spcBef>
              <a:buNone/>
              <a:defRPr b="0" i="0" sz="1200" u="none" cap="none" strike="noStrike">
                <a:solidFill>
                  <a:srgbClr val="888888"/>
                </a:solidFill>
                <a:latin typeface="Calibri"/>
                <a:ea typeface="Calibri"/>
                <a:cs typeface="Calibri"/>
                <a:sym typeface="Calibri"/>
              </a:defRPr>
            </a:lvl2pPr>
            <a:lvl3pPr indent="0" lvl="2" marL="0" algn="r">
              <a:spcBef>
                <a:spcPts val="0"/>
              </a:spcBef>
              <a:buNone/>
              <a:defRPr b="0" i="0" sz="1200" u="none" cap="none" strike="noStrike">
                <a:solidFill>
                  <a:srgbClr val="888888"/>
                </a:solidFill>
                <a:latin typeface="Calibri"/>
                <a:ea typeface="Calibri"/>
                <a:cs typeface="Calibri"/>
                <a:sym typeface="Calibri"/>
              </a:defRPr>
            </a:lvl3pPr>
            <a:lvl4pPr indent="0" lvl="3" marL="0" algn="r">
              <a:spcBef>
                <a:spcPts val="0"/>
              </a:spcBef>
              <a:buNone/>
              <a:defRPr b="0" i="0" sz="1200" u="none" cap="none" strike="noStrike">
                <a:solidFill>
                  <a:srgbClr val="888888"/>
                </a:solidFill>
                <a:latin typeface="Calibri"/>
                <a:ea typeface="Calibri"/>
                <a:cs typeface="Calibri"/>
                <a:sym typeface="Calibri"/>
              </a:defRPr>
            </a:lvl4pPr>
            <a:lvl5pPr indent="0" lvl="4" marL="0" algn="r">
              <a:spcBef>
                <a:spcPts val="0"/>
              </a:spcBef>
              <a:buNone/>
              <a:defRPr b="0" i="0" sz="1200" u="none" cap="none" strike="noStrike">
                <a:solidFill>
                  <a:srgbClr val="888888"/>
                </a:solidFill>
                <a:latin typeface="Calibri"/>
                <a:ea typeface="Calibri"/>
                <a:cs typeface="Calibri"/>
                <a:sym typeface="Calibri"/>
              </a:defRPr>
            </a:lvl5pPr>
            <a:lvl6pPr indent="0" lvl="5" marL="0" algn="r">
              <a:spcBef>
                <a:spcPts val="0"/>
              </a:spcBef>
              <a:buNone/>
              <a:defRPr b="0" i="0" sz="1200" u="none" cap="none" strike="noStrike">
                <a:solidFill>
                  <a:srgbClr val="888888"/>
                </a:solidFill>
                <a:latin typeface="Calibri"/>
                <a:ea typeface="Calibri"/>
                <a:cs typeface="Calibri"/>
                <a:sym typeface="Calibri"/>
              </a:defRPr>
            </a:lvl6pPr>
            <a:lvl7pPr indent="0" lvl="6" marL="0" algn="r">
              <a:spcBef>
                <a:spcPts val="0"/>
              </a:spcBef>
              <a:buNone/>
              <a:defRPr b="0" i="0" sz="1200" u="none" cap="none" strike="noStrike">
                <a:solidFill>
                  <a:srgbClr val="888888"/>
                </a:solidFill>
                <a:latin typeface="Calibri"/>
                <a:ea typeface="Calibri"/>
                <a:cs typeface="Calibri"/>
                <a:sym typeface="Calibri"/>
              </a:defRPr>
            </a:lvl7pPr>
            <a:lvl8pPr indent="0" lvl="7" marL="0" algn="r">
              <a:spcBef>
                <a:spcPts val="0"/>
              </a:spcBef>
              <a:buNone/>
              <a:defRPr b="0" i="0" sz="1200" u="none" cap="none" strike="noStrike">
                <a:solidFill>
                  <a:srgbClr val="888888"/>
                </a:solidFill>
                <a:latin typeface="Calibri"/>
                <a:ea typeface="Calibri"/>
                <a:cs typeface="Calibri"/>
                <a:sym typeface="Calibri"/>
              </a:defRPr>
            </a:lvl8pPr>
            <a:lvl9pPr indent="0" lvl="8" mar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Calibri"/>
              <a:buNone/>
              <a:defRPr sz="4800">
                <a:solidFill>
                  <a:srgbClr val="114454"/>
                </a:solidFill>
              </a:defRPr>
            </a:lvl1pPr>
            <a:lvl2pPr lvl="1">
              <a:spcBef>
                <a:spcPts val="0"/>
              </a:spcBef>
              <a:spcAft>
                <a:spcPts val="0"/>
              </a:spcAft>
              <a:buClr>
                <a:srgbClr val="114454"/>
              </a:buClr>
              <a:buSzPts val="4800"/>
              <a:buNone/>
              <a:defRPr sz="4800">
                <a:solidFill>
                  <a:srgbClr val="114454"/>
                </a:solidFill>
              </a:defRPr>
            </a:lvl2pPr>
            <a:lvl3pPr lvl="2">
              <a:spcBef>
                <a:spcPts val="0"/>
              </a:spcBef>
              <a:spcAft>
                <a:spcPts val="0"/>
              </a:spcAft>
              <a:buClr>
                <a:srgbClr val="114454"/>
              </a:buClr>
              <a:buSzPts val="4800"/>
              <a:buNone/>
              <a:defRPr sz="4800">
                <a:solidFill>
                  <a:srgbClr val="114454"/>
                </a:solidFill>
              </a:defRPr>
            </a:lvl3pPr>
            <a:lvl4pPr lvl="3">
              <a:spcBef>
                <a:spcPts val="0"/>
              </a:spcBef>
              <a:spcAft>
                <a:spcPts val="0"/>
              </a:spcAft>
              <a:buClr>
                <a:srgbClr val="114454"/>
              </a:buClr>
              <a:buSzPts val="4800"/>
              <a:buNone/>
              <a:defRPr sz="4800">
                <a:solidFill>
                  <a:srgbClr val="114454"/>
                </a:solidFill>
              </a:defRPr>
            </a:lvl4pPr>
            <a:lvl5pPr lvl="4">
              <a:spcBef>
                <a:spcPts val="0"/>
              </a:spcBef>
              <a:spcAft>
                <a:spcPts val="0"/>
              </a:spcAft>
              <a:buClr>
                <a:srgbClr val="114454"/>
              </a:buClr>
              <a:buSzPts val="4800"/>
              <a:buNone/>
              <a:defRPr sz="4800">
                <a:solidFill>
                  <a:srgbClr val="114454"/>
                </a:solidFill>
              </a:defRPr>
            </a:lvl5pPr>
            <a:lvl6pPr lvl="5">
              <a:spcBef>
                <a:spcPts val="0"/>
              </a:spcBef>
              <a:spcAft>
                <a:spcPts val="0"/>
              </a:spcAft>
              <a:buClr>
                <a:srgbClr val="114454"/>
              </a:buClr>
              <a:buSzPts val="4800"/>
              <a:buNone/>
              <a:defRPr sz="4800">
                <a:solidFill>
                  <a:srgbClr val="114454"/>
                </a:solidFill>
              </a:defRPr>
            </a:lvl6pPr>
            <a:lvl7pPr lvl="6">
              <a:spcBef>
                <a:spcPts val="0"/>
              </a:spcBef>
              <a:spcAft>
                <a:spcPts val="0"/>
              </a:spcAft>
              <a:buClr>
                <a:srgbClr val="114454"/>
              </a:buClr>
              <a:buSzPts val="4800"/>
              <a:buNone/>
              <a:defRPr sz="4800">
                <a:solidFill>
                  <a:srgbClr val="114454"/>
                </a:solidFill>
              </a:defRPr>
            </a:lvl7pPr>
            <a:lvl8pPr lvl="7">
              <a:spcBef>
                <a:spcPts val="0"/>
              </a:spcBef>
              <a:spcAft>
                <a:spcPts val="0"/>
              </a:spcAft>
              <a:buClr>
                <a:srgbClr val="114454"/>
              </a:buClr>
              <a:buSzPts val="4800"/>
              <a:buNone/>
              <a:defRPr sz="4800">
                <a:solidFill>
                  <a:srgbClr val="114454"/>
                </a:solidFill>
              </a:defRPr>
            </a:lvl8pPr>
            <a:lvl9pPr lvl="8">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Calibri"/>
                <a:ea typeface="Calibri"/>
                <a:cs typeface="Calibri"/>
                <a:sym typeface="Calibri"/>
              </a:defRPr>
            </a:lvl1pPr>
            <a:lvl2pPr indent="0" lvl="1" marL="0" algn="r">
              <a:spcBef>
                <a:spcPts val="0"/>
              </a:spcBef>
              <a:buNone/>
              <a:defRPr b="0" i="0" sz="1200" u="none" cap="none" strike="noStrike">
                <a:solidFill>
                  <a:srgbClr val="888888"/>
                </a:solidFill>
                <a:latin typeface="Calibri"/>
                <a:ea typeface="Calibri"/>
                <a:cs typeface="Calibri"/>
                <a:sym typeface="Calibri"/>
              </a:defRPr>
            </a:lvl2pPr>
            <a:lvl3pPr indent="0" lvl="2" marL="0" algn="r">
              <a:spcBef>
                <a:spcPts val="0"/>
              </a:spcBef>
              <a:buNone/>
              <a:defRPr b="0" i="0" sz="1200" u="none" cap="none" strike="noStrike">
                <a:solidFill>
                  <a:srgbClr val="888888"/>
                </a:solidFill>
                <a:latin typeface="Calibri"/>
                <a:ea typeface="Calibri"/>
                <a:cs typeface="Calibri"/>
                <a:sym typeface="Calibri"/>
              </a:defRPr>
            </a:lvl3pPr>
            <a:lvl4pPr indent="0" lvl="3" marL="0" algn="r">
              <a:spcBef>
                <a:spcPts val="0"/>
              </a:spcBef>
              <a:buNone/>
              <a:defRPr b="0" i="0" sz="1200" u="none" cap="none" strike="noStrike">
                <a:solidFill>
                  <a:srgbClr val="888888"/>
                </a:solidFill>
                <a:latin typeface="Calibri"/>
                <a:ea typeface="Calibri"/>
                <a:cs typeface="Calibri"/>
                <a:sym typeface="Calibri"/>
              </a:defRPr>
            </a:lvl4pPr>
            <a:lvl5pPr indent="0" lvl="4" marL="0" algn="r">
              <a:spcBef>
                <a:spcPts val="0"/>
              </a:spcBef>
              <a:buNone/>
              <a:defRPr b="0" i="0" sz="1200" u="none" cap="none" strike="noStrike">
                <a:solidFill>
                  <a:srgbClr val="888888"/>
                </a:solidFill>
                <a:latin typeface="Calibri"/>
                <a:ea typeface="Calibri"/>
                <a:cs typeface="Calibri"/>
                <a:sym typeface="Calibri"/>
              </a:defRPr>
            </a:lvl5pPr>
            <a:lvl6pPr indent="0" lvl="5" marL="0" algn="r">
              <a:spcBef>
                <a:spcPts val="0"/>
              </a:spcBef>
              <a:buNone/>
              <a:defRPr b="0" i="0" sz="1200" u="none" cap="none" strike="noStrike">
                <a:solidFill>
                  <a:srgbClr val="888888"/>
                </a:solidFill>
                <a:latin typeface="Calibri"/>
                <a:ea typeface="Calibri"/>
                <a:cs typeface="Calibri"/>
                <a:sym typeface="Calibri"/>
              </a:defRPr>
            </a:lvl6pPr>
            <a:lvl7pPr indent="0" lvl="6" marL="0" algn="r">
              <a:spcBef>
                <a:spcPts val="0"/>
              </a:spcBef>
              <a:buNone/>
              <a:defRPr b="0" i="0" sz="1200" u="none" cap="none" strike="noStrike">
                <a:solidFill>
                  <a:srgbClr val="888888"/>
                </a:solidFill>
                <a:latin typeface="Calibri"/>
                <a:ea typeface="Calibri"/>
                <a:cs typeface="Calibri"/>
                <a:sym typeface="Calibri"/>
              </a:defRPr>
            </a:lvl7pPr>
            <a:lvl8pPr indent="0" lvl="7" marL="0" algn="r">
              <a:spcBef>
                <a:spcPts val="0"/>
              </a:spcBef>
              <a:buNone/>
              <a:defRPr b="0" i="0" sz="1200" u="none" cap="none" strike="noStrike">
                <a:solidFill>
                  <a:srgbClr val="888888"/>
                </a:solidFill>
                <a:latin typeface="Calibri"/>
                <a:ea typeface="Calibri"/>
                <a:cs typeface="Calibri"/>
                <a:sym typeface="Calibri"/>
              </a:defRPr>
            </a:lvl8pPr>
            <a:lvl9pPr indent="0" lvl="8" mar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med" w="med" type="none"/>
            <a:tailEnd len="med" w="med"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Calibri"/>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Calibri"/>
                <a:ea typeface="Calibri"/>
                <a:cs typeface="Calibri"/>
                <a:sym typeface="Calibri"/>
              </a:defRPr>
            </a:lvl1pPr>
            <a:lvl2pPr indent="0" lvl="1" marL="0" algn="r">
              <a:spcBef>
                <a:spcPts val="0"/>
              </a:spcBef>
              <a:buNone/>
              <a:defRPr b="0" i="0" sz="1200" u="none" cap="none" strike="noStrike">
                <a:solidFill>
                  <a:srgbClr val="888888"/>
                </a:solidFill>
                <a:latin typeface="Calibri"/>
                <a:ea typeface="Calibri"/>
                <a:cs typeface="Calibri"/>
                <a:sym typeface="Calibri"/>
              </a:defRPr>
            </a:lvl2pPr>
            <a:lvl3pPr indent="0" lvl="2" marL="0" algn="r">
              <a:spcBef>
                <a:spcPts val="0"/>
              </a:spcBef>
              <a:buNone/>
              <a:defRPr b="0" i="0" sz="1200" u="none" cap="none" strike="noStrike">
                <a:solidFill>
                  <a:srgbClr val="888888"/>
                </a:solidFill>
                <a:latin typeface="Calibri"/>
                <a:ea typeface="Calibri"/>
                <a:cs typeface="Calibri"/>
                <a:sym typeface="Calibri"/>
              </a:defRPr>
            </a:lvl3pPr>
            <a:lvl4pPr indent="0" lvl="3" marL="0" algn="r">
              <a:spcBef>
                <a:spcPts val="0"/>
              </a:spcBef>
              <a:buNone/>
              <a:defRPr b="0" i="0" sz="1200" u="none" cap="none" strike="noStrike">
                <a:solidFill>
                  <a:srgbClr val="888888"/>
                </a:solidFill>
                <a:latin typeface="Calibri"/>
                <a:ea typeface="Calibri"/>
                <a:cs typeface="Calibri"/>
                <a:sym typeface="Calibri"/>
              </a:defRPr>
            </a:lvl4pPr>
            <a:lvl5pPr indent="0" lvl="4" marL="0" algn="r">
              <a:spcBef>
                <a:spcPts val="0"/>
              </a:spcBef>
              <a:buNone/>
              <a:defRPr b="0" i="0" sz="1200" u="none" cap="none" strike="noStrike">
                <a:solidFill>
                  <a:srgbClr val="888888"/>
                </a:solidFill>
                <a:latin typeface="Calibri"/>
                <a:ea typeface="Calibri"/>
                <a:cs typeface="Calibri"/>
                <a:sym typeface="Calibri"/>
              </a:defRPr>
            </a:lvl5pPr>
            <a:lvl6pPr indent="0" lvl="5" marL="0" algn="r">
              <a:spcBef>
                <a:spcPts val="0"/>
              </a:spcBef>
              <a:buNone/>
              <a:defRPr b="0" i="0" sz="1200" u="none" cap="none" strike="noStrike">
                <a:solidFill>
                  <a:srgbClr val="888888"/>
                </a:solidFill>
                <a:latin typeface="Calibri"/>
                <a:ea typeface="Calibri"/>
                <a:cs typeface="Calibri"/>
                <a:sym typeface="Calibri"/>
              </a:defRPr>
            </a:lvl6pPr>
            <a:lvl7pPr indent="0" lvl="6" marL="0" algn="r">
              <a:spcBef>
                <a:spcPts val="0"/>
              </a:spcBef>
              <a:buNone/>
              <a:defRPr b="0" i="0" sz="1200" u="none" cap="none" strike="noStrike">
                <a:solidFill>
                  <a:srgbClr val="888888"/>
                </a:solidFill>
                <a:latin typeface="Calibri"/>
                <a:ea typeface="Calibri"/>
                <a:cs typeface="Calibri"/>
                <a:sym typeface="Calibri"/>
              </a:defRPr>
            </a:lvl7pPr>
            <a:lvl8pPr indent="0" lvl="7" marL="0" algn="r">
              <a:spcBef>
                <a:spcPts val="0"/>
              </a:spcBef>
              <a:buNone/>
              <a:defRPr b="0" i="0" sz="1200" u="none" cap="none" strike="noStrike">
                <a:solidFill>
                  <a:srgbClr val="888888"/>
                </a:solidFill>
                <a:latin typeface="Calibri"/>
                <a:ea typeface="Calibri"/>
                <a:cs typeface="Calibri"/>
                <a:sym typeface="Calibri"/>
              </a:defRPr>
            </a:lvl8pPr>
            <a:lvl9pPr indent="0" lvl="8" mar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 Id="rId5"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wordwall.net/cs/resource/19226704" TargetMode="External"/><Relationship Id="rId4" Type="http://schemas.openxmlformats.org/officeDocument/2006/relationships/hyperlink" Target="https://wordwall.net/cs/resource/19226756" TargetMode="External"/><Relationship Id="rId5"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drive.google.com/file/d/1Fo_kTzmnL4CU55IB9wrTJPrvM5KxsaU9/view?usp=sharing" TargetMode="External"/><Relationship Id="rId4" Type="http://schemas.openxmlformats.org/officeDocument/2006/relationships/image" Target="../media/image2.jpg"/><Relationship Id="rId5"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jp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32" y="2708921"/>
            <a:ext cx="6046788"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Roboto Slab"/>
              <a:buNone/>
            </a:pPr>
            <a:r>
              <a:rPr b="1" lang="sk-SK">
                <a:solidFill>
                  <a:srgbClr val="FFFFFF"/>
                </a:solidFill>
                <a:latin typeface="Arial"/>
                <a:ea typeface="Arial"/>
                <a:cs typeface="Arial"/>
                <a:sym typeface="Arial"/>
              </a:rPr>
              <a:t>Digi school BIOLÓGIA</a:t>
            </a:r>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pic>
        <p:nvPicPr>
          <p:cNvPr descr="page1image60437296" id="125" name="Google Shape;125;p1"/>
          <p:cNvPicPr preferRelativeResize="0"/>
          <p:nvPr/>
        </p:nvPicPr>
        <p:blipFill rotWithShape="1">
          <a:blip r:embed="rId5">
            <a:alphaModFix/>
          </a:blip>
          <a:srcRect b="0" l="0" r="0" t="0"/>
          <a:stretch/>
        </p:blipFill>
        <p:spPr>
          <a:xfrm>
            <a:off x="708809" y="1047751"/>
            <a:ext cx="958070"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0"/>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4800"/>
              <a:buFont typeface="Roboto Slab"/>
              <a:buNone/>
            </a:pPr>
            <a:r>
              <a:rPr b="1" lang="sk-SK">
                <a:latin typeface="Arial"/>
                <a:ea typeface="Arial"/>
                <a:cs typeface="Arial"/>
                <a:sym typeface="Arial"/>
              </a:rPr>
              <a:t>Edukačné materiály</a:t>
            </a:r>
            <a:endParaRPr/>
          </a:p>
        </p:txBody>
      </p:sp>
      <p:sp>
        <p:nvSpPr>
          <p:cNvPr id="255" name="Google Shape;255;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56" name="Google Shape;256;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4</a:t>
            </a:r>
            <a:endParaRPr/>
          </a:p>
        </p:txBody>
      </p:sp>
      <p:sp>
        <p:nvSpPr>
          <p:cNvPr id="257" name="Google Shape;25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8" name="Google Shape;258;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59" name="Google Shape;259;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Arial"/>
                <a:ea typeface="Arial"/>
                <a:cs typeface="Arial"/>
                <a:sym typeface="Arial"/>
              </a:rPr>
              <a:t>Základné informácie</a:t>
            </a:r>
            <a:endParaRPr/>
          </a:p>
        </p:txBody>
      </p:sp>
      <p:sp>
        <p:nvSpPr>
          <p:cNvPr id="265" name="Google Shape;265;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Žiaci pracujú individuálne.</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Každý žiak musí urobiť obe aktivity.</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Vo worldwalle najskôr vyriešia kvíz s viacerými odpoveďami. </a:t>
            </a:r>
            <a:r>
              <a:rPr lang="sk-SK" sz="1600" u="sng">
                <a:solidFill>
                  <a:srgbClr val="114454"/>
                </a:solidFill>
                <a:latin typeface="Arial"/>
                <a:ea typeface="Arial"/>
                <a:cs typeface="Arial"/>
                <a:sym typeface="Arial"/>
                <a:hlinkClick r:id="rId3">
                  <a:extLst>
                    <a:ext uri="{A12FA001-AC4F-418D-AE19-62706E023703}">
                      <ahyp:hlinkClr val="tx"/>
                    </a:ext>
                  </a:extLst>
                </a:hlinkClick>
              </a:rPr>
              <a:t>Kvíz</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Následne vo worldwalle hľadajú osem pojmov súvisiacich s listami rastlín. </a:t>
            </a:r>
            <a:r>
              <a:rPr lang="sk-SK" sz="1600" u="sng">
                <a:solidFill>
                  <a:srgbClr val="114454"/>
                </a:solidFill>
                <a:latin typeface="Arial"/>
                <a:ea typeface="Arial"/>
                <a:cs typeface="Arial"/>
                <a:sym typeface="Arial"/>
                <a:hlinkClick r:id="rId4">
                  <a:extLst>
                    <a:ext uri="{A12FA001-AC4F-418D-AE19-62706E023703}">
                      <ahyp:hlinkClr val="tx"/>
                    </a:ext>
                  </a:extLst>
                </a:hlinkClick>
              </a:rPr>
              <a:t>Hľadanie</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sk-SK" sz="1600">
                <a:solidFill>
                  <a:srgbClr val="114454"/>
                </a:solidFill>
                <a:latin typeface="Arial"/>
                <a:ea typeface="Arial"/>
                <a:cs typeface="Arial"/>
                <a:sym typeface="Arial"/>
              </a:rPr>
              <a:t>Žiak, ktorý bude hotový ako prvý so všetkými správnymi odpoveďami, vyhráva. </a:t>
            </a:r>
            <a:endParaRPr/>
          </a:p>
          <a:p>
            <a:pPr indent="0" lvl="0" marL="50800" rtl="0" algn="l">
              <a:lnSpc>
                <a:spcPct val="150000"/>
              </a:lnSpc>
              <a:spcBef>
                <a:spcPts val="600"/>
              </a:spcBef>
              <a:spcAft>
                <a:spcPts val="0"/>
              </a:spcAft>
              <a:buClr>
                <a:srgbClr val="114454"/>
              </a:buClr>
              <a:buSzPts val="1616"/>
              <a:buNone/>
            </a:pPr>
            <a:r>
              <a:t/>
            </a:r>
            <a:endParaRPr sz="1600">
              <a:latin typeface="Calibri"/>
              <a:ea typeface="Calibri"/>
              <a:cs typeface="Calibri"/>
              <a:sym typeface="Calibri"/>
            </a:endParaRPr>
          </a:p>
        </p:txBody>
      </p:sp>
      <p:grpSp>
        <p:nvGrpSpPr>
          <p:cNvPr id="266" name="Google Shape;266;p11"/>
          <p:cNvGrpSpPr/>
          <p:nvPr/>
        </p:nvGrpSpPr>
        <p:grpSpPr>
          <a:xfrm>
            <a:off x="1847852" y="1616077"/>
            <a:ext cx="366713" cy="366713"/>
            <a:chOff x="1923675" y="1633650"/>
            <a:chExt cx="436000" cy="435975"/>
          </a:xfrm>
        </p:grpSpPr>
        <p:sp>
          <p:nvSpPr>
            <p:cNvPr id="267" name="Google Shape;267;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8" name="Google Shape;268;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9" name="Google Shape;269;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0" name="Google Shape;270;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1" name="Google Shape;271;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2" name="Google Shape;272;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73" name="Google Shape;2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74" name="Google Shape;274;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75" name="Google Shape;275;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Nixie One"/>
                <a:ea typeface="Nixie One"/>
                <a:cs typeface="Nixie One"/>
                <a:sym typeface="Nixie One"/>
              </a:rPr>
              <a:t>Vzdelávacie materiály</a:t>
            </a:r>
            <a:endParaRPr/>
          </a:p>
        </p:txBody>
      </p:sp>
      <p:sp>
        <p:nvSpPr>
          <p:cNvPr id="281" name="Google Shape;281;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1600" u="sng">
                <a:solidFill>
                  <a:schemeClr val="hlink"/>
                </a:solidFill>
                <a:latin typeface="Calibri"/>
                <a:ea typeface="Calibri"/>
                <a:cs typeface="Calibri"/>
                <a:sym typeface="Calibri"/>
                <a:hlinkClick r:id="rId3"/>
              </a:rPr>
              <a:t>Poznámky</a:t>
            </a:r>
            <a:endParaRPr sz="1600">
              <a:latin typeface="Calibri"/>
              <a:ea typeface="Calibri"/>
              <a:cs typeface="Calibri"/>
              <a:sym typeface="Calibri"/>
            </a:endParaRPr>
          </a:p>
        </p:txBody>
      </p:sp>
      <p:grpSp>
        <p:nvGrpSpPr>
          <p:cNvPr id="282" name="Google Shape;282;p12"/>
          <p:cNvGrpSpPr/>
          <p:nvPr/>
        </p:nvGrpSpPr>
        <p:grpSpPr>
          <a:xfrm>
            <a:off x="1847852" y="1616077"/>
            <a:ext cx="366713" cy="366713"/>
            <a:chOff x="1923675" y="1633650"/>
            <a:chExt cx="436000" cy="435975"/>
          </a:xfrm>
        </p:grpSpPr>
        <p:sp>
          <p:nvSpPr>
            <p:cNvPr id="283" name="Google Shape;283;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4" name="Google Shape;284;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5" name="Google Shape;285;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6" name="Google Shape;286;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7" name="Google Shape;287;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8" name="Google Shape;288;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89" name="Google Shape;28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90" name="Google Shape;290;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91" name="Google Shape;291;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292" name="Google Shape;292;p12"/>
          <p:cNvPicPr preferRelativeResize="0"/>
          <p:nvPr/>
        </p:nvPicPr>
        <p:blipFill rotWithShape="1">
          <a:blip r:embed="rId5">
            <a:alphaModFix/>
          </a:blip>
          <a:srcRect b="3306" l="29974" r="29974" t="7754"/>
          <a:stretch/>
        </p:blipFill>
        <p:spPr>
          <a:xfrm>
            <a:off x="3922403" y="2414876"/>
            <a:ext cx="1080120" cy="135015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3"/>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Roboto Slab"/>
              <a:buNone/>
            </a:pPr>
            <a:r>
              <a:rPr b="1" i="0" lang="sk-SK" sz="1800" u="none" cap="none" strike="noStrike">
                <a:solidFill>
                  <a:srgbClr val="FFFFFF"/>
                </a:solidFill>
                <a:latin typeface="Arial"/>
                <a:ea typeface="Arial"/>
                <a:cs typeface="Arial"/>
                <a:sym typeface="Arial"/>
              </a:rPr>
              <a:t>ZDROJE</a:t>
            </a:r>
            <a:endParaRPr/>
          </a:p>
        </p:txBody>
      </p:sp>
      <p:sp>
        <p:nvSpPr>
          <p:cNvPr id="298" name="Google Shape;298;p13"/>
          <p:cNvSpPr txBox="1"/>
          <p:nvPr>
            <p:ph idx="4294967295" type="subTitle"/>
          </p:nvPr>
        </p:nvSpPr>
        <p:spPr>
          <a:xfrm>
            <a:off x="1738315" y="2286002"/>
            <a:ext cx="9343542" cy="12874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K. Ušáková a kol: Biológia pre gymnáziá 1 ISBN 80-10-00990-3</a:t>
            </a:r>
            <a:endParaRPr/>
          </a:p>
          <a:p>
            <a:pPr indent="0" lvl="0" marL="0" marR="0" rtl="0" algn="l">
              <a:lnSpc>
                <a:spcPct val="90000"/>
              </a:lnSpc>
              <a:spcBef>
                <a:spcPts val="60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J. Višňovská a kol.: Biológia pre 2. ročník gymnázia a 6. ročník gymnázia s osemročným štúdiom ISBN 978-80-10-02286-1</a:t>
            </a:r>
            <a:endParaRPr/>
          </a:p>
          <a:p>
            <a:pPr indent="0" lvl="0" marL="0" marR="0" rtl="0" algn="l">
              <a:lnSpc>
                <a:spcPct val="90000"/>
              </a:lnSpc>
              <a:spcBef>
                <a:spcPts val="60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J. Križan: Maturita z biológie ISBN 80-07-01145-5</a:t>
            </a:r>
            <a:endParaRPr/>
          </a:p>
        </p:txBody>
      </p:sp>
      <p:sp>
        <p:nvSpPr>
          <p:cNvPr id="299" name="Google Shape;29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300" name="Google Shape;300;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301" name="Google Shape;301;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307" name="Google Shape;307;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08" name="Google Shape;30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309" name="Google Shape;309;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310" name="Google Shape;310;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11" name="Google Shape;311;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1200"/>
              <a:buFont typeface="Arial"/>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pic>
        <p:nvPicPr>
          <p:cNvPr descr="page1image60437296" id="312" name="Google Shape;312;p14"/>
          <p:cNvPicPr preferRelativeResize="0"/>
          <p:nvPr/>
        </p:nvPicPr>
        <p:blipFill rotWithShape="1">
          <a:blip r:embed="rId4">
            <a:alphaModFix/>
          </a:blip>
          <a:srcRect b="0" l="0" r="0" t="0"/>
          <a:stretch/>
        </p:blipFill>
        <p:spPr>
          <a:xfrm>
            <a:off x="708809" y="904876"/>
            <a:ext cx="958070" cy="762000"/>
          </a:xfrm>
          <a:prstGeom prst="rect">
            <a:avLst/>
          </a:prstGeom>
          <a:noFill/>
          <a:ln>
            <a:noFill/>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Roboto Slab"/>
              <a:buNone/>
            </a:pPr>
            <a:r>
              <a:t/>
            </a:r>
            <a:endParaRPr b="1" i="0" sz="1800" u="none" cap="none" strike="noStrike">
              <a:solidFill>
                <a:srgbClr val="FFFFFF"/>
              </a:solidFill>
              <a:latin typeface="Nixie One"/>
              <a:ea typeface="Nixie One"/>
              <a:cs typeface="Nixie One"/>
              <a:sym typeface="Nixie One"/>
            </a:endParaRPr>
          </a:p>
        </p:txBody>
      </p:sp>
      <p:sp>
        <p:nvSpPr>
          <p:cNvPr id="131" name="Google Shape;131;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132" name="Google Shape;132;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i="0" lang="sk-SK" sz="900" u="none" cap="none" strike="noStrike">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p:txBody>
      </p:sp>
      <p:pic>
        <p:nvPicPr>
          <p:cNvPr descr="Erasmus+ logo EN.jpg" id="133" name="Google Shape;133;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4" name="Google Shape;134;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PREDMET: SEMINÁR Z BIOLÓGIE</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ŠPECIFIKÁCIA: List</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VEK ŠTUDENTOV: 18-19</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HODINA : 45 min</a:t>
            </a:r>
            <a:endParaRPr/>
          </a:p>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124057"/>
                </a:solidFill>
                <a:latin typeface="Roboto Slab"/>
                <a:ea typeface="Roboto Slab"/>
                <a:cs typeface="Roboto Slab"/>
                <a:sym typeface="Roboto Slab"/>
              </a:rPr>
              <a:t>Or use diagrams to explain complex ideas</a:t>
            </a:r>
            <a:endParaRPr b="1" sz="1800">
              <a:solidFill>
                <a:srgbClr val="124057"/>
              </a:solidFill>
              <a:latin typeface="Roboto Slab"/>
              <a:ea typeface="Roboto Slab"/>
              <a:cs typeface="Roboto Slab"/>
              <a:sym typeface="Roboto Slab"/>
            </a:endParaRPr>
          </a:p>
        </p:txBody>
      </p:sp>
      <p:sp>
        <p:nvSpPr>
          <p:cNvPr id="140" name="Google Shape;140;p3"/>
          <p:cNvSpPr/>
          <p:nvPr/>
        </p:nvSpPr>
        <p:spPr>
          <a:xfrm>
            <a:off x="5283200" y="4984752"/>
            <a:ext cx="2227265" cy="999067"/>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0" y="4004734"/>
            <a:ext cx="2227265"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5283200" y="2010833"/>
            <a:ext cx="299791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3" name="Google Shape;153;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54" name="Google Shape;154;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5" name="Google Shape;155;p3"/>
          <p:cNvSpPr txBox="1"/>
          <p:nvPr/>
        </p:nvSpPr>
        <p:spPr>
          <a:xfrm>
            <a:off x="6056312" y="2222500"/>
            <a:ext cx="2083135"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Charakteristika a funkcie</a:t>
            </a:r>
            <a:endParaRPr b="0" i="0" sz="1400" u="none" cap="none" strike="noStrike">
              <a:solidFill>
                <a:srgbClr val="FFFFFF"/>
              </a:solidFill>
              <a:latin typeface="Arial"/>
              <a:ea typeface="Arial"/>
              <a:cs typeface="Arial"/>
              <a:sym typeface="Arial"/>
            </a:endParaRPr>
          </a:p>
        </p:txBody>
      </p:sp>
      <p:sp>
        <p:nvSpPr>
          <p:cNvPr id="156" name="Google Shape;156;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7" name="Google Shape;157;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8" name="Google Shape;158;p3"/>
          <p:cNvSpPr txBox="1"/>
          <p:nvPr/>
        </p:nvSpPr>
        <p:spPr>
          <a:xfrm>
            <a:off x="6056313" y="3213102"/>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Stavba</a:t>
            </a:r>
            <a:endParaRPr b="0" i="0" sz="1400" u="none" cap="none" strike="noStrike">
              <a:solidFill>
                <a:srgbClr val="000000"/>
              </a:solidFill>
              <a:latin typeface="Arial"/>
              <a:ea typeface="Arial"/>
              <a:cs typeface="Arial"/>
              <a:sym typeface="Arial"/>
            </a:endParaRPr>
          </a:p>
        </p:txBody>
      </p:sp>
      <p:sp>
        <p:nvSpPr>
          <p:cNvPr id="159" name="Google Shape;159;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60" name="Google Shape;160;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1" name="Google Shape;161;p3"/>
          <p:cNvSpPr txBox="1"/>
          <p:nvPr/>
        </p:nvSpPr>
        <p:spPr>
          <a:xfrm>
            <a:off x="6056313" y="4125386"/>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Typy listov</a:t>
            </a:r>
            <a:endParaRPr b="0" i="0" sz="1400" u="none" cap="none" strike="noStrike">
              <a:solidFill>
                <a:srgbClr val="FFFFFF"/>
              </a:solidFill>
              <a:latin typeface="Arial"/>
              <a:ea typeface="Arial"/>
              <a:cs typeface="Arial"/>
              <a:sym typeface="Arial"/>
            </a:endParaRPr>
          </a:p>
        </p:txBody>
      </p:sp>
      <p:sp>
        <p:nvSpPr>
          <p:cNvPr id="162" name="Google Shape;162;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63" name="Google Shape;163;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4" name="Google Shape;164;p3"/>
          <p:cNvSpPr txBox="1"/>
          <p:nvPr/>
        </p:nvSpPr>
        <p:spPr>
          <a:xfrm>
            <a:off x="6056313" y="5101169"/>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Edukačné materiály</a:t>
            </a:r>
            <a:endParaRPr b="0" i="0" sz="1400" u="none" cap="none" strike="noStrike">
              <a:solidFill>
                <a:srgbClr val="FFFFFF"/>
              </a:solidFill>
              <a:latin typeface="Arial"/>
              <a:ea typeface="Arial"/>
              <a:cs typeface="Arial"/>
              <a:sym typeface="Arial"/>
            </a:endParaRPr>
          </a:p>
        </p:txBody>
      </p:sp>
      <p:sp>
        <p:nvSpPr>
          <p:cNvPr id="165" name="Google Shape;165;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6" name="Google Shape;166;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7" name="Google Shape;167;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8" name="Google Shape;168;p3"/>
          <p:cNvSpPr/>
          <p:nvPr/>
        </p:nvSpPr>
        <p:spPr>
          <a:xfrm>
            <a:off x="1981201"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Calibri"/>
                <a:ea typeface="Calibri"/>
                <a:cs typeface="Calibri"/>
                <a:sym typeface="Calibri"/>
              </a:rPr>
              <a:t>2020-1-SK01-KA226-SCH-094350</a:t>
            </a:r>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4"/>
          <p:cNvSpPr txBox="1"/>
          <p:nvPr>
            <p:ph type="ctrTitle"/>
          </p:nvPr>
        </p:nvSpPr>
        <p:spPr>
          <a:xfrm>
            <a:off x="5880141" y="4812808"/>
            <a:ext cx="4505325"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Roboto Slab"/>
              <a:buNone/>
            </a:pPr>
            <a:r>
              <a:rPr b="1" lang="sk-SK">
                <a:latin typeface="Arial"/>
                <a:ea typeface="Arial"/>
                <a:cs typeface="Arial"/>
                <a:sym typeface="Arial"/>
              </a:rPr>
              <a:t>Charakteristika a funkcie</a:t>
            </a:r>
            <a:endParaRPr/>
          </a:p>
        </p:txBody>
      </p:sp>
      <p:sp>
        <p:nvSpPr>
          <p:cNvPr id="174" name="Google Shape;174;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Nixie One"/>
              <a:ea typeface="Nixie One"/>
              <a:cs typeface="Nixie One"/>
              <a:sym typeface="Nixie One"/>
            </a:endParaRPr>
          </a:p>
        </p:txBody>
      </p:sp>
      <p:sp>
        <p:nvSpPr>
          <p:cNvPr id="175" name="Google Shape;175;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76" name="Google Shape;17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177" name="Google Shape;177;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i="0" lang="sk-SK" sz="900" u="none" cap="none" strike="noStrike">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i="0" sz="900" u="none" cap="none" strike="noStrike">
              <a:solidFill>
                <a:srgbClr val="114454"/>
              </a:solidFill>
              <a:latin typeface="Nixie One"/>
              <a:ea typeface="Nixie One"/>
              <a:cs typeface="Nixie One"/>
              <a:sym typeface="Nixie One"/>
            </a:endParaRPr>
          </a:p>
          <a:p>
            <a:pPr indent="0" lvl="0" marL="0" marR="0" rtl="0" algn="l">
              <a:spcBef>
                <a:spcPts val="1000"/>
              </a:spcBef>
              <a:spcAft>
                <a:spcPts val="0"/>
              </a:spcAft>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78" name="Google Shape;178;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Arial"/>
                <a:ea typeface="Arial"/>
                <a:cs typeface="Arial"/>
                <a:sym typeface="Arial"/>
              </a:rPr>
              <a:t>Základné informácie</a:t>
            </a:r>
            <a:endParaRPr/>
          </a:p>
        </p:txBody>
      </p:sp>
      <p:sp>
        <p:nvSpPr>
          <p:cNvPr id="184" name="Google Shape;184;p5"/>
          <p:cNvSpPr txBox="1"/>
          <p:nvPr>
            <p:ph idx="1" type="body"/>
          </p:nvPr>
        </p:nvSpPr>
        <p:spPr>
          <a:xfrm>
            <a:off x="1692277" y="2596607"/>
            <a:ext cx="8449453" cy="4333113"/>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vždy nadzemná časť rastliny</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vyrastá na stonke</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je to sezónny orgán s výnimkou vždyzelených rastlín. </a:t>
            </a:r>
            <a:endParaRPr/>
          </a:p>
          <a:p>
            <a:pPr indent="0" lvl="0" marL="50800" rtl="0" algn="l">
              <a:lnSpc>
                <a:spcPct val="90000"/>
              </a:lnSpc>
              <a:spcBef>
                <a:spcPts val="600"/>
              </a:spcBef>
              <a:spcAft>
                <a:spcPts val="0"/>
              </a:spcAft>
              <a:buClr>
                <a:schemeClr val="dk1"/>
              </a:buClr>
              <a:buSzPts val="2800"/>
              <a:buNone/>
            </a:pPr>
            <a:r>
              <a:t/>
            </a:r>
            <a:endParaRPr sz="1600">
              <a:latin typeface="Arial"/>
              <a:ea typeface="Arial"/>
              <a:cs typeface="Arial"/>
              <a:sym typeface="Arial"/>
            </a:endParaRPr>
          </a:p>
          <a:p>
            <a:pPr indent="0" lvl="0" marL="50800" rtl="0" algn="l">
              <a:lnSpc>
                <a:spcPct val="90000"/>
              </a:lnSpc>
              <a:spcBef>
                <a:spcPts val="600"/>
              </a:spcBef>
              <a:spcAft>
                <a:spcPts val="0"/>
              </a:spcAft>
              <a:buClr>
                <a:schemeClr val="dk1"/>
              </a:buClr>
              <a:buSzPts val="2800"/>
              <a:buNone/>
            </a:pPr>
            <a:r>
              <a:rPr lang="sk-SK" sz="1600" u="sng">
                <a:latin typeface="Arial"/>
                <a:ea typeface="Arial"/>
                <a:cs typeface="Arial"/>
                <a:sym typeface="Arial"/>
              </a:rPr>
              <a:t>Funkcie listu</a:t>
            </a:r>
            <a:r>
              <a:rPr lang="sk-SK" sz="1600">
                <a:latin typeface="Arial"/>
                <a:ea typeface="Arial"/>
                <a:cs typeface="Arial"/>
                <a:sym typeface="Arial"/>
              </a:rPr>
              <a:t>:</a:t>
            </a:r>
            <a:endParaRPr/>
          </a:p>
          <a:p>
            <a:pPr indent="0" lvl="0" marL="50800" rtl="0" algn="l">
              <a:lnSpc>
                <a:spcPct val="90000"/>
              </a:lnSpc>
              <a:spcBef>
                <a:spcPts val="600"/>
              </a:spcBef>
              <a:spcAft>
                <a:spcPts val="0"/>
              </a:spcAft>
              <a:buClr>
                <a:schemeClr val="dk1"/>
              </a:buClr>
              <a:buSzPts val="2800"/>
              <a:buNone/>
            </a:pPr>
            <a:r>
              <a:t/>
            </a:r>
            <a:endParaRPr sz="1600">
              <a:latin typeface="Arial"/>
              <a:ea typeface="Arial"/>
              <a:cs typeface="Arial"/>
              <a:sym typeface="Arial"/>
            </a:endParaRPr>
          </a:p>
          <a:p>
            <a:pPr indent="-406400" lvl="0" marL="457200" rtl="0" algn="l">
              <a:lnSpc>
                <a:spcPct val="90000"/>
              </a:lnSpc>
              <a:spcBef>
                <a:spcPts val="600"/>
              </a:spcBef>
              <a:spcAft>
                <a:spcPts val="0"/>
              </a:spcAft>
              <a:buClr>
                <a:schemeClr val="dk1"/>
              </a:buClr>
              <a:buSzPts val="2800"/>
              <a:buChar char="▪"/>
            </a:pPr>
            <a:r>
              <a:rPr b="1" lang="sk-SK" sz="1600">
                <a:latin typeface="Arial"/>
                <a:ea typeface="Arial"/>
                <a:cs typeface="Arial"/>
                <a:sym typeface="Arial"/>
              </a:rPr>
              <a:t>asimilačná</a:t>
            </a:r>
            <a:r>
              <a:rPr lang="sk-SK" sz="1600">
                <a:latin typeface="Arial"/>
                <a:ea typeface="Arial"/>
                <a:cs typeface="Arial"/>
                <a:sym typeface="Arial"/>
              </a:rPr>
              <a:t> - v listoch prebieha fotosyntéza</a:t>
            </a:r>
            <a:endParaRPr/>
          </a:p>
          <a:p>
            <a:pPr indent="-406400" lvl="0" marL="457200" rtl="0" algn="l">
              <a:lnSpc>
                <a:spcPct val="90000"/>
              </a:lnSpc>
              <a:spcBef>
                <a:spcPts val="600"/>
              </a:spcBef>
              <a:spcAft>
                <a:spcPts val="0"/>
              </a:spcAft>
              <a:buClr>
                <a:schemeClr val="dk1"/>
              </a:buClr>
              <a:buSzPts val="2800"/>
              <a:buChar char="▪"/>
            </a:pPr>
            <a:r>
              <a:rPr b="1" lang="sk-SK" sz="1600">
                <a:latin typeface="Arial"/>
                <a:ea typeface="Arial"/>
                <a:cs typeface="Arial"/>
                <a:sym typeface="Arial"/>
              </a:rPr>
              <a:t>výmena plynov </a:t>
            </a:r>
            <a:r>
              <a:rPr lang="sk-SK" sz="1600">
                <a:latin typeface="Arial"/>
                <a:ea typeface="Arial"/>
                <a:cs typeface="Arial"/>
                <a:sym typeface="Arial"/>
              </a:rPr>
              <a:t>najmä oxid uhličitý a kyslík</a:t>
            </a:r>
            <a:endParaRPr/>
          </a:p>
          <a:p>
            <a:pPr indent="-406400" lvl="0" marL="457200" rtl="0" algn="l">
              <a:lnSpc>
                <a:spcPct val="90000"/>
              </a:lnSpc>
              <a:spcBef>
                <a:spcPts val="600"/>
              </a:spcBef>
              <a:spcAft>
                <a:spcPts val="0"/>
              </a:spcAft>
              <a:buClr>
                <a:schemeClr val="dk1"/>
              </a:buClr>
              <a:buSzPts val="2800"/>
              <a:buChar char="▪"/>
            </a:pPr>
            <a:r>
              <a:rPr b="1" lang="sk-SK" sz="1600">
                <a:latin typeface="Arial"/>
                <a:ea typeface="Arial"/>
                <a:cs typeface="Arial"/>
                <a:sym typeface="Arial"/>
              </a:rPr>
              <a:t>transpirácia, </a:t>
            </a:r>
            <a:r>
              <a:rPr lang="sk-SK" sz="1600">
                <a:latin typeface="Arial"/>
                <a:ea typeface="Arial"/>
                <a:cs typeface="Arial"/>
                <a:sym typeface="Arial"/>
              </a:rPr>
              <a:t>vyparovanie vody</a:t>
            </a:r>
            <a:endParaRPr/>
          </a:p>
          <a:p>
            <a:pPr indent="-228600" lvl="0" marL="457200" rtl="0" algn="l">
              <a:lnSpc>
                <a:spcPct val="90000"/>
              </a:lnSpc>
              <a:spcBef>
                <a:spcPts val="600"/>
              </a:spcBef>
              <a:spcAft>
                <a:spcPts val="0"/>
              </a:spcAft>
              <a:buClr>
                <a:srgbClr val="114454"/>
              </a:buClr>
              <a:buSzPts val="2800"/>
              <a:buFont typeface="Nixie One"/>
              <a:buNone/>
            </a:pPr>
            <a:r>
              <a:t/>
            </a:r>
            <a:endParaRPr sz="1600">
              <a:solidFill>
                <a:srgbClr val="114454"/>
              </a:solidFill>
              <a:latin typeface="Arial"/>
              <a:ea typeface="Arial"/>
              <a:cs typeface="Arial"/>
              <a:sym typeface="Arial"/>
            </a:endParaRPr>
          </a:p>
        </p:txBody>
      </p:sp>
      <p:grpSp>
        <p:nvGrpSpPr>
          <p:cNvPr id="185" name="Google Shape;185;p5"/>
          <p:cNvGrpSpPr/>
          <p:nvPr/>
        </p:nvGrpSpPr>
        <p:grpSpPr>
          <a:xfrm>
            <a:off x="1847852" y="1616077"/>
            <a:ext cx="366713" cy="366713"/>
            <a:chOff x="1923675" y="1633650"/>
            <a:chExt cx="436000" cy="435975"/>
          </a:xfrm>
        </p:grpSpPr>
        <p:sp>
          <p:nvSpPr>
            <p:cNvPr id="186" name="Google Shape;186;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7" name="Google Shape;187;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8" name="Google Shape;188;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9" name="Google Shape;189;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0" name="Google Shape;190;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1" name="Google Shape;191;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92" name="Google Shape;19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193" name="Google Shape;193;p5"/>
          <p:cNvSpPr txBox="1"/>
          <p:nvPr/>
        </p:nvSpPr>
        <p:spPr>
          <a:xfrm>
            <a:off x="1692277"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194" name="Google Shape;194;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195" name="Google Shape;195;p5"/>
          <p:cNvPicPr preferRelativeResize="0"/>
          <p:nvPr/>
        </p:nvPicPr>
        <p:blipFill>
          <a:blip r:embed="rId4">
            <a:alphaModFix/>
          </a:blip>
          <a:stretch>
            <a:fillRect/>
          </a:stretch>
        </p:blipFill>
        <p:spPr>
          <a:xfrm rot="5400000">
            <a:off x="6317552" y="2413538"/>
            <a:ext cx="6111874" cy="2030925"/>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6"/>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Roboto Slab"/>
              <a:buNone/>
            </a:pPr>
            <a:r>
              <a:rPr b="1" lang="sk-SK">
                <a:latin typeface="Arial"/>
                <a:ea typeface="Arial"/>
                <a:cs typeface="Arial"/>
                <a:sym typeface="Arial"/>
              </a:rPr>
              <a:t>Stavba</a:t>
            </a:r>
            <a:endParaRPr/>
          </a:p>
        </p:txBody>
      </p:sp>
      <p:sp>
        <p:nvSpPr>
          <p:cNvPr id="201" name="Google Shape;201;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Nixie One"/>
              <a:ea typeface="Nixie One"/>
              <a:cs typeface="Nixie One"/>
              <a:sym typeface="Nixie One"/>
            </a:endParaRPr>
          </a:p>
        </p:txBody>
      </p:sp>
      <p:sp>
        <p:nvSpPr>
          <p:cNvPr id="202" name="Google Shape;202;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2</a:t>
            </a:r>
            <a:endParaRPr/>
          </a:p>
        </p:txBody>
      </p:sp>
      <p:sp>
        <p:nvSpPr>
          <p:cNvPr id="203" name="Google Shape;203;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04" name="Google Shape;204;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05" name="Google Shape;205;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pic>
        <p:nvPicPr>
          <p:cNvPr id="206" name="Google Shape;206;p6"/>
          <p:cNvPicPr preferRelativeResize="0"/>
          <p:nvPr/>
        </p:nvPicPr>
        <p:blipFill>
          <a:blip r:embed="rId4">
            <a:alphaModFix/>
          </a:blip>
          <a:stretch>
            <a:fillRect/>
          </a:stretch>
        </p:blipFill>
        <p:spPr>
          <a:xfrm>
            <a:off x="5467063" y="485625"/>
            <a:ext cx="5074522" cy="3430588"/>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Arial"/>
                <a:ea typeface="Arial"/>
                <a:cs typeface="Arial"/>
                <a:sym typeface="Arial"/>
              </a:rPr>
              <a:t>Základné informácie</a:t>
            </a:r>
            <a:endParaRPr/>
          </a:p>
        </p:txBody>
      </p:sp>
      <p:sp>
        <p:nvSpPr>
          <p:cNvPr id="212" name="Google Shape;212;p7"/>
          <p:cNvSpPr txBox="1"/>
          <p:nvPr>
            <p:ph idx="1" type="body"/>
          </p:nvPr>
        </p:nvSpPr>
        <p:spPr>
          <a:xfrm>
            <a:off x="1064175" y="2301025"/>
            <a:ext cx="10455900" cy="3485400"/>
          </a:xfrm>
          <a:prstGeom prst="rect">
            <a:avLst/>
          </a:prstGeom>
          <a:noFill/>
          <a:ln>
            <a:noFill/>
          </a:ln>
        </p:spPr>
        <p:txBody>
          <a:bodyPr anchorCtr="0" anchor="t" bIns="45700" lIns="91425" spcFirstLastPara="1" rIns="91425" wrap="square" tIns="45700">
            <a:noAutofit/>
          </a:bodyPr>
          <a:lstStyle/>
          <a:p>
            <a:pPr indent="-355600" lvl="0" marL="457200" rtl="0" algn="l">
              <a:lnSpc>
                <a:spcPct val="100000"/>
              </a:lnSpc>
              <a:spcBef>
                <a:spcPts val="600"/>
              </a:spcBef>
              <a:spcAft>
                <a:spcPts val="0"/>
              </a:spcAft>
              <a:buClr>
                <a:schemeClr val="dk1"/>
              </a:buClr>
              <a:buSzPts val="2000"/>
              <a:buFont typeface="Calibri"/>
              <a:buChar char="▪"/>
            </a:pPr>
            <a:r>
              <a:rPr b="1" lang="sk-SK" sz="2000"/>
              <a:t>Bifaciálny list</a:t>
            </a:r>
            <a:endParaRPr b="1" sz="2000"/>
          </a:p>
          <a:p>
            <a:pPr indent="-355600" lvl="1" marL="914400" rtl="0" algn="l">
              <a:lnSpc>
                <a:spcPct val="100000"/>
              </a:lnSpc>
              <a:spcBef>
                <a:spcPts val="0"/>
              </a:spcBef>
              <a:spcAft>
                <a:spcPts val="0"/>
              </a:spcAft>
              <a:buClr>
                <a:schemeClr val="dk1"/>
              </a:buClr>
              <a:buSzPts val="2000"/>
              <a:buFont typeface="Calibri"/>
              <a:buChar char="▫"/>
            </a:pPr>
            <a:r>
              <a:rPr lang="sk-SK" sz="2000"/>
              <a:t>Vrchná pokožka</a:t>
            </a:r>
            <a:endParaRPr sz="2000"/>
          </a:p>
          <a:p>
            <a:pPr indent="-355600" lvl="1" marL="914400" rtl="0" algn="l">
              <a:lnSpc>
                <a:spcPct val="100000"/>
              </a:lnSpc>
              <a:spcBef>
                <a:spcPts val="0"/>
              </a:spcBef>
              <a:spcAft>
                <a:spcPts val="0"/>
              </a:spcAft>
              <a:buClr>
                <a:schemeClr val="dk1"/>
              </a:buClr>
              <a:buSzPts val="2000"/>
              <a:buFont typeface="Calibri"/>
              <a:buChar char="▫"/>
            </a:pPr>
            <a:r>
              <a:rPr lang="sk-SK" sz="2000"/>
              <a:t>Mezofyl – palisádový a hubový parenchým</a:t>
            </a:r>
            <a:endParaRPr sz="2000"/>
          </a:p>
          <a:p>
            <a:pPr indent="-355600" lvl="1" marL="914400" rtl="0" algn="l">
              <a:lnSpc>
                <a:spcPct val="100000"/>
              </a:lnSpc>
              <a:spcBef>
                <a:spcPts val="0"/>
              </a:spcBef>
              <a:spcAft>
                <a:spcPts val="0"/>
              </a:spcAft>
              <a:buClr>
                <a:schemeClr val="dk1"/>
              </a:buClr>
              <a:buSzPts val="2000"/>
              <a:buFont typeface="Calibri"/>
              <a:buChar char="▫"/>
            </a:pPr>
            <a:r>
              <a:rPr lang="sk-SK" sz="2000"/>
              <a:t>Cievne zväzky – kolaterálne/koncentrické</a:t>
            </a:r>
            <a:endParaRPr sz="2000"/>
          </a:p>
          <a:p>
            <a:pPr indent="-355600" lvl="1" marL="914400" rtl="0" algn="l">
              <a:lnSpc>
                <a:spcPct val="100000"/>
              </a:lnSpc>
              <a:spcBef>
                <a:spcPts val="0"/>
              </a:spcBef>
              <a:spcAft>
                <a:spcPts val="0"/>
              </a:spcAft>
              <a:buClr>
                <a:schemeClr val="dk1"/>
              </a:buClr>
              <a:buSzPts val="2000"/>
              <a:buFont typeface="Calibri"/>
              <a:buChar char="▫"/>
            </a:pPr>
            <a:r>
              <a:rPr lang="sk-SK" sz="2000"/>
              <a:t>Spodná pokožka</a:t>
            </a:r>
            <a:endParaRPr sz="2000"/>
          </a:p>
          <a:p>
            <a:pPr indent="-355600" lvl="1" marL="914400" rtl="0" algn="l">
              <a:lnSpc>
                <a:spcPct val="100000"/>
              </a:lnSpc>
              <a:spcBef>
                <a:spcPts val="0"/>
              </a:spcBef>
              <a:spcAft>
                <a:spcPts val="0"/>
              </a:spcAft>
              <a:buClr>
                <a:schemeClr val="dk1"/>
              </a:buClr>
              <a:buSzPts val="2000"/>
              <a:buFont typeface="Calibri"/>
              <a:buChar char="▫"/>
            </a:pPr>
            <a:r>
              <a:rPr lang="sk-SK" sz="2000"/>
              <a:t>Typický pre dvojklíčnolistové rastliny</a:t>
            </a:r>
            <a:endParaRPr sz="2000"/>
          </a:p>
          <a:p>
            <a:pPr indent="-355600" lvl="0" marL="457200" rtl="0" algn="l">
              <a:lnSpc>
                <a:spcPct val="100000"/>
              </a:lnSpc>
              <a:spcBef>
                <a:spcPts val="600"/>
              </a:spcBef>
              <a:spcAft>
                <a:spcPts val="0"/>
              </a:spcAft>
              <a:buClr>
                <a:schemeClr val="dk1"/>
              </a:buClr>
              <a:buSzPts val="2000"/>
              <a:buFont typeface="Calibri"/>
              <a:buChar char="▪"/>
            </a:pPr>
            <a:r>
              <a:rPr b="1" lang="sk-SK" sz="2000"/>
              <a:t>Monofaciálny list</a:t>
            </a:r>
            <a:endParaRPr b="1" sz="2000"/>
          </a:p>
          <a:p>
            <a:pPr indent="-355600" lvl="1" marL="914400" rtl="0" algn="l">
              <a:lnSpc>
                <a:spcPct val="100000"/>
              </a:lnSpc>
              <a:spcBef>
                <a:spcPts val="0"/>
              </a:spcBef>
              <a:spcAft>
                <a:spcPts val="0"/>
              </a:spcAft>
              <a:buClr>
                <a:schemeClr val="dk1"/>
              </a:buClr>
              <a:buSzPts val="2000"/>
              <a:buFont typeface="Calibri"/>
              <a:buChar char="▫"/>
            </a:pPr>
            <a:r>
              <a:rPr lang="sk-SK" sz="2000"/>
              <a:t>Vrchná aj spodná pokožka sú rovnaké s prieduchmi</a:t>
            </a:r>
            <a:endParaRPr sz="2000"/>
          </a:p>
          <a:p>
            <a:pPr indent="-355600" lvl="1" marL="914400" rtl="0" algn="l">
              <a:lnSpc>
                <a:spcPct val="100000"/>
              </a:lnSpc>
              <a:spcBef>
                <a:spcPts val="0"/>
              </a:spcBef>
              <a:spcAft>
                <a:spcPts val="0"/>
              </a:spcAft>
              <a:buClr>
                <a:schemeClr val="dk1"/>
              </a:buClr>
              <a:buSzPts val="2000"/>
              <a:buFont typeface="Calibri"/>
              <a:buChar char="▫"/>
            </a:pPr>
            <a:r>
              <a:rPr lang="sk-SK" sz="2000"/>
              <a:t>Listový mezofyl je nerozlíšený</a:t>
            </a:r>
            <a:endParaRPr sz="2000"/>
          </a:p>
          <a:p>
            <a:pPr indent="-355600" lvl="1" marL="914400" rtl="0" algn="l">
              <a:lnSpc>
                <a:spcPct val="100000"/>
              </a:lnSpc>
              <a:spcBef>
                <a:spcPts val="0"/>
              </a:spcBef>
              <a:spcAft>
                <a:spcPts val="0"/>
              </a:spcAft>
              <a:buClr>
                <a:schemeClr val="dk1"/>
              </a:buClr>
              <a:buSzPts val="2000"/>
              <a:buFont typeface="Calibri"/>
              <a:buChar char="▫"/>
            </a:pPr>
            <a:r>
              <a:rPr lang="sk-SK" sz="2000"/>
              <a:t>Cievny zväzok</a:t>
            </a:r>
            <a:endParaRPr sz="2000"/>
          </a:p>
          <a:p>
            <a:pPr indent="-355600" lvl="1" marL="914400" rtl="0" algn="l">
              <a:lnSpc>
                <a:spcPct val="100000"/>
              </a:lnSpc>
              <a:spcBef>
                <a:spcPts val="0"/>
              </a:spcBef>
              <a:spcAft>
                <a:spcPts val="0"/>
              </a:spcAft>
              <a:buClr>
                <a:schemeClr val="dk1"/>
              </a:buClr>
              <a:buSzPts val="2000"/>
              <a:buFont typeface="Calibri"/>
              <a:buChar char="▫"/>
            </a:pPr>
            <a:r>
              <a:rPr lang="sk-SK" sz="2000"/>
              <a:t>Typický pre jednoklíčnolistové rastliny</a:t>
            </a:r>
            <a:endParaRPr sz="2000"/>
          </a:p>
          <a:p>
            <a:pPr indent="-228600" lvl="0" marL="457200" rtl="0" algn="l">
              <a:lnSpc>
                <a:spcPct val="90000"/>
              </a:lnSpc>
              <a:spcBef>
                <a:spcPts val="600"/>
              </a:spcBef>
              <a:spcAft>
                <a:spcPts val="0"/>
              </a:spcAft>
              <a:buClr>
                <a:schemeClr val="dk1"/>
              </a:buClr>
              <a:buSzPts val="2800"/>
              <a:buNone/>
            </a:pPr>
            <a:r>
              <a:t/>
            </a:r>
            <a:endParaRPr sz="1400">
              <a:latin typeface="Arial"/>
              <a:ea typeface="Arial"/>
              <a:cs typeface="Arial"/>
              <a:sym typeface="Arial"/>
            </a:endParaRPr>
          </a:p>
          <a:p>
            <a:pPr indent="-228600" lvl="1" marL="914400" rtl="0" algn="l">
              <a:lnSpc>
                <a:spcPct val="90000"/>
              </a:lnSpc>
              <a:spcBef>
                <a:spcPts val="0"/>
              </a:spcBef>
              <a:spcAft>
                <a:spcPts val="0"/>
              </a:spcAft>
              <a:buClr>
                <a:schemeClr val="dk1"/>
              </a:buClr>
              <a:buSzPts val="2800"/>
              <a:buNone/>
            </a:pPr>
            <a:r>
              <a:t/>
            </a:r>
            <a:endParaRPr sz="1400">
              <a:latin typeface="Arial"/>
              <a:ea typeface="Arial"/>
              <a:cs typeface="Arial"/>
              <a:sym typeface="Arial"/>
            </a:endParaRPr>
          </a:p>
          <a:p>
            <a:pPr indent="-228600" lvl="1" marL="914400" rtl="0" algn="l">
              <a:lnSpc>
                <a:spcPct val="90000"/>
              </a:lnSpc>
              <a:spcBef>
                <a:spcPts val="0"/>
              </a:spcBef>
              <a:spcAft>
                <a:spcPts val="0"/>
              </a:spcAft>
              <a:buClr>
                <a:srgbClr val="114454"/>
              </a:buClr>
              <a:buSzPts val="2800"/>
              <a:buFont typeface="Nixie One"/>
              <a:buNone/>
            </a:pPr>
            <a:r>
              <a:t/>
            </a:r>
            <a:endParaRPr i="1" sz="1400">
              <a:latin typeface="Arial"/>
              <a:ea typeface="Arial"/>
              <a:cs typeface="Arial"/>
              <a:sym typeface="Arial"/>
            </a:endParaRPr>
          </a:p>
        </p:txBody>
      </p:sp>
      <p:grpSp>
        <p:nvGrpSpPr>
          <p:cNvPr id="213" name="Google Shape;213;p7"/>
          <p:cNvGrpSpPr/>
          <p:nvPr/>
        </p:nvGrpSpPr>
        <p:grpSpPr>
          <a:xfrm>
            <a:off x="1847852" y="1616077"/>
            <a:ext cx="366713" cy="366713"/>
            <a:chOff x="1923675" y="1633650"/>
            <a:chExt cx="436000" cy="435975"/>
          </a:xfrm>
        </p:grpSpPr>
        <p:sp>
          <p:nvSpPr>
            <p:cNvPr id="214" name="Google Shape;214;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5" name="Google Shape;215;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6" name="Google Shape;216;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7" name="Google Shape;217;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8" name="Google Shape;218;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9" name="Google Shape;219;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20" name="Google Shape;22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21" name="Google Shape;221;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22" name="Google Shape;222;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8"/>
          <p:cNvSpPr txBox="1"/>
          <p:nvPr>
            <p:ph type="ctrTitle"/>
          </p:nvPr>
        </p:nvSpPr>
        <p:spPr>
          <a:xfrm>
            <a:off x="5737883" y="4214915"/>
            <a:ext cx="4505325" cy="784226"/>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Roboto Slab"/>
              <a:buNone/>
            </a:pPr>
            <a:r>
              <a:rPr b="1" lang="sk-SK">
                <a:latin typeface="Arial"/>
                <a:ea typeface="Arial"/>
                <a:cs typeface="Arial"/>
                <a:sym typeface="Arial"/>
              </a:rPr>
              <a:t>Typy listov</a:t>
            </a:r>
            <a:endParaRPr/>
          </a:p>
        </p:txBody>
      </p:sp>
      <p:sp>
        <p:nvSpPr>
          <p:cNvPr id="228" name="Google Shape;228;p8"/>
          <p:cNvSpPr txBox="1"/>
          <p:nvPr>
            <p:ph idx="1" type="subTitle"/>
          </p:nvPr>
        </p:nvSpPr>
        <p:spPr>
          <a:xfrm>
            <a:off x="5821773" y="514350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9" name="Google Shape;229;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3</a:t>
            </a:r>
            <a:endParaRPr/>
          </a:p>
        </p:txBody>
      </p:sp>
      <p:sp>
        <p:nvSpPr>
          <p:cNvPr id="230" name="Google Shape;23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31" name="Google Shape;231;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32" name="Google Shape;232;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233" name="Google Shape;233;p8"/>
          <p:cNvPicPr preferRelativeResize="0"/>
          <p:nvPr/>
        </p:nvPicPr>
        <p:blipFill>
          <a:blip r:embed="rId4">
            <a:alphaModFix/>
          </a:blip>
          <a:stretch>
            <a:fillRect/>
          </a:stretch>
        </p:blipFill>
        <p:spPr>
          <a:xfrm>
            <a:off x="5166088" y="646850"/>
            <a:ext cx="5962650" cy="33528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Roboto Slab"/>
              <a:buNone/>
            </a:pPr>
            <a:r>
              <a:rPr b="1" lang="sk-SK" sz="1800">
                <a:solidFill>
                  <a:srgbClr val="FFFFFF"/>
                </a:solidFill>
                <a:latin typeface="Arial"/>
                <a:ea typeface="Arial"/>
                <a:cs typeface="Arial"/>
                <a:sym typeface="Arial"/>
              </a:rPr>
              <a:t>Základné informácie</a:t>
            </a:r>
            <a:endParaRPr/>
          </a:p>
        </p:txBody>
      </p:sp>
      <p:sp>
        <p:nvSpPr>
          <p:cNvPr id="239" name="Google Shape;239;p9"/>
          <p:cNvSpPr txBox="1"/>
          <p:nvPr>
            <p:ph idx="1" type="body"/>
          </p:nvPr>
        </p:nvSpPr>
        <p:spPr>
          <a:xfrm>
            <a:off x="2457945" y="2320926"/>
            <a:ext cx="7540625" cy="3013074"/>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Podľa zložitosti</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Podľa okraja čepele</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Podľa žilnatiny</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Podľa pripojenia ku stonke</a:t>
            </a:r>
            <a:endParaRPr/>
          </a:p>
          <a:p>
            <a:pPr indent="-406400" lvl="0" marL="457200" rtl="0" algn="l">
              <a:lnSpc>
                <a:spcPct val="90000"/>
              </a:lnSpc>
              <a:spcBef>
                <a:spcPts val="600"/>
              </a:spcBef>
              <a:spcAft>
                <a:spcPts val="0"/>
              </a:spcAft>
              <a:buClr>
                <a:schemeClr val="dk1"/>
              </a:buClr>
              <a:buSzPts val="2800"/>
              <a:buChar char="▪"/>
            </a:pPr>
            <a:r>
              <a:rPr lang="sk-SK" sz="1600">
                <a:latin typeface="Arial"/>
                <a:ea typeface="Arial"/>
                <a:cs typeface="Arial"/>
                <a:sym typeface="Arial"/>
              </a:rPr>
              <a:t>Podľa postavenia na stonke</a:t>
            </a:r>
            <a:endParaRPr/>
          </a:p>
          <a:p>
            <a:pPr indent="-316611" lvl="0" marL="457200" rtl="0" algn="l">
              <a:lnSpc>
                <a:spcPct val="150000"/>
              </a:lnSpc>
              <a:spcBef>
                <a:spcPts val="600"/>
              </a:spcBef>
              <a:spcAft>
                <a:spcPts val="0"/>
              </a:spcAft>
              <a:buClr>
                <a:srgbClr val="114454"/>
              </a:buClr>
              <a:buSzPts val="1414"/>
              <a:buNone/>
            </a:pPr>
            <a:r>
              <a:t/>
            </a:r>
            <a:endParaRPr sz="1400">
              <a:latin typeface="Arial"/>
              <a:ea typeface="Arial"/>
              <a:cs typeface="Arial"/>
              <a:sym typeface="Arial"/>
            </a:endParaRPr>
          </a:p>
        </p:txBody>
      </p:sp>
      <p:grpSp>
        <p:nvGrpSpPr>
          <p:cNvPr id="240" name="Google Shape;240;p9"/>
          <p:cNvGrpSpPr/>
          <p:nvPr/>
        </p:nvGrpSpPr>
        <p:grpSpPr>
          <a:xfrm>
            <a:off x="1847852" y="1616077"/>
            <a:ext cx="366713" cy="366713"/>
            <a:chOff x="1923675" y="1633650"/>
            <a:chExt cx="436000" cy="435975"/>
          </a:xfrm>
        </p:grpSpPr>
        <p:sp>
          <p:nvSpPr>
            <p:cNvPr id="241" name="Google Shape;241;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2" name="Google Shape;242;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3" name="Google Shape;243;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4" name="Google Shape;244;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5" name="Google Shape;245;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6" name="Google Shape;246;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47" name="Google Shape;24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48" name="Google Shape;248;p9"/>
          <p:cNvSpPr txBox="1"/>
          <p:nvPr/>
        </p:nvSpPr>
        <p:spPr>
          <a:xfrm>
            <a:off x="1692277" y="635635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49" name="Google Shape;249;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2021-07-18T14:54:52Z</dcterms:created>
  <dc:creator>Jano Filovkin</dc:creator>
</cp:coreProperties>
</file>