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gq9LAKXKRjCQaVtZNpmgqwqze1o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2" name="Google Shape;25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2" name="Google Shape;26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8" name="Google Shape;27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5" name="Google Shape;29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4" name="Google Shape;30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sk-SK" sz="1100"/>
              <a:t>2 krát sústava  špecifikácii</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sk-SK" sz="1100"/>
              <a:t>“párová” orgán</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sk-SK" sz="1100"/>
              <a:t>“rtesorpcia”</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spcBef>
                <a:spcPts val="0"/>
              </a:spcBef>
              <a:spcAft>
                <a:spcPts val="0"/>
              </a:spcAft>
              <a:buClr>
                <a:srgbClr val="114454"/>
              </a:buClr>
              <a:buSzPts val="4800"/>
              <a:buNone/>
              <a:defRPr sz="4800">
                <a:solidFill>
                  <a:srgbClr val="114454"/>
                </a:solidFill>
              </a:defRPr>
            </a:lvl2pPr>
            <a:lvl3pPr lvl="2">
              <a:spcBef>
                <a:spcPts val="0"/>
              </a:spcBef>
              <a:spcAft>
                <a:spcPts val="0"/>
              </a:spcAft>
              <a:buClr>
                <a:srgbClr val="114454"/>
              </a:buClr>
              <a:buSzPts val="4800"/>
              <a:buNone/>
              <a:defRPr sz="4800">
                <a:solidFill>
                  <a:srgbClr val="114454"/>
                </a:solidFill>
              </a:defRPr>
            </a:lvl3pPr>
            <a:lvl4pPr lvl="3">
              <a:spcBef>
                <a:spcPts val="0"/>
              </a:spcBef>
              <a:spcAft>
                <a:spcPts val="0"/>
              </a:spcAft>
              <a:buClr>
                <a:srgbClr val="114454"/>
              </a:buClr>
              <a:buSzPts val="4800"/>
              <a:buNone/>
              <a:defRPr sz="4800">
                <a:solidFill>
                  <a:srgbClr val="114454"/>
                </a:solidFill>
              </a:defRPr>
            </a:lvl4pPr>
            <a:lvl5pPr lvl="4">
              <a:spcBef>
                <a:spcPts val="0"/>
              </a:spcBef>
              <a:spcAft>
                <a:spcPts val="0"/>
              </a:spcAft>
              <a:buClr>
                <a:srgbClr val="114454"/>
              </a:buClr>
              <a:buSzPts val="4800"/>
              <a:buNone/>
              <a:defRPr sz="4800">
                <a:solidFill>
                  <a:srgbClr val="114454"/>
                </a:solidFill>
              </a:defRPr>
            </a:lvl5pPr>
            <a:lvl6pPr lvl="5">
              <a:spcBef>
                <a:spcPts val="0"/>
              </a:spcBef>
              <a:spcAft>
                <a:spcPts val="0"/>
              </a:spcAft>
              <a:buClr>
                <a:srgbClr val="114454"/>
              </a:buClr>
              <a:buSzPts val="4800"/>
              <a:buNone/>
              <a:defRPr sz="4800">
                <a:solidFill>
                  <a:srgbClr val="114454"/>
                </a:solidFill>
              </a:defRPr>
            </a:lvl6pPr>
            <a:lvl7pPr lvl="6">
              <a:spcBef>
                <a:spcPts val="0"/>
              </a:spcBef>
              <a:spcAft>
                <a:spcPts val="0"/>
              </a:spcAft>
              <a:buClr>
                <a:srgbClr val="114454"/>
              </a:buClr>
              <a:buSzPts val="4800"/>
              <a:buNone/>
              <a:defRPr sz="4800">
                <a:solidFill>
                  <a:srgbClr val="114454"/>
                </a:solidFill>
              </a:defRPr>
            </a:lvl7pPr>
            <a:lvl8pPr lvl="7">
              <a:spcBef>
                <a:spcPts val="0"/>
              </a:spcBef>
              <a:spcAft>
                <a:spcPts val="0"/>
              </a:spcAft>
              <a:buClr>
                <a:srgbClr val="114454"/>
              </a:buClr>
              <a:buSzPts val="4800"/>
              <a:buNone/>
              <a:defRPr sz="4800">
                <a:solidFill>
                  <a:srgbClr val="114454"/>
                </a:solidFill>
              </a:defRPr>
            </a:lvl8pPr>
            <a:lvl9pPr lvl="8">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med" w="med" type="none"/>
            <a:tailEnd len="med" w="med"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learningapps.org/display?v=pde6ghign21" TargetMode="External"/><Relationship Id="rId4" Type="http://schemas.openxmlformats.org/officeDocument/2006/relationships/hyperlink" Target="https://learningapps.org/display?v=piphh0wyj21" TargetMode="External"/><Relationship Id="rId5"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rive.google.com/file/d/1jyd_KFkpK6yZpuYS4IjWLUIkt3m8tdL-/view?usp=sharing" TargetMode="External"/><Relationship Id="rId4" Type="http://schemas.openxmlformats.org/officeDocument/2006/relationships/image" Target="../media/image6.jpg"/><Relationship Id="rId5"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6.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6.jp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6046788"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BIOLÓGIA</a:t>
            </a:r>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0"/>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Arial"/>
              <a:buNone/>
            </a:pPr>
            <a:r>
              <a:rPr b="1" lang="sk-SK">
                <a:latin typeface="Arial"/>
                <a:ea typeface="Arial"/>
                <a:cs typeface="Arial"/>
                <a:sym typeface="Arial"/>
              </a:rPr>
              <a:t>Edukačné materiály</a:t>
            </a:r>
            <a:endParaRPr/>
          </a:p>
        </p:txBody>
      </p:sp>
      <p:sp>
        <p:nvSpPr>
          <p:cNvPr id="255" name="Google Shape;255;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56" name="Google Shape;256;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4</a:t>
            </a:r>
            <a:endParaRPr/>
          </a:p>
        </p:txBody>
      </p:sp>
      <p:sp>
        <p:nvSpPr>
          <p:cNvPr id="257" name="Google Shape;25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8" name="Google Shape;258;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59" name="Google Shape;259;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65" name="Google Shape;265;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Žiaci pracujú v skupinách.</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Každá skupina musí urobiť obe aktivity v Learningapps.</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Skupiny si vylosujú poradie.</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V prvej aktivite zoradia v správnom poradí časti vylučovacej sústavy. </a:t>
            </a:r>
            <a:r>
              <a:rPr lang="sk-SK" sz="1600" u="sng">
                <a:solidFill>
                  <a:srgbClr val="114454"/>
                </a:solidFill>
                <a:latin typeface="Arial"/>
                <a:ea typeface="Arial"/>
                <a:cs typeface="Arial"/>
                <a:sym typeface="Arial"/>
                <a:hlinkClick r:id="rId3">
                  <a:extLst>
                    <a:ext uri="{A12FA001-AC4F-418D-AE19-62706E023703}">
                      <ahyp:hlinkClr val="tx"/>
                    </a:ext>
                  </a:extLst>
                </a:hlinkClick>
              </a:rPr>
              <a:t>Jednoduché radenie</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V druhej aktivite si zahrajú vedomostnú súťaž. </a:t>
            </a:r>
            <a:r>
              <a:rPr lang="sk-SK" sz="1600" u="sng">
                <a:solidFill>
                  <a:srgbClr val="114454"/>
                </a:solidFill>
                <a:latin typeface="Arial"/>
                <a:ea typeface="Arial"/>
                <a:cs typeface="Arial"/>
                <a:sym typeface="Arial"/>
                <a:hlinkClick r:id="rId4">
                  <a:extLst>
                    <a:ext uri="{A12FA001-AC4F-418D-AE19-62706E023703}">
                      <ahyp:hlinkClr val="tx"/>
                    </a:ext>
                  </a:extLst>
                </a:hlinkClick>
              </a:rPr>
              <a:t>Chcete byť milionárom?</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Skupina s najvyšším počtom bodov  a najkratším časom zvíťazí.</a:t>
            </a:r>
            <a:endParaRPr/>
          </a:p>
          <a:p>
            <a:pPr indent="0" lvl="0" marL="50800" rtl="0" algn="l">
              <a:lnSpc>
                <a:spcPct val="150000"/>
              </a:lnSpc>
              <a:spcBef>
                <a:spcPts val="600"/>
              </a:spcBef>
              <a:spcAft>
                <a:spcPts val="0"/>
              </a:spcAft>
              <a:buClr>
                <a:srgbClr val="114454"/>
              </a:buClr>
              <a:buSzPts val="1616"/>
              <a:buNone/>
            </a:pPr>
            <a:r>
              <a:t/>
            </a:r>
            <a:endParaRPr sz="1600">
              <a:latin typeface="Arial"/>
              <a:ea typeface="Arial"/>
              <a:cs typeface="Arial"/>
              <a:sym typeface="Arial"/>
            </a:endParaRPr>
          </a:p>
        </p:txBody>
      </p:sp>
      <p:grpSp>
        <p:nvGrpSpPr>
          <p:cNvPr id="266" name="Google Shape;266;p11"/>
          <p:cNvGrpSpPr/>
          <p:nvPr/>
        </p:nvGrpSpPr>
        <p:grpSpPr>
          <a:xfrm>
            <a:off x="1847852" y="1616077"/>
            <a:ext cx="366713" cy="366713"/>
            <a:chOff x="1923675" y="1633650"/>
            <a:chExt cx="436000" cy="435975"/>
          </a:xfrm>
        </p:grpSpPr>
        <p:sp>
          <p:nvSpPr>
            <p:cNvPr id="267" name="Google Shape;267;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8" name="Google Shape;268;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9" name="Google Shape;269;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0" name="Google Shape;270;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1" name="Google Shape;271;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2" name="Google Shape;272;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73" name="Google Shape;2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4" name="Google Shape;274;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75" name="Google Shape;275;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Education materials</a:t>
            </a:r>
            <a:endParaRPr b="1" sz="1800">
              <a:solidFill>
                <a:srgbClr val="FFFFFF"/>
              </a:solidFill>
              <a:latin typeface="Arial"/>
              <a:ea typeface="Arial"/>
              <a:cs typeface="Arial"/>
              <a:sym typeface="Arial"/>
            </a:endParaRPr>
          </a:p>
        </p:txBody>
      </p:sp>
      <p:sp>
        <p:nvSpPr>
          <p:cNvPr id="281" name="Google Shape;281;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1600" u="sng">
                <a:solidFill>
                  <a:schemeClr val="hlink"/>
                </a:solidFill>
                <a:latin typeface="Arial"/>
                <a:ea typeface="Arial"/>
                <a:cs typeface="Arial"/>
                <a:sym typeface="Arial"/>
                <a:hlinkClick r:id="rId3"/>
              </a:rPr>
              <a:t>Poznámky</a:t>
            </a:r>
            <a:endParaRPr sz="1600">
              <a:latin typeface="Arial"/>
              <a:ea typeface="Arial"/>
              <a:cs typeface="Arial"/>
              <a:sym typeface="Arial"/>
            </a:endParaRPr>
          </a:p>
        </p:txBody>
      </p:sp>
      <p:grpSp>
        <p:nvGrpSpPr>
          <p:cNvPr id="282" name="Google Shape;282;p12"/>
          <p:cNvGrpSpPr/>
          <p:nvPr/>
        </p:nvGrpSpPr>
        <p:grpSpPr>
          <a:xfrm>
            <a:off x="1847852" y="1616077"/>
            <a:ext cx="366713" cy="366713"/>
            <a:chOff x="1923675" y="1633650"/>
            <a:chExt cx="436000" cy="435975"/>
          </a:xfrm>
        </p:grpSpPr>
        <p:sp>
          <p:nvSpPr>
            <p:cNvPr id="283" name="Google Shape;283;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4" name="Google Shape;284;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5" name="Google Shape;285;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6" name="Google Shape;286;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7" name="Google Shape;287;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88" name="Google Shape;288;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89" name="Google Shape;28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90" name="Google Shape;290;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91" name="Google Shape;291;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92" name="Google Shape;292;p12"/>
          <p:cNvPicPr preferRelativeResize="0"/>
          <p:nvPr/>
        </p:nvPicPr>
        <p:blipFill rotWithShape="1">
          <a:blip r:embed="rId5">
            <a:alphaModFix/>
          </a:blip>
          <a:srcRect b="3306" l="29974" r="29974" t="7754"/>
          <a:stretch/>
        </p:blipFill>
        <p:spPr>
          <a:xfrm>
            <a:off x="3922403" y="2414876"/>
            <a:ext cx="1080120" cy="135015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3"/>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ZDROJE</a:t>
            </a:r>
            <a:endParaRPr/>
          </a:p>
        </p:txBody>
      </p:sp>
      <p:sp>
        <p:nvSpPr>
          <p:cNvPr id="298" name="Google Shape;298;p13"/>
          <p:cNvSpPr txBox="1"/>
          <p:nvPr>
            <p:ph idx="4294967295" type="subTitle"/>
          </p:nvPr>
        </p:nvSpPr>
        <p:spPr>
          <a:xfrm>
            <a:off x="1738315" y="2286002"/>
            <a:ext cx="8029575" cy="12874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K. Ušáková a kol: Biológia pre gymnáziá 6 ISBN 978-80-8091-110-2</a:t>
            </a:r>
            <a:endParaRPr/>
          </a:p>
          <a:p>
            <a:pPr indent="0" lvl="0" marL="0" marR="0" rtl="0" algn="l">
              <a:lnSpc>
                <a:spcPct val="90000"/>
              </a:lnSpc>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J. Križan: Maturita z biológie ISBN 80-07-01145-5</a:t>
            </a:r>
            <a:endParaRPr/>
          </a:p>
        </p:txBody>
      </p:sp>
      <p:sp>
        <p:nvSpPr>
          <p:cNvPr id="299" name="Google Shape;29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0" name="Google Shape;300;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301" name="Google Shape;301;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07" name="Google Shape;307;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08" name="Google Shape;30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9" name="Google Shape;309;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310" name="Google Shape;310;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11" name="Google Shape;311;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1200"/>
              <a:buFont typeface="Arial"/>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PREDMET: SEMINÁR Z BIOLÓGIE</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ŠPECIFIKÁCIA: Vylučovacia sústava sústava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VEK ŠTUDENTOV: 18-19</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HODINA : 45 min</a:t>
            </a:r>
            <a:endParaRPr/>
          </a:p>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page1image60437296" id="134" name="Google Shape;134;p2"/>
          <p:cNvPicPr preferRelativeResize="0"/>
          <p:nvPr/>
        </p:nvPicPr>
        <p:blipFill rotWithShape="1">
          <a:blip r:embed="rId4">
            <a:alphaModFix/>
          </a:blip>
          <a:srcRect b="0" l="0" r="0" t="0"/>
          <a:stretch/>
        </p:blipFill>
        <p:spPr>
          <a:xfrm>
            <a:off x="708809" y="190501"/>
            <a:ext cx="958070" cy="762000"/>
          </a:xfrm>
          <a:prstGeom prst="rect">
            <a:avLst/>
          </a:prstGeom>
          <a:noFill/>
          <a:ln>
            <a:noFill/>
          </a:ln>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40" name="Google Shape;140;p3"/>
          <p:cNvSpPr/>
          <p:nvPr/>
        </p:nvSpPr>
        <p:spPr>
          <a:xfrm>
            <a:off x="5283200" y="4984752"/>
            <a:ext cx="2227265"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3" name="Google Shape;153;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54" name="Google Shape;154;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5" name="Google Shape;155;p3"/>
          <p:cNvSpPr txBox="1"/>
          <p:nvPr/>
        </p:nvSpPr>
        <p:spPr>
          <a:xfrm>
            <a:off x="5897462" y="2222500"/>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Časti a funkcie vylučovacej sústavy</a:t>
            </a:r>
            <a:endParaRPr b="0" i="0" sz="1400" u="none" cap="none" strike="noStrike">
              <a:solidFill>
                <a:srgbClr val="FFFFFF"/>
              </a:solidFill>
              <a:latin typeface="Arial"/>
              <a:ea typeface="Arial"/>
              <a:cs typeface="Arial"/>
              <a:sym typeface="Arial"/>
            </a:endParaRPr>
          </a:p>
        </p:txBody>
      </p:sp>
      <p:sp>
        <p:nvSpPr>
          <p:cNvPr id="156" name="Google Shape;156;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7" name="Google Shape;157;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8" name="Google Shape;158;p3"/>
          <p:cNvSpPr txBox="1"/>
          <p:nvPr/>
        </p:nvSpPr>
        <p:spPr>
          <a:xfrm>
            <a:off x="6056313" y="3213102"/>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Obličky</a:t>
            </a:r>
            <a:endParaRPr b="0" i="0" sz="1400" u="none" cap="none" strike="noStrike">
              <a:solidFill>
                <a:srgbClr val="000000"/>
              </a:solidFill>
              <a:latin typeface="Arial"/>
              <a:ea typeface="Arial"/>
              <a:cs typeface="Arial"/>
              <a:sym typeface="Arial"/>
            </a:endParaRPr>
          </a:p>
        </p:txBody>
      </p:sp>
      <p:sp>
        <p:nvSpPr>
          <p:cNvPr id="159" name="Google Shape;159;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60" name="Google Shape;160;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1" name="Google Shape;161;p3"/>
          <p:cNvSpPr txBox="1"/>
          <p:nvPr/>
        </p:nvSpPr>
        <p:spPr>
          <a:xfrm>
            <a:off x="6056313" y="4125386"/>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Tvorba moču</a:t>
            </a:r>
            <a:endParaRPr b="0" i="0" sz="1400" u="none" cap="none" strike="noStrike">
              <a:solidFill>
                <a:srgbClr val="FFFFFF"/>
              </a:solidFill>
              <a:latin typeface="Arial"/>
              <a:ea typeface="Arial"/>
              <a:cs typeface="Arial"/>
              <a:sym typeface="Arial"/>
            </a:endParaRPr>
          </a:p>
        </p:txBody>
      </p:sp>
      <p:sp>
        <p:nvSpPr>
          <p:cNvPr id="162" name="Google Shape;162;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63" name="Google Shape;163;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4" name="Google Shape;164;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b="0" i="0" sz="1400" u="none" cap="none" strike="noStrike">
              <a:solidFill>
                <a:srgbClr val="FFFFFF"/>
              </a:solidFill>
              <a:latin typeface="Arial"/>
              <a:ea typeface="Arial"/>
              <a:cs typeface="Arial"/>
              <a:sym typeface="Arial"/>
            </a:endParaRPr>
          </a:p>
        </p:txBody>
      </p:sp>
      <p:sp>
        <p:nvSpPr>
          <p:cNvPr id="165" name="Google Shape;165;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6" name="Google Shape;166;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7" name="Google Shape;167;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8" name="Google Shape;168;p3"/>
          <p:cNvSpPr/>
          <p:nvPr/>
        </p:nvSpPr>
        <p:spPr>
          <a:xfrm>
            <a:off x="1981201"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4"/>
          <p:cNvSpPr txBox="1"/>
          <p:nvPr>
            <p:ph type="ctrTitle"/>
          </p:nvPr>
        </p:nvSpPr>
        <p:spPr>
          <a:xfrm>
            <a:off x="5804640" y="4612352"/>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Časti a funkcie vylučovacej sústavy</a:t>
            </a:r>
            <a:endParaRPr/>
          </a:p>
        </p:txBody>
      </p:sp>
      <p:sp>
        <p:nvSpPr>
          <p:cNvPr id="174" name="Google Shape;174;p4"/>
          <p:cNvSpPr txBox="1"/>
          <p:nvPr>
            <p:ph idx="1" type="subTitle"/>
          </p:nvPr>
        </p:nvSpPr>
        <p:spPr>
          <a:xfrm>
            <a:off x="5872383" y="4929469"/>
            <a:ext cx="4505400" cy="7842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5" name="Google Shape;175;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a:p>
        </p:txBody>
      </p:sp>
      <p:sp>
        <p:nvSpPr>
          <p:cNvPr id="176" name="Google Shape;17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7" name="Google Shape;177;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p:txBody>
      </p:sp>
      <p:pic>
        <p:nvPicPr>
          <p:cNvPr descr="Erasmus+ logo EN.jpg" id="178" name="Google Shape;178;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184" name="Google Shape;184;p5"/>
          <p:cNvSpPr txBox="1"/>
          <p:nvPr>
            <p:ph idx="1" type="body"/>
          </p:nvPr>
        </p:nvSpPr>
        <p:spPr>
          <a:xfrm>
            <a:off x="1032542" y="2118529"/>
            <a:ext cx="8558783" cy="4083852"/>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lang="sk-SK" sz="2000">
                <a:latin typeface="Arial"/>
                <a:ea typeface="Arial"/>
                <a:cs typeface="Arial"/>
                <a:sym typeface="Arial"/>
              </a:rPr>
              <a:t>Odstraňuje splodiny metabolizmu</a:t>
            </a:r>
            <a:endParaRPr/>
          </a:p>
          <a:p>
            <a:pPr indent="0" lvl="0" marL="50800" rtl="0" algn="l">
              <a:lnSpc>
                <a:spcPct val="90000"/>
              </a:lnSpc>
              <a:spcBef>
                <a:spcPts val="600"/>
              </a:spcBef>
              <a:spcAft>
                <a:spcPts val="0"/>
              </a:spcAft>
              <a:buClr>
                <a:schemeClr val="dk1"/>
              </a:buClr>
              <a:buSzPts val="2800"/>
              <a:buNone/>
            </a:pPr>
            <a:r>
              <a:t/>
            </a:r>
            <a:endParaRPr sz="20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Char char="▪"/>
            </a:pPr>
            <a:r>
              <a:rPr lang="sk-SK" sz="2000">
                <a:latin typeface="Arial"/>
                <a:ea typeface="Arial"/>
                <a:cs typeface="Arial"/>
                <a:sym typeface="Arial"/>
              </a:rPr>
              <a:t>Vylučovaciu sústavu tvoria:</a:t>
            </a:r>
            <a:endParaRPr/>
          </a:p>
          <a:p>
            <a:pPr indent="0" lvl="0" marL="50800" rtl="0" algn="l">
              <a:lnSpc>
                <a:spcPct val="90000"/>
              </a:lnSpc>
              <a:spcBef>
                <a:spcPts val="600"/>
              </a:spcBef>
              <a:spcAft>
                <a:spcPts val="0"/>
              </a:spcAft>
              <a:buClr>
                <a:schemeClr val="dk1"/>
              </a:buClr>
              <a:buSzPts val="2800"/>
              <a:buNone/>
            </a:pPr>
            <a:r>
              <a:t/>
            </a:r>
            <a:endParaRPr sz="2000">
              <a:latin typeface="Arial"/>
              <a:ea typeface="Arial"/>
              <a:cs typeface="Arial"/>
              <a:sym typeface="Arial"/>
            </a:endParaRPr>
          </a:p>
          <a:p>
            <a:pPr indent="-406400" lvl="1" marL="914400" rtl="0" algn="l">
              <a:lnSpc>
                <a:spcPct val="90000"/>
              </a:lnSpc>
              <a:spcBef>
                <a:spcPts val="0"/>
              </a:spcBef>
              <a:spcAft>
                <a:spcPts val="0"/>
              </a:spcAft>
              <a:buClr>
                <a:schemeClr val="dk1"/>
              </a:buClr>
              <a:buSzPts val="2800"/>
              <a:buChar char="▫"/>
            </a:pPr>
            <a:r>
              <a:rPr i="1" lang="sk-SK" sz="2000">
                <a:latin typeface="Arial"/>
                <a:ea typeface="Arial"/>
                <a:cs typeface="Arial"/>
                <a:sym typeface="Arial"/>
              </a:rPr>
              <a:t>obličky (renes)</a:t>
            </a:r>
            <a:endParaRPr sz="2000">
              <a:latin typeface="Arial"/>
              <a:ea typeface="Arial"/>
              <a:cs typeface="Arial"/>
              <a:sym typeface="Arial"/>
            </a:endParaRPr>
          </a:p>
          <a:p>
            <a:pPr indent="-406400" lvl="1" marL="914400" rtl="0" algn="l">
              <a:lnSpc>
                <a:spcPct val="90000"/>
              </a:lnSpc>
              <a:spcBef>
                <a:spcPts val="0"/>
              </a:spcBef>
              <a:spcAft>
                <a:spcPts val="0"/>
              </a:spcAft>
              <a:buClr>
                <a:schemeClr val="dk1"/>
              </a:buClr>
              <a:buSzPts val="2800"/>
              <a:buChar char="▫"/>
            </a:pPr>
            <a:r>
              <a:rPr i="1" lang="sk-SK" sz="2000">
                <a:latin typeface="Arial"/>
                <a:ea typeface="Arial"/>
                <a:cs typeface="Arial"/>
                <a:sym typeface="Arial"/>
              </a:rPr>
              <a:t>močovod (ureter)</a:t>
            </a:r>
            <a:endParaRPr sz="2000">
              <a:latin typeface="Arial"/>
              <a:ea typeface="Arial"/>
              <a:cs typeface="Arial"/>
              <a:sym typeface="Arial"/>
            </a:endParaRPr>
          </a:p>
          <a:p>
            <a:pPr indent="-406400" lvl="1" marL="914400" rtl="0" algn="l">
              <a:lnSpc>
                <a:spcPct val="90000"/>
              </a:lnSpc>
              <a:spcBef>
                <a:spcPts val="0"/>
              </a:spcBef>
              <a:spcAft>
                <a:spcPts val="0"/>
              </a:spcAft>
              <a:buClr>
                <a:schemeClr val="dk1"/>
              </a:buClr>
              <a:buSzPts val="2800"/>
              <a:buChar char="▫"/>
            </a:pPr>
            <a:r>
              <a:rPr i="1" lang="sk-SK" sz="2000">
                <a:latin typeface="Arial"/>
                <a:ea typeface="Arial"/>
                <a:cs typeface="Arial"/>
                <a:sym typeface="Arial"/>
              </a:rPr>
              <a:t>močový mechúr (vesica urenaria)</a:t>
            </a:r>
            <a:endParaRPr sz="2000">
              <a:latin typeface="Arial"/>
              <a:ea typeface="Arial"/>
              <a:cs typeface="Arial"/>
              <a:sym typeface="Arial"/>
            </a:endParaRPr>
          </a:p>
          <a:p>
            <a:pPr indent="-406400" lvl="1" marL="914400" rtl="0" algn="l">
              <a:lnSpc>
                <a:spcPct val="90000"/>
              </a:lnSpc>
              <a:spcBef>
                <a:spcPts val="0"/>
              </a:spcBef>
              <a:spcAft>
                <a:spcPts val="0"/>
              </a:spcAft>
              <a:buClr>
                <a:schemeClr val="dk1"/>
              </a:buClr>
              <a:buSzPts val="2800"/>
              <a:buChar char="▫"/>
            </a:pPr>
            <a:r>
              <a:rPr i="1" lang="sk-SK" sz="2000">
                <a:latin typeface="Arial"/>
                <a:ea typeface="Arial"/>
                <a:cs typeface="Arial"/>
                <a:sym typeface="Arial"/>
              </a:rPr>
              <a:t>močová rúra (urethra)</a:t>
            </a:r>
            <a:endParaRPr sz="2000">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t/>
            </a:r>
            <a:endParaRPr sz="2000">
              <a:latin typeface="Arial"/>
              <a:ea typeface="Arial"/>
              <a:cs typeface="Arial"/>
              <a:sym typeface="Arial"/>
            </a:endParaRPr>
          </a:p>
          <a:p>
            <a:pPr indent="-228600" lvl="0" marL="457200" rtl="0" algn="l">
              <a:lnSpc>
                <a:spcPct val="90000"/>
              </a:lnSpc>
              <a:spcBef>
                <a:spcPts val="600"/>
              </a:spcBef>
              <a:spcAft>
                <a:spcPts val="0"/>
              </a:spcAft>
              <a:buClr>
                <a:srgbClr val="114454"/>
              </a:buClr>
              <a:buSzPts val="2800"/>
              <a:buFont typeface="Arial"/>
              <a:buNone/>
            </a:pPr>
            <a:r>
              <a:t/>
            </a:r>
            <a:endParaRPr sz="2000">
              <a:solidFill>
                <a:srgbClr val="114454"/>
              </a:solidFill>
              <a:latin typeface="Arial"/>
              <a:ea typeface="Arial"/>
              <a:cs typeface="Arial"/>
              <a:sym typeface="Arial"/>
            </a:endParaRPr>
          </a:p>
        </p:txBody>
      </p:sp>
      <p:grpSp>
        <p:nvGrpSpPr>
          <p:cNvPr id="185" name="Google Shape;185;p5"/>
          <p:cNvGrpSpPr/>
          <p:nvPr/>
        </p:nvGrpSpPr>
        <p:grpSpPr>
          <a:xfrm>
            <a:off x="1847852" y="1616077"/>
            <a:ext cx="366713" cy="366713"/>
            <a:chOff x="1923675" y="1633650"/>
            <a:chExt cx="436000" cy="435975"/>
          </a:xfrm>
        </p:grpSpPr>
        <p:sp>
          <p:nvSpPr>
            <p:cNvPr id="186" name="Google Shape;186;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7" name="Google Shape;187;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8" name="Google Shape;188;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9" name="Google Shape;189;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0" name="Google Shape;190;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1" name="Google Shape;191;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92" name="Google Shape;19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3" name="Google Shape;193;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194" name="Google Shape;194;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Obličky</a:t>
            </a:r>
            <a:endParaRPr/>
          </a:p>
        </p:txBody>
      </p:sp>
      <p:sp>
        <p:nvSpPr>
          <p:cNvPr id="200" name="Google Shape;200;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01" name="Google Shape;201;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2</a:t>
            </a:r>
            <a:endParaRPr/>
          </a:p>
        </p:txBody>
      </p:sp>
      <p:sp>
        <p:nvSpPr>
          <p:cNvPr id="202" name="Google Shape;20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3" name="Google Shape;203;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04" name="Google Shape;204;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5" name="Google Shape;205;p6"/>
          <p:cNvPicPr preferRelativeResize="0"/>
          <p:nvPr/>
        </p:nvPicPr>
        <p:blipFill>
          <a:blip r:embed="rId4">
            <a:alphaModFix/>
          </a:blip>
          <a:stretch>
            <a:fillRect/>
          </a:stretch>
        </p:blipFill>
        <p:spPr>
          <a:xfrm>
            <a:off x="5024438" y="507125"/>
            <a:ext cx="6804473" cy="3430588"/>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11" name="Google Shape;211;p7"/>
          <p:cNvSpPr txBox="1"/>
          <p:nvPr>
            <p:ph idx="1" type="body"/>
          </p:nvPr>
        </p:nvSpPr>
        <p:spPr>
          <a:xfrm>
            <a:off x="1460064" y="2299407"/>
            <a:ext cx="7540625"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rgbClr val="114454"/>
              </a:buClr>
              <a:buSzPts val="2800"/>
              <a:buFont typeface="Arial"/>
              <a:buChar char="▪"/>
            </a:pPr>
            <a:r>
              <a:rPr lang="sk-SK" sz="2000">
                <a:solidFill>
                  <a:srgbClr val="323F4F"/>
                </a:solidFill>
                <a:latin typeface="Arial"/>
                <a:ea typeface="Arial"/>
                <a:cs typeface="Arial"/>
                <a:sym typeface="Arial"/>
              </a:rPr>
              <a:t>Párová orgán po bokoch driekovej chrbtice</a:t>
            </a:r>
            <a:endParaRPr/>
          </a:p>
          <a:p>
            <a:pPr indent="-406400" lvl="0" marL="457200" rtl="0" algn="l">
              <a:lnSpc>
                <a:spcPct val="90000"/>
              </a:lnSpc>
              <a:spcBef>
                <a:spcPts val="600"/>
              </a:spcBef>
              <a:spcAft>
                <a:spcPts val="0"/>
              </a:spcAft>
              <a:buClr>
                <a:srgbClr val="114454"/>
              </a:buClr>
              <a:buSzPts val="2800"/>
              <a:buFont typeface="Arial"/>
              <a:buChar char="▪"/>
            </a:pPr>
            <a:r>
              <a:rPr lang="sk-SK" sz="2000">
                <a:solidFill>
                  <a:srgbClr val="323F4F"/>
                </a:solidFill>
                <a:latin typeface="Arial"/>
                <a:ea typeface="Arial"/>
                <a:cs typeface="Arial"/>
                <a:sym typeface="Arial"/>
              </a:rPr>
              <a:t>Veľkosť 12x6x3 cm</a:t>
            </a:r>
            <a:endParaRPr b="1" sz="2000">
              <a:solidFill>
                <a:srgbClr val="323F4F"/>
              </a:solidFill>
              <a:latin typeface="Arial"/>
              <a:ea typeface="Arial"/>
              <a:cs typeface="Arial"/>
              <a:sym typeface="Arial"/>
            </a:endParaRPr>
          </a:p>
          <a:p>
            <a:pPr indent="-406400" lvl="0" marL="457200" rtl="0" algn="l">
              <a:lnSpc>
                <a:spcPct val="90000"/>
              </a:lnSpc>
              <a:spcBef>
                <a:spcPts val="600"/>
              </a:spcBef>
              <a:spcAft>
                <a:spcPts val="0"/>
              </a:spcAft>
              <a:buClr>
                <a:srgbClr val="114454"/>
              </a:buClr>
              <a:buSzPts val="2800"/>
              <a:buFont typeface="Arial"/>
              <a:buChar char="▪"/>
            </a:pPr>
            <a:r>
              <a:rPr lang="sk-SK" sz="2000">
                <a:solidFill>
                  <a:srgbClr val="323F4F"/>
                </a:solidFill>
                <a:latin typeface="Arial"/>
                <a:ea typeface="Arial"/>
                <a:cs typeface="Arial"/>
                <a:sym typeface="Arial"/>
              </a:rPr>
              <a:t>Fazuľovitý tvar</a:t>
            </a:r>
            <a:endParaRPr/>
          </a:p>
          <a:p>
            <a:pPr indent="-406400" lvl="0" marL="457200" rtl="0" algn="l">
              <a:lnSpc>
                <a:spcPct val="90000"/>
              </a:lnSpc>
              <a:spcBef>
                <a:spcPts val="600"/>
              </a:spcBef>
              <a:spcAft>
                <a:spcPts val="0"/>
              </a:spcAft>
              <a:buClr>
                <a:srgbClr val="114454"/>
              </a:buClr>
              <a:buSzPts val="2800"/>
              <a:buFont typeface="Arial"/>
              <a:buChar char="▪"/>
            </a:pPr>
            <a:r>
              <a:rPr lang="sk-SK" sz="2000">
                <a:solidFill>
                  <a:srgbClr val="323F4F"/>
                </a:solidFill>
                <a:latin typeface="Arial"/>
                <a:ea typeface="Arial"/>
                <a:cs typeface="Arial"/>
                <a:sym typeface="Arial"/>
              </a:rPr>
              <a:t>Skladajú sa z dvoch častí:</a:t>
            </a:r>
            <a:endParaRPr/>
          </a:p>
          <a:p>
            <a:pPr indent="0" lvl="0" marL="50800" rtl="0" algn="l">
              <a:lnSpc>
                <a:spcPct val="90000"/>
              </a:lnSpc>
              <a:spcBef>
                <a:spcPts val="600"/>
              </a:spcBef>
              <a:spcAft>
                <a:spcPts val="0"/>
              </a:spcAft>
              <a:buClr>
                <a:srgbClr val="114454"/>
              </a:buClr>
              <a:buSzPts val="2800"/>
              <a:buNone/>
            </a:pPr>
            <a:r>
              <a:t/>
            </a:r>
            <a:endParaRPr sz="2000">
              <a:solidFill>
                <a:srgbClr val="323F4F"/>
              </a:solidFill>
              <a:latin typeface="Arial"/>
              <a:ea typeface="Arial"/>
              <a:cs typeface="Arial"/>
              <a:sym typeface="Arial"/>
            </a:endParaRPr>
          </a:p>
          <a:p>
            <a:pPr indent="-406400" lvl="1" marL="914400" rtl="0" algn="l">
              <a:lnSpc>
                <a:spcPct val="90000"/>
              </a:lnSpc>
              <a:spcBef>
                <a:spcPts val="0"/>
              </a:spcBef>
              <a:spcAft>
                <a:spcPts val="0"/>
              </a:spcAft>
              <a:buClr>
                <a:srgbClr val="114454"/>
              </a:buClr>
              <a:buSzPts val="2800"/>
              <a:buFont typeface="Arial"/>
              <a:buChar char="▪"/>
            </a:pPr>
            <a:r>
              <a:rPr b="1" lang="sk-SK" sz="2000">
                <a:solidFill>
                  <a:srgbClr val="323F4F"/>
                </a:solidFill>
                <a:latin typeface="Arial"/>
                <a:ea typeface="Arial"/>
                <a:cs typeface="Arial"/>
                <a:sym typeface="Arial"/>
              </a:rPr>
              <a:t>1. kôra </a:t>
            </a:r>
            <a:r>
              <a:rPr lang="sk-SK" sz="2000">
                <a:solidFill>
                  <a:srgbClr val="323F4F"/>
                </a:solidFill>
                <a:latin typeface="Arial"/>
                <a:ea typeface="Arial"/>
                <a:cs typeface="Arial"/>
                <a:sym typeface="Arial"/>
              </a:rPr>
              <a:t>– obsahuje nefróny</a:t>
            </a:r>
            <a:endParaRPr b="1" sz="2000">
              <a:solidFill>
                <a:srgbClr val="323F4F"/>
              </a:solidFill>
              <a:latin typeface="Arial"/>
              <a:ea typeface="Arial"/>
              <a:cs typeface="Arial"/>
              <a:sym typeface="Arial"/>
            </a:endParaRPr>
          </a:p>
          <a:p>
            <a:pPr indent="-406400" lvl="1" marL="914400" rtl="0" algn="l">
              <a:lnSpc>
                <a:spcPct val="90000"/>
              </a:lnSpc>
              <a:spcBef>
                <a:spcPts val="0"/>
              </a:spcBef>
              <a:spcAft>
                <a:spcPts val="0"/>
              </a:spcAft>
              <a:buClr>
                <a:srgbClr val="114454"/>
              </a:buClr>
              <a:buSzPts val="2800"/>
              <a:buFont typeface="Arial"/>
              <a:buChar char="▪"/>
            </a:pPr>
            <a:r>
              <a:rPr b="1" lang="sk-SK" sz="2000">
                <a:solidFill>
                  <a:srgbClr val="323F4F"/>
                </a:solidFill>
                <a:latin typeface="Arial"/>
                <a:ea typeface="Arial"/>
                <a:cs typeface="Arial"/>
                <a:sym typeface="Arial"/>
              </a:rPr>
              <a:t>2. dreň</a:t>
            </a:r>
            <a:endParaRPr/>
          </a:p>
        </p:txBody>
      </p:sp>
      <p:grpSp>
        <p:nvGrpSpPr>
          <p:cNvPr id="212" name="Google Shape;212;p7"/>
          <p:cNvGrpSpPr/>
          <p:nvPr/>
        </p:nvGrpSpPr>
        <p:grpSpPr>
          <a:xfrm>
            <a:off x="1847852" y="1616077"/>
            <a:ext cx="366713" cy="366713"/>
            <a:chOff x="1923675" y="1633650"/>
            <a:chExt cx="436000" cy="435975"/>
          </a:xfrm>
        </p:grpSpPr>
        <p:sp>
          <p:nvSpPr>
            <p:cNvPr id="213" name="Google Shape;213;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4" name="Google Shape;214;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5" name="Google Shape;215;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6" name="Google Shape;216;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7" name="Google Shape;217;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8" name="Google Shape;218;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19" name="Google Shape;21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0" name="Google Shape;220;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21" name="Google Shape;221;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22" name="Google Shape;222;p7"/>
          <p:cNvPicPr preferRelativeResize="0"/>
          <p:nvPr/>
        </p:nvPicPr>
        <p:blipFill>
          <a:blip r:embed="rId4">
            <a:alphaModFix/>
          </a:blip>
          <a:stretch>
            <a:fillRect/>
          </a:stretch>
        </p:blipFill>
        <p:spPr>
          <a:xfrm>
            <a:off x="6976225" y="1216575"/>
            <a:ext cx="4934374" cy="4934374"/>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Tvorba moču</a:t>
            </a:r>
            <a:endParaRPr/>
          </a:p>
        </p:txBody>
      </p:sp>
      <p:sp>
        <p:nvSpPr>
          <p:cNvPr id="228" name="Google Shape;228;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9" name="Google Shape;229;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3</a:t>
            </a:r>
            <a:endParaRPr/>
          </a:p>
        </p:txBody>
      </p:sp>
      <p:sp>
        <p:nvSpPr>
          <p:cNvPr id="230" name="Google Shape;23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1" name="Google Shape;231;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32" name="Google Shape;232;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38" name="Google Shape;238;p9"/>
          <p:cNvSpPr txBox="1"/>
          <p:nvPr>
            <p:ph idx="1" type="body"/>
          </p:nvPr>
        </p:nvSpPr>
        <p:spPr>
          <a:xfrm>
            <a:off x="1011982" y="2340796"/>
            <a:ext cx="7540625"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Char char="▪"/>
            </a:pPr>
            <a:r>
              <a:rPr lang="sk-SK" sz="1600">
                <a:solidFill>
                  <a:srgbClr val="323F4F"/>
                </a:solidFill>
                <a:latin typeface="Arial"/>
                <a:ea typeface="Arial"/>
                <a:cs typeface="Arial"/>
                <a:sym typeface="Arial"/>
              </a:rPr>
              <a:t>Definitívny moč vzniká v troch krokoch:</a:t>
            </a:r>
            <a:endParaRPr/>
          </a:p>
          <a:p>
            <a:pPr indent="-406400" lvl="1" marL="914400" rtl="0" algn="l">
              <a:lnSpc>
                <a:spcPct val="150000"/>
              </a:lnSpc>
              <a:spcBef>
                <a:spcPts val="0"/>
              </a:spcBef>
              <a:spcAft>
                <a:spcPts val="0"/>
              </a:spcAft>
              <a:buClr>
                <a:srgbClr val="114454"/>
              </a:buClr>
              <a:buSzPts val="1616"/>
              <a:buChar char="▫"/>
            </a:pPr>
            <a:r>
              <a:rPr lang="sk-SK" sz="1600">
                <a:solidFill>
                  <a:srgbClr val="323F4F"/>
                </a:solidFill>
                <a:latin typeface="Arial"/>
                <a:ea typeface="Arial"/>
                <a:cs typeface="Arial"/>
                <a:sym typeface="Arial"/>
              </a:rPr>
              <a:t>1. glomerulárna filtrácia</a:t>
            </a:r>
            <a:endParaRPr/>
          </a:p>
          <a:p>
            <a:pPr indent="-406400" lvl="1" marL="914400" rtl="0" algn="l">
              <a:lnSpc>
                <a:spcPct val="150000"/>
              </a:lnSpc>
              <a:spcBef>
                <a:spcPts val="0"/>
              </a:spcBef>
              <a:spcAft>
                <a:spcPts val="0"/>
              </a:spcAft>
              <a:buClr>
                <a:srgbClr val="114454"/>
              </a:buClr>
              <a:buSzPts val="1616"/>
              <a:buChar char="▫"/>
            </a:pPr>
            <a:r>
              <a:rPr lang="sk-SK" sz="1600">
                <a:solidFill>
                  <a:srgbClr val="323F4F"/>
                </a:solidFill>
                <a:latin typeface="Arial"/>
                <a:ea typeface="Arial"/>
                <a:cs typeface="Arial"/>
                <a:sym typeface="Arial"/>
              </a:rPr>
              <a:t>2. kanáliková exkrécia</a:t>
            </a:r>
            <a:endParaRPr/>
          </a:p>
          <a:p>
            <a:pPr indent="-406400" lvl="1" marL="914400" rtl="0" algn="l">
              <a:lnSpc>
                <a:spcPct val="150000"/>
              </a:lnSpc>
              <a:spcBef>
                <a:spcPts val="0"/>
              </a:spcBef>
              <a:spcAft>
                <a:spcPts val="0"/>
              </a:spcAft>
              <a:buClr>
                <a:srgbClr val="114454"/>
              </a:buClr>
              <a:buSzPts val="1616"/>
              <a:buChar char="▫"/>
            </a:pPr>
            <a:r>
              <a:rPr lang="sk-SK" sz="1600">
                <a:solidFill>
                  <a:srgbClr val="323F4F"/>
                </a:solidFill>
                <a:latin typeface="Arial"/>
                <a:ea typeface="Arial"/>
                <a:cs typeface="Arial"/>
                <a:sym typeface="Arial"/>
              </a:rPr>
              <a:t>3. kanáliková rtesorpcia</a:t>
            </a:r>
            <a:endParaRPr sz="1600">
              <a:solidFill>
                <a:srgbClr val="323F4F"/>
              </a:solidFill>
              <a:latin typeface="Arial"/>
              <a:ea typeface="Arial"/>
              <a:cs typeface="Arial"/>
              <a:sym typeface="Arial"/>
            </a:endParaRPr>
          </a:p>
          <a:p>
            <a:pPr indent="-303784" lvl="0" marL="457200" rtl="0" algn="l">
              <a:lnSpc>
                <a:spcPct val="150000"/>
              </a:lnSpc>
              <a:spcBef>
                <a:spcPts val="600"/>
              </a:spcBef>
              <a:spcAft>
                <a:spcPts val="0"/>
              </a:spcAft>
              <a:buClr>
                <a:srgbClr val="114454"/>
              </a:buClr>
              <a:buSzPts val="1616"/>
              <a:buNone/>
            </a:pPr>
            <a:r>
              <a:t/>
            </a:r>
            <a:endParaRPr sz="1600">
              <a:latin typeface="Arial"/>
              <a:ea typeface="Arial"/>
              <a:cs typeface="Arial"/>
              <a:sym typeface="Arial"/>
            </a:endParaRPr>
          </a:p>
        </p:txBody>
      </p:sp>
      <p:grpSp>
        <p:nvGrpSpPr>
          <p:cNvPr id="239" name="Google Shape;239;p9"/>
          <p:cNvGrpSpPr/>
          <p:nvPr/>
        </p:nvGrpSpPr>
        <p:grpSpPr>
          <a:xfrm>
            <a:off x="1847852" y="1616077"/>
            <a:ext cx="366713" cy="366713"/>
            <a:chOff x="1923675" y="1633650"/>
            <a:chExt cx="436000" cy="435975"/>
          </a:xfrm>
        </p:grpSpPr>
        <p:sp>
          <p:nvSpPr>
            <p:cNvPr id="240" name="Google Shape;240;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1" name="Google Shape;241;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2" name="Google Shape;242;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3" name="Google Shape;243;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4" name="Google Shape;244;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5" name="Google Shape;245;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46" name="Google Shape;24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7" name="Google Shape;247;p9"/>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48" name="Google Shape;248;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49" name="Google Shape;249;p9"/>
          <p:cNvPicPr preferRelativeResize="0"/>
          <p:nvPr/>
        </p:nvPicPr>
        <p:blipFill>
          <a:blip r:embed="rId4">
            <a:alphaModFix/>
          </a:blip>
          <a:stretch>
            <a:fillRect/>
          </a:stretch>
        </p:blipFill>
        <p:spPr>
          <a:xfrm>
            <a:off x="5329757" y="2861200"/>
            <a:ext cx="3334594" cy="2302954"/>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