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Slab"/>
      <p:regular r:id="rId19"/>
      <p:bold r:id="rId20"/>
    </p:embeddedFont>
    <p:embeddedFont>
      <p:font typeface="Nixie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6E9ti7vTyTPHt0maRa39qjTCn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NixieOne-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Calibri"/>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ordwall.net/resource/23962672" TargetMode="External"/><Relationship Id="rId4" Type="http://schemas.openxmlformats.org/officeDocument/2006/relationships/hyperlink" Target="https://wordwall.net/resource/23962378" TargetMode="External"/><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ocs.google.com/document/d/1Lwuzat6411ECLw2VGH_sLpo_GV8baFHp/edit?usp=sharing&amp;ouid=106368243515045485075&amp;rtpof=true&amp;sd=true" TargetMode="External"/><Relationship Id="rId4" Type="http://schemas.openxmlformats.org/officeDocument/2006/relationships/image" Target="../media/image1.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588324" y="2859841"/>
            <a:ext cx="7736406"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Roboto Slab"/>
              <a:buNone/>
            </a:pPr>
            <a:r>
              <a:rPr b="1" lang="sk-SK">
                <a:solidFill>
                  <a:srgbClr val="FFFFFF"/>
                </a:solidFill>
                <a:latin typeface="Arial"/>
                <a:ea typeface="Arial"/>
                <a:cs typeface="Arial"/>
                <a:sym typeface="Arial"/>
              </a:rPr>
              <a:t>Digi School BIOLOGY – CIRCULATORY SYSTEM</a:t>
            </a:r>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ctrTitle"/>
          </p:nvPr>
        </p:nvSpPr>
        <p:spPr>
          <a:xfrm>
            <a:off x="5637214" y="3735388"/>
            <a:ext cx="5983655"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Roboto Slab"/>
              <a:buNone/>
            </a:pPr>
            <a:r>
              <a:rPr b="1" lang="sk-SK">
                <a:latin typeface="Arial"/>
                <a:ea typeface="Arial"/>
                <a:cs typeface="Arial"/>
                <a:sym typeface="Arial"/>
              </a:rPr>
              <a:t>Teaching Materials</a:t>
            </a:r>
            <a:endParaRPr/>
          </a:p>
        </p:txBody>
      </p:sp>
      <p:sp>
        <p:nvSpPr>
          <p:cNvPr id="257" name="Google Shape;257;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8" name="Google Shape;258;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59" name="Google Shape;2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0" name="Google Shape;260;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61" name="Google Shape;261;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BASIC INFORMATION</a:t>
            </a:r>
            <a:endParaRPr/>
          </a:p>
        </p:txBody>
      </p:sp>
      <p:sp>
        <p:nvSpPr>
          <p:cNvPr id="267" name="Google Shape;267;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Students work in groups.</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Every group has to do both activities at worldwall.net.</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The groups draw lots to determine their order.</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Activity 1: They mark the statements true or false. </a:t>
            </a:r>
            <a:r>
              <a:rPr lang="sk-SK" sz="1600" u="sng">
                <a:solidFill>
                  <a:srgbClr val="114454"/>
                </a:solidFill>
                <a:latin typeface="Arial"/>
                <a:ea typeface="Arial"/>
                <a:cs typeface="Arial"/>
                <a:sym typeface="Arial"/>
                <a:hlinkClick r:id="rId3">
                  <a:extLst>
                    <a:ext uri="{A12FA001-AC4F-418D-AE19-62706E023703}">
                      <ahyp:hlinkClr val="tx"/>
                    </a:ext>
                  </a:extLst>
                </a:hlinkClick>
              </a:rPr>
              <a:t>True/False</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Activity 2: In the random wheel they answer 4 questions out of 8. </a:t>
            </a:r>
            <a:r>
              <a:rPr lang="sk-SK" sz="1600" u="sng">
                <a:solidFill>
                  <a:srgbClr val="114454"/>
                </a:solidFill>
                <a:latin typeface="Arial"/>
                <a:ea typeface="Arial"/>
                <a:cs typeface="Arial"/>
                <a:sym typeface="Arial"/>
                <a:hlinkClick r:id="rId4">
                  <a:extLst>
                    <a:ext uri="{A12FA001-AC4F-418D-AE19-62706E023703}">
                      <ahyp:hlinkClr val="tx"/>
                    </a:ext>
                  </a:extLst>
                </a:hlinkClick>
              </a:rPr>
              <a:t>Random wheel</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The group with the highest score in the shortest time wins.</a:t>
            </a:r>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p:txBody>
      </p:sp>
      <p:grpSp>
        <p:nvGrpSpPr>
          <p:cNvPr id="268" name="Google Shape;268;p11"/>
          <p:cNvGrpSpPr/>
          <p:nvPr/>
        </p:nvGrpSpPr>
        <p:grpSpPr>
          <a:xfrm>
            <a:off x="1847852" y="1616077"/>
            <a:ext cx="366713" cy="366713"/>
            <a:chOff x="1923675" y="1633650"/>
            <a:chExt cx="436000" cy="435975"/>
          </a:xfrm>
        </p:grpSpPr>
        <p:sp>
          <p:nvSpPr>
            <p:cNvPr id="269" name="Google Shape;269;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5" name="Google Shape;2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6" name="Google Shape;276;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77" name="Google Shape;277;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Nixie One"/>
                <a:ea typeface="Nixie One"/>
                <a:cs typeface="Nixie One"/>
                <a:sym typeface="Nixie One"/>
              </a:rPr>
              <a:t>TEACHING MATERIALS</a:t>
            </a:r>
            <a:endParaRPr b="1" sz="1800">
              <a:solidFill>
                <a:srgbClr val="FFFFFF"/>
              </a:solidFill>
              <a:latin typeface="Nixie One"/>
              <a:ea typeface="Nixie One"/>
              <a:cs typeface="Nixie One"/>
              <a:sym typeface="Nixie One"/>
            </a:endParaRPr>
          </a:p>
        </p:txBody>
      </p:sp>
      <p:sp>
        <p:nvSpPr>
          <p:cNvPr id="283" name="Google Shape;283;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3"/>
              </a:rPr>
              <a:t>Notes</a:t>
            </a:r>
            <a:r>
              <a:rPr lang="sk-SK" sz="1600">
                <a:latin typeface="Calibri"/>
                <a:ea typeface="Calibri"/>
                <a:cs typeface="Calibri"/>
                <a:sym typeface="Calibri"/>
              </a:rPr>
              <a:t> </a:t>
            </a:r>
            <a:endParaRPr/>
          </a:p>
        </p:txBody>
      </p:sp>
      <p:grpSp>
        <p:nvGrpSpPr>
          <p:cNvPr id="284" name="Google Shape;284;p12"/>
          <p:cNvGrpSpPr/>
          <p:nvPr/>
        </p:nvGrpSpPr>
        <p:grpSpPr>
          <a:xfrm>
            <a:off x="1847852" y="1616077"/>
            <a:ext cx="366713" cy="366713"/>
            <a:chOff x="1923675" y="1633650"/>
            <a:chExt cx="436000" cy="435975"/>
          </a:xfrm>
        </p:grpSpPr>
        <p:sp>
          <p:nvSpPr>
            <p:cNvPr id="285" name="Google Shape;28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2" name="Google Shape;292;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93" name="Google Shape;293;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4" name="Google Shape;294;p12"/>
          <p:cNvPicPr preferRelativeResize="0"/>
          <p:nvPr/>
        </p:nvPicPr>
        <p:blipFill rotWithShape="1">
          <a:blip r:embed="rId5">
            <a:alphaModFix/>
          </a:blip>
          <a:srcRect b="3306" l="29974" r="29974" t="7754"/>
          <a:stretch/>
        </p:blipFill>
        <p:spPr>
          <a:xfrm>
            <a:off x="4171158" y="2726766"/>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rPr b="1" i="0" lang="sk-SK" sz="1800" u="none" cap="none" strike="noStrike">
                <a:solidFill>
                  <a:srgbClr val="FFFFFF"/>
                </a:solidFill>
                <a:latin typeface="Arial"/>
                <a:ea typeface="Arial"/>
                <a:cs typeface="Arial"/>
                <a:sym typeface="Arial"/>
              </a:rPr>
              <a:t>SOURCES</a:t>
            </a:r>
            <a:endParaRPr b="0" i="0" sz="4400" u="none" cap="none" strike="noStrike">
              <a:solidFill>
                <a:schemeClr val="dk1"/>
              </a:solidFill>
              <a:latin typeface="Calibri"/>
              <a:ea typeface="Calibri"/>
              <a:cs typeface="Calibri"/>
              <a:sym typeface="Calibri"/>
            </a:endParaRPr>
          </a:p>
        </p:txBody>
      </p:sp>
      <p:sp>
        <p:nvSpPr>
          <p:cNvPr id="300" name="Google Shape;300;p13"/>
          <p:cNvSpPr txBox="1"/>
          <p:nvPr>
            <p:ph idx="4294967295" type="subTitle"/>
          </p:nvPr>
        </p:nvSpPr>
        <p:spPr>
          <a:xfrm>
            <a:off x="1738315" y="2286002"/>
            <a:ext cx="8029575"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K. Ušáková a kol: Biológia pre gymnáziá 6 ISBN 978-80-8091-110-2</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rgbClr val="114454"/>
              </a:buClr>
              <a:buSzPts val="3000"/>
              <a:buFont typeface="Arial"/>
              <a:buNone/>
            </a:pPr>
            <a:r>
              <a:rPr b="1" i="0" lang="sk-SK" sz="1400" u="none" cap="none" strike="noStrike">
                <a:solidFill>
                  <a:schemeClr val="lt1"/>
                </a:solidFill>
                <a:latin typeface="Arial"/>
                <a:ea typeface="Arial"/>
                <a:cs typeface="Arial"/>
                <a:sym typeface="Arial"/>
              </a:rPr>
              <a:t>J. Križan: Maturita z biológie ISBN 80-07-01145-5</a:t>
            </a:r>
            <a:endParaRPr b="0" i="0" sz="2800" u="none" cap="none" strike="noStrike">
              <a:solidFill>
                <a:schemeClr val="dk1"/>
              </a:solidFill>
              <a:latin typeface="Calibri"/>
              <a:ea typeface="Calibri"/>
              <a:cs typeface="Calibri"/>
              <a:sym typeface="Calibri"/>
            </a:endParaRPr>
          </a:p>
        </p:txBody>
      </p:sp>
      <p:sp>
        <p:nvSpPr>
          <p:cNvPr id="301" name="Google Shape;30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2" name="Google Shape;302;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03" name="Google Shape;303;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09" name="Google Shape;309;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0" name="Google Shape;3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1" name="Google Shape;311;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2" name="Google Shape;312;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3" name="Google Shape;313;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Nixie One"/>
              <a:ea typeface="Nixie One"/>
              <a:cs typeface="Nixie One"/>
              <a:sym typeface="Nixie One"/>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SUBJECT: BIOLOGY SEMINAR</a:t>
            </a:r>
            <a:endParaRPr>
              <a:solidFill>
                <a:schemeClr val="lt1"/>
              </a:solidFill>
            </a:endParaRPr>
          </a:p>
          <a:p>
            <a:pPr indent="0" lvl="0" marL="0" marR="0" rtl="0" algn="l">
              <a:lnSpc>
                <a:spcPct val="200000"/>
              </a:lnSpc>
              <a:spcBef>
                <a:spcPts val="0"/>
              </a:spcBef>
              <a:spcAft>
                <a:spcPts val="0"/>
              </a:spcAft>
              <a:buClr>
                <a:schemeClr val="lt1"/>
              </a:buClr>
              <a:buSzPts val="1400"/>
              <a:buFont typeface="Noto Sans Symbols"/>
              <a:buChar char="⮚"/>
            </a:pPr>
            <a:r>
              <a:rPr lang="sk-SK">
                <a:solidFill>
                  <a:schemeClr val="lt1"/>
                </a:solidFill>
              </a:rPr>
              <a:t>SP</a:t>
            </a:r>
            <a:r>
              <a:rPr b="0" i="0" lang="sk-SK" sz="1400" u="none" cap="none" strike="noStrike">
                <a:solidFill>
                  <a:schemeClr val="lt1"/>
                </a:solidFill>
                <a:latin typeface="Arial"/>
                <a:ea typeface="Arial"/>
                <a:cs typeface="Arial"/>
                <a:sym typeface="Arial"/>
              </a:rPr>
              <a:t>ECIFICATION: Circulatory System </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AGE GROUP: 18-19</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LESSON : 45 min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Or use diagrams to explain complex ideas</a:t>
            </a:r>
            <a:endParaRPr b="1" sz="1800">
              <a:solidFill>
                <a:srgbClr val="124057"/>
              </a:solidFill>
              <a:latin typeface="Roboto Slab"/>
              <a:ea typeface="Roboto Slab"/>
              <a:cs typeface="Roboto Slab"/>
              <a:sym typeface="Roboto Slab"/>
            </a:endParaRPr>
          </a:p>
        </p:txBody>
      </p:sp>
      <p:sp>
        <p:nvSpPr>
          <p:cNvPr id="139" name="Google Shape;139;p3"/>
          <p:cNvSpPr/>
          <p:nvPr/>
        </p:nvSpPr>
        <p:spPr>
          <a:xfrm>
            <a:off x="5283200" y="4984752"/>
            <a:ext cx="2484438"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283200" y="4004734"/>
            <a:ext cx="2724458"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1" y="2010833"/>
            <a:ext cx="3285784"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897461" y="2222500"/>
            <a:ext cx="2671523"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Parts and Functions of the Circulatory System</a:t>
            </a:r>
            <a:endParaRPr b="0" i="0" sz="1400" u="none" cap="none" strike="noStrike">
              <a:solidFill>
                <a:srgbClr val="FFFFFF"/>
              </a:solidFill>
              <a:latin typeface="Arial"/>
              <a:ea typeface="Arial"/>
              <a:cs typeface="Arial"/>
              <a:sym typeface="Arial"/>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13102"/>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Blood vessels</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631745"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Blood Circulation</a:t>
            </a:r>
            <a:endParaRPr b="0" i="0" sz="1400" u="none" cap="none" strike="noStrike">
              <a:solidFill>
                <a:srgbClr val="FFFFFF"/>
              </a:solidFill>
              <a:latin typeface="Arial"/>
              <a:ea typeface="Arial"/>
              <a:cs typeface="Arial"/>
              <a:sym typeface="Arial"/>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32085" y="5069115"/>
            <a:ext cx="1655972"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Teaching  Materials</a:t>
            </a:r>
            <a:endParaRPr b="0" i="0" sz="1400" u="none" cap="none" strike="noStrike">
              <a:solidFill>
                <a:srgbClr val="FFFFFF"/>
              </a:solidFill>
              <a:latin typeface="Arial"/>
              <a:ea typeface="Arial"/>
              <a:cs typeface="Arial"/>
              <a:sym typeface="Arial"/>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Calibri"/>
                <a:ea typeface="Calibri"/>
                <a:cs typeface="Calibri"/>
                <a:sym typeface="Calibri"/>
              </a:rPr>
              <a:t>2020-1-SK01-KA226-SCH-094350</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6047049"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sz="4000">
                <a:latin typeface="Arial"/>
                <a:ea typeface="Arial"/>
                <a:cs typeface="Arial"/>
                <a:sym typeface="Arial"/>
              </a:rPr>
              <a:t>Parts and Functions of the Circulatory System</a:t>
            </a:r>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8" name="Google Shape;178;p4"/>
          <p:cNvPicPr preferRelativeResize="0"/>
          <p:nvPr/>
        </p:nvPicPr>
        <p:blipFill>
          <a:blip r:embed="rId4">
            <a:alphaModFix/>
          </a:blip>
          <a:stretch>
            <a:fillRect/>
          </a:stretch>
        </p:blipFill>
        <p:spPr>
          <a:xfrm>
            <a:off x="7436788" y="265550"/>
            <a:ext cx="2411700" cy="4019501"/>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BASIC INFORMATION</a:t>
            </a:r>
            <a:endParaRPr/>
          </a:p>
        </p:txBody>
      </p:sp>
      <p:sp>
        <p:nvSpPr>
          <p:cNvPr id="184" name="Google Shape;184;p5"/>
          <p:cNvSpPr txBox="1"/>
          <p:nvPr>
            <p:ph idx="1" type="body"/>
          </p:nvPr>
        </p:nvSpPr>
        <p:spPr>
          <a:xfrm>
            <a:off x="685722" y="2493148"/>
            <a:ext cx="9615681" cy="4083852"/>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Provides blood circulation</a:t>
            </a:r>
            <a:endParaRPr sz="2400">
              <a:latin typeface="Arial"/>
              <a:ea typeface="Arial"/>
              <a:cs typeface="Arial"/>
              <a:sym typeface="Arial"/>
            </a:endParaRPr>
          </a:p>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The main parts are:</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1. heart</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2. blood vessels</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3. blood</a:t>
            </a:r>
            <a:endParaRPr/>
          </a:p>
          <a:p>
            <a:pPr indent="0" lvl="0" marL="50800" rtl="0" algn="l">
              <a:lnSpc>
                <a:spcPct val="90000"/>
              </a:lnSpc>
              <a:spcBef>
                <a:spcPts val="600"/>
              </a:spcBef>
              <a:spcAft>
                <a:spcPts val="0"/>
              </a:spcAft>
              <a:buClr>
                <a:schemeClr val="dk1"/>
              </a:buClr>
              <a:buSzPts val="2800"/>
              <a:buNone/>
            </a:pPr>
            <a:r>
              <a:t/>
            </a:r>
            <a:endParaRPr sz="16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Nixie One"/>
              <a:buNone/>
            </a:pPr>
            <a:r>
              <a:t/>
            </a:r>
            <a:endParaRPr sz="1600">
              <a:solidFill>
                <a:srgbClr val="114454"/>
              </a:solidFill>
              <a:latin typeface="Arial"/>
              <a:ea typeface="Arial"/>
              <a:cs typeface="Arial"/>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94" name="Google Shape;194;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5" name="Google Shape;195;p5"/>
          <p:cNvPicPr preferRelativeResize="0"/>
          <p:nvPr/>
        </p:nvPicPr>
        <p:blipFill>
          <a:blip r:embed="rId4">
            <a:alphaModFix/>
          </a:blip>
          <a:stretch>
            <a:fillRect/>
          </a:stretch>
        </p:blipFill>
        <p:spPr>
          <a:xfrm>
            <a:off x="7108598" y="649643"/>
            <a:ext cx="4034325" cy="5706707"/>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166090" y="3564063"/>
            <a:ext cx="45054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Blood Vessels</a:t>
            </a:r>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2</a:t>
            </a:r>
            <a:endParaRPr b="0" i="0" sz="1400" u="none" cap="none" strike="noStrike">
              <a:solidFill>
                <a:srgbClr val="000000"/>
              </a:solidFill>
              <a:latin typeface="Arial"/>
              <a:ea typeface="Arial"/>
              <a:cs typeface="Arial"/>
              <a:sym typeface="Arial"/>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6" name="Google Shape;206;p6"/>
          <p:cNvPicPr preferRelativeResize="0"/>
          <p:nvPr/>
        </p:nvPicPr>
        <p:blipFill>
          <a:blip r:embed="rId4">
            <a:alphaModFix/>
          </a:blip>
          <a:stretch>
            <a:fillRect/>
          </a:stretch>
        </p:blipFill>
        <p:spPr>
          <a:xfrm>
            <a:off x="8298724" y="499225"/>
            <a:ext cx="3708500" cy="5705401"/>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BASIC INFORMATION</a:t>
            </a:r>
            <a:endParaRPr/>
          </a:p>
        </p:txBody>
      </p:sp>
      <p:sp>
        <p:nvSpPr>
          <p:cNvPr id="212" name="Google Shape;212;p7"/>
          <p:cNvSpPr txBox="1"/>
          <p:nvPr>
            <p:ph idx="1" type="body"/>
          </p:nvPr>
        </p:nvSpPr>
        <p:spPr>
          <a:xfrm>
            <a:off x="1571349" y="2375829"/>
            <a:ext cx="8410852"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A closed system of tubes</a:t>
            </a:r>
            <a:endParaRPr/>
          </a:p>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Have three layers</a:t>
            </a:r>
            <a:endParaRPr/>
          </a:p>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Three types by function:</a:t>
            </a:r>
            <a:endParaRPr/>
          </a:p>
          <a:p>
            <a:pPr indent="0" lvl="0" marL="50800" rtl="0" algn="l">
              <a:lnSpc>
                <a:spcPct val="90000"/>
              </a:lnSpc>
              <a:spcBef>
                <a:spcPts val="600"/>
              </a:spcBef>
              <a:spcAft>
                <a:spcPts val="0"/>
              </a:spcAft>
              <a:buClr>
                <a:srgbClr val="114454"/>
              </a:buClr>
              <a:buSzPts val="2800"/>
              <a:buNone/>
            </a:pPr>
            <a:r>
              <a:t/>
            </a:r>
            <a:endParaRPr sz="2000">
              <a:solidFill>
                <a:srgbClr val="323F4F"/>
              </a:solidFill>
              <a:latin typeface="Arial"/>
              <a:ea typeface="Arial"/>
              <a:cs typeface="Arial"/>
              <a:sym typeface="Arial"/>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1. arteries</a:t>
            </a:r>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2. veins</a:t>
            </a:r>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3. capillaries</a:t>
            </a:r>
            <a:endParaRPr/>
          </a:p>
        </p:txBody>
      </p:sp>
      <p:grpSp>
        <p:nvGrpSpPr>
          <p:cNvPr id="213" name="Google Shape;213;p7"/>
          <p:cNvGrpSpPr/>
          <p:nvPr/>
        </p:nvGrpSpPr>
        <p:grpSpPr>
          <a:xfrm>
            <a:off x="1847852" y="1616077"/>
            <a:ext cx="366713" cy="366713"/>
            <a:chOff x="1923675" y="1633650"/>
            <a:chExt cx="436000" cy="435975"/>
          </a:xfrm>
        </p:grpSpPr>
        <p:sp>
          <p:nvSpPr>
            <p:cNvPr id="214" name="Google Shape;214;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1" name="Google Shape;221;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22" name="Google Shape;222;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3" name="Google Shape;223;p7"/>
          <p:cNvPicPr preferRelativeResize="0"/>
          <p:nvPr/>
        </p:nvPicPr>
        <p:blipFill>
          <a:blip r:embed="rId4">
            <a:alphaModFix/>
          </a:blip>
          <a:stretch>
            <a:fillRect/>
          </a:stretch>
        </p:blipFill>
        <p:spPr>
          <a:xfrm>
            <a:off x="8073125" y="220675"/>
            <a:ext cx="3208325" cy="6416651"/>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ctrTitle"/>
          </p:nvPr>
        </p:nvSpPr>
        <p:spPr>
          <a:xfrm>
            <a:off x="5637215" y="4190260"/>
            <a:ext cx="4505325" cy="70559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Blood Circulation</a:t>
            </a:r>
            <a:endParaRPr/>
          </a:p>
        </p:txBody>
      </p:sp>
      <p:sp>
        <p:nvSpPr>
          <p:cNvPr id="229" name="Google Shape;229;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0" name="Google Shape;230;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3</a:t>
            </a:r>
            <a:endParaRPr b="0" i="0" sz="1400" u="none" cap="none" strike="noStrike">
              <a:solidFill>
                <a:srgbClr val="000000"/>
              </a:solidFill>
              <a:latin typeface="Arial"/>
              <a:ea typeface="Arial"/>
              <a:cs typeface="Arial"/>
              <a:sym typeface="Arial"/>
            </a:endParaRPr>
          </a:p>
        </p:txBody>
      </p:sp>
      <p:sp>
        <p:nvSpPr>
          <p:cNvPr id="231" name="Google Shape;2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33" name="Google Shape;233;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4" name="Google Shape;234;p8"/>
          <p:cNvPicPr preferRelativeResize="0"/>
          <p:nvPr/>
        </p:nvPicPr>
        <p:blipFill>
          <a:blip r:embed="rId4">
            <a:alphaModFix/>
          </a:blip>
          <a:stretch>
            <a:fillRect/>
          </a:stretch>
        </p:blipFill>
        <p:spPr>
          <a:xfrm>
            <a:off x="5112338" y="367375"/>
            <a:ext cx="6861175" cy="3430588"/>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BASIC INFORMATION</a:t>
            </a:r>
            <a:endParaRPr/>
          </a:p>
        </p:txBody>
      </p:sp>
      <p:sp>
        <p:nvSpPr>
          <p:cNvPr id="240" name="Google Shape;240;p9"/>
          <p:cNvSpPr txBox="1"/>
          <p:nvPr>
            <p:ph idx="1" type="body"/>
          </p:nvPr>
        </p:nvSpPr>
        <p:spPr>
          <a:xfrm>
            <a:off x="1038687" y="2594657"/>
            <a:ext cx="7846451"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Char char="▪"/>
            </a:pPr>
            <a:r>
              <a:rPr lang="sk-SK" sz="1600">
                <a:solidFill>
                  <a:srgbClr val="323F4F"/>
                </a:solidFill>
                <a:latin typeface="Arial"/>
                <a:ea typeface="Arial"/>
                <a:cs typeface="Arial"/>
                <a:sym typeface="Arial"/>
              </a:rPr>
              <a:t>Divided into 2 types:</a:t>
            </a:r>
            <a:endParaRPr/>
          </a:p>
          <a:p>
            <a:pPr indent="-406400" lvl="1" marL="914400" rtl="0" algn="l">
              <a:lnSpc>
                <a:spcPct val="150000"/>
              </a:lnSpc>
              <a:spcBef>
                <a:spcPts val="0"/>
              </a:spcBef>
              <a:spcAft>
                <a:spcPts val="0"/>
              </a:spcAft>
              <a:buClr>
                <a:srgbClr val="114454"/>
              </a:buClr>
              <a:buSzPts val="1616"/>
              <a:buChar char="▫"/>
            </a:pPr>
            <a:r>
              <a:rPr b="1" lang="sk-SK" sz="1600">
                <a:solidFill>
                  <a:srgbClr val="323F4F"/>
                </a:solidFill>
                <a:latin typeface="Arial"/>
                <a:ea typeface="Arial"/>
                <a:cs typeface="Arial"/>
                <a:sym typeface="Arial"/>
              </a:rPr>
              <a:t>1. pulmonary </a:t>
            </a:r>
            <a:r>
              <a:rPr lang="sk-SK" sz="1600">
                <a:solidFill>
                  <a:srgbClr val="323F4F"/>
                </a:solidFill>
                <a:latin typeface="Arial"/>
                <a:ea typeface="Arial"/>
                <a:cs typeface="Arial"/>
                <a:sym typeface="Arial"/>
              </a:rPr>
              <a:t>– provides oxygenation of the blood in the lungs</a:t>
            </a:r>
            <a:endParaRPr b="1" sz="1600">
              <a:solidFill>
                <a:srgbClr val="323F4F"/>
              </a:solidFill>
              <a:latin typeface="Arial"/>
              <a:ea typeface="Arial"/>
              <a:cs typeface="Arial"/>
              <a:sym typeface="Arial"/>
            </a:endParaRPr>
          </a:p>
          <a:p>
            <a:pPr indent="-406400" lvl="1" marL="914400" rtl="0" algn="l">
              <a:lnSpc>
                <a:spcPct val="150000"/>
              </a:lnSpc>
              <a:spcBef>
                <a:spcPts val="0"/>
              </a:spcBef>
              <a:spcAft>
                <a:spcPts val="0"/>
              </a:spcAft>
              <a:buClr>
                <a:srgbClr val="114454"/>
              </a:buClr>
              <a:buSzPts val="1616"/>
              <a:buChar char="▫"/>
            </a:pPr>
            <a:r>
              <a:rPr b="1" lang="sk-SK" sz="1600">
                <a:solidFill>
                  <a:srgbClr val="323F4F"/>
                </a:solidFill>
                <a:latin typeface="Arial"/>
                <a:ea typeface="Arial"/>
                <a:cs typeface="Arial"/>
                <a:sym typeface="Arial"/>
              </a:rPr>
              <a:t>2. systemic </a:t>
            </a:r>
            <a:r>
              <a:rPr lang="sk-SK" sz="1600">
                <a:solidFill>
                  <a:srgbClr val="323F4F"/>
                </a:solidFill>
                <a:latin typeface="Arial"/>
                <a:ea typeface="Arial"/>
                <a:cs typeface="Arial"/>
                <a:sym typeface="Arial"/>
              </a:rPr>
              <a:t>– provides oxygen distribution and collecting carbon dioxide</a:t>
            </a:r>
            <a:endParaRPr b="1" sz="1600">
              <a:solidFill>
                <a:srgbClr val="323F4F"/>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Char char="▪"/>
            </a:pPr>
            <a:r>
              <a:rPr lang="sk-SK" sz="1600">
                <a:solidFill>
                  <a:srgbClr val="323F4F"/>
                </a:solidFill>
                <a:latin typeface="Arial"/>
                <a:ea typeface="Arial"/>
                <a:cs typeface="Arial"/>
                <a:sym typeface="Arial"/>
              </a:rPr>
              <a:t>Blood circulation is propelled by the heart</a:t>
            </a:r>
            <a:endParaRPr/>
          </a:p>
          <a:p>
            <a:pPr indent="-303784" lvl="0" marL="457200" rtl="0" algn="l">
              <a:lnSpc>
                <a:spcPct val="150000"/>
              </a:lnSpc>
              <a:spcBef>
                <a:spcPts val="600"/>
              </a:spcBef>
              <a:spcAft>
                <a:spcPts val="0"/>
              </a:spcAft>
              <a:buClr>
                <a:srgbClr val="114454"/>
              </a:buClr>
              <a:buSzPts val="1616"/>
              <a:buNone/>
            </a:pPr>
            <a:r>
              <a:t/>
            </a:r>
            <a:endParaRPr sz="1600">
              <a:latin typeface="Arial"/>
              <a:ea typeface="Arial"/>
              <a:cs typeface="Arial"/>
              <a:sym typeface="Arial"/>
            </a:endParaRPr>
          </a:p>
        </p:txBody>
      </p:sp>
      <p:grpSp>
        <p:nvGrpSpPr>
          <p:cNvPr id="241" name="Google Shape;241;p9"/>
          <p:cNvGrpSpPr/>
          <p:nvPr/>
        </p:nvGrpSpPr>
        <p:grpSpPr>
          <a:xfrm>
            <a:off x="1847852" y="1616077"/>
            <a:ext cx="366713" cy="366713"/>
            <a:chOff x="1923675" y="1633650"/>
            <a:chExt cx="436000" cy="435975"/>
          </a:xfrm>
        </p:grpSpPr>
        <p:sp>
          <p:nvSpPr>
            <p:cNvPr id="242" name="Google Shape;242;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9" name="Google Shape;249;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50" name="Google Shape;250;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1" name="Google Shape;251;p9"/>
          <p:cNvPicPr preferRelativeResize="0"/>
          <p:nvPr/>
        </p:nvPicPr>
        <p:blipFill>
          <a:blip r:embed="rId4">
            <a:alphaModFix/>
          </a:blip>
          <a:stretch>
            <a:fillRect/>
          </a:stretch>
        </p:blipFill>
        <p:spPr>
          <a:xfrm>
            <a:off x="8564563" y="3010400"/>
            <a:ext cx="3002063" cy="356093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2021-07-19T14:14:59Z</dcterms:created>
  <dc:creator>Jano Filovkin</dc:creator>
</cp:coreProperties>
</file>