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embeddedFontLst>
    <p:embeddedFont>
      <p:font typeface="Roboto Slab"/>
      <p:regular r:id="rId19"/>
      <p:bold r:id="rId20"/>
    </p:embeddedFont>
    <p:embeddedFont>
      <p:font typeface="Nixie One"/>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ht4/GM1oBwHx9AymphT49ZXqVCf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RobotoSlab-bold.fntdata"/><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font" Target="fonts/NixieOne-regular.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RobotoSlab-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sk-SK"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1" name="Google Shape;251;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1" name="Google Shape;261;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7" name="Google Shape;277;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4" name="Google Shape;294;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3" name="Google Shape;303;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0" name="Google Shape;170;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0" name="Google Shape;18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7" name="Google Shape;197;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8" name="Google Shape;20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4" name="Google Shape;22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5" name="Google Shape;23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 name="Google Shape;21;p16"/>
          <p:cNvSpPr txBox="1"/>
          <p:nvPr>
            <p:ph type="ctrTitle"/>
          </p:nvPr>
        </p:nvSpPr>
        <p:spPr>
          <a:xfrm>
            <a:off x="914400" y="3468567"/>
            <a:ext cx="77472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800"/>
              <a:buFont typeface="Calibri"/>
              <a:buNone/>
              <a:defRPr sz="4800"/>
            </a:lvl1pPr>
            <a:lvl2pPr lvl="1" algn="ctr">
              <a:lnSpc>
                <a:spcPct val="100000"/>
              </a:lnSpc>
              <a:spcBef>
                <a:spcPts val="0"/>
              </a:spcBef>
              <a:spcAft>
                <a:spcPts val="0"/>
              </a:spcAft>
              <a:buSzPts val="6000"/>
              <a:buNone/>
              <a:defRPr sz="6000"/>
            </a:lvl2pPr>
            <a:lvl3pPr lvl="2" algn="ctr">
              <a:lnSpc>
                <a:spcPct val="100000"/>
              </a:lnSpc>
              <a:spcBef>
                <a:spcPts val="0"/>
              </a:spcBef>
              <a:spcAft>
                <a:spcPts val="0"/>
              </a:spcAft>
              <a:buSzPts val="6000"/>
              <a:buNone/>
              <a:defRPr sz="6000"/>
            </a:lvl3pPr>
            <a:lvl4pPr lvl="3" algn="ctr">
              <a:lnSpc>
                <a:spcPct val="100000"/>
              </a:lnSpc>
              <a:spcBef>
                <a:spcPts val="0"/>
              </a:spcBef>
              <a:spcAft>
                <a:spcPts val="0"/>
              </a:spcAft>
              <a:buSzPts val="6000"/>
              <a:buNone/>
              <a:defRPr sz="6000"/>
            </a:lvl4pPr>
            <a:lvl5pPr lvl="4" algn="ctr">
              <a:lnSpc>
                <a:spcPct val="100000"/>
              </a:lnSpc>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77" name="Shape 77"/>
        <p:cNvGrpSpPr/>
        <p:nvPr/>
      </p:nvGrpSpPr>
      <p:grpSpPr>
        <a:xfrm>
          <a:off x="0" y="0"/>
          <a:ext cx="0" cy="0"/>
          <a:chOff x="0" y="0"/>
          <a:chExt cx="0" cy="0"/>
        </a:xfrm>
      </p:grpSpPr>
      <p:sp>
        <p:nvSpPr>
          <p:cNvPr id="78" name="Google Shape;78;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86" name="Shape 86"/>
        <p:cNvGrpSpPr/>
        <p:nvPr/>
      </p:nvGrpSpPr>
      <p:grpSpPr>
        <a:xfrm>
          <a:off x="0" y="0"/>
          <a:ext cx="0" cy="0"/>
          <a:chOff x="0" y="0"/>
          <a:chExt cx="0" cy="0"/>
        </a:xfrm>
      </p:grpSpPr>
      <p:sp>
        <p:nvSpPr>
          <p:cNvPr id="87" name="Google Shape;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91" name="Shape 91"/>
        <p:cNvGrpSpPr/>
        <p:nvPr/>
      </p:nvGrpSpPr>
      <p:grpSpPr>
        <a:xfrm>
          <a:off x="0" y="0"/>
          <a:ext cx="0" cy="0"/>
          <a:chOff x="0" y="0"/>
          <a:chExt cx="0" cy="0"/>
        </a:xfrm>
      </p:grpSpPr>
      <p:sp>
        <p:nvSpPr>
          <p:cNvPr id="92" name="Google Shape;9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4" name="Google Shape;94;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98" name="Shape 98"/>
        <p:cNvGrpSpPr/>
        <p:nvPr/>
      </p:nvGrpSpPr>
      <p:grpSpPr>
        <a:xfrm>
          <a:off x="0" y="0"/>
          <a:ext cx="0" cy="0"/>
          <a:chOff x="0" y="0"/>
          <a:chExt cx="0" cy="0"/>
        </a:xfrm>
      </p:grpSpPr>
      <p:sp>
        <p:nvSpPr>
          <p:cNvPr id="99" name="Google Shape;9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8"/>
          <p:cNvSpPr/>
          <p:nvPr>
            <p:ph idx="2" type="pic"/>
          </p:nvPr>
        </p:nvSpPr>
        <p:spPr>
          <a:xfrm>
            <a:off x="5183188" y="987425"/>
            <a:ext cx="6172200" cy="4873625"/>
          </a:xfrm>
          <a:prstGeom prst="rect">
            <a:avLst/>
          </a:prstGeom>
          <a:noFill/>
          <a:ln>
            <a:noFill/>
          </a:ln>
        </p:spPr>
      </p:sp>
      <p:sp>
        <p:nvSpPr>
          <p:cNvPr id="101" name="Google Shape;101;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2" name="Google Shape;10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111" name="Shape 111"/>
        <p:cNvGrpSpPr/>
        <p:nvPr/>
      </p:nvGrpSpPr>
      <p:grpSpPr>
        <a:xfrm>
          <a:off x="0" y="0"/>
          <a:ext cx="0" cy="0"/>
          <a:chOff x="0" y="0"/>
          <a:chExt cx="0" cy="0"/>
        </a:xfrm>
      </p:grpSpPr>
      <p:sp>
        <p:nvSpPr>
          <p:cNvPr id="112" name="Google Shape;112;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2"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9" name="Shape 29"/>
        <p:cNvGrpSpPr/>
        <p:nvPr/>
      </p:nvGrpSpPr>
      <p:grpSpPr>
        <a:xfrm>
          <a:off x="0" y="0"/>
          <a:ext cx="0" cy="0"/>
          <a:chOff x="0" y="0"/>
          <a:chExt cx="0" cy="0"/>
        </a:xfrm>
      </p:grpSpPr>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3"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 name="Google Shape;39;p19"/>
          <p:cNvSpPr txBox="1"/>
          <p:nvPr>
            <p:ph type="ctrTitle"/>
          </p:nvPr>
        </p:nvSpPr>
        <p:spPr>
          <a:xfrm>
            <a:off x="5484800" y="3838333"/>
            <a:ext cx="60076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14454"/>
              </a:buClr>
              <a:buSzPts val="4800"/>
              <a:buFont typeface="Calibri"/>
              <a:buNone/>
              <a:defRPr sz="4800">
                <a:solidFill>
                  <a:srgbClr val="114454"/>
                </a:solidFill>
              </a:defRPr>
            </a:lvl1pPr>
            <a:lvl2pPr lvl="1" algn="l">
              <a:lnSpc>
                <a:spcPct val="100000"/>
              </a:lnSpc>
              <a:spcBef>
                <a:spcPts val="0"/>
              </a:spcBef>
              <a:spcAft>
                <a:spcPts val="0"/>
              </a:spcAft>
              <a:buClr>
                <a:srgbClr val="114454"/>
              </a:buClr>
              <a:buSzPts val="4800"/>
              <a:buNone/>
              <a:defRPr sz="4800">
                <a:solidFill>
                  <a:srgbClr val="114454"/>
                </a:solidFill>
              </a:defRPr>
            </a:lvl2pPr>
            <a:lvl3pPr lvl="2" algn="l">
              <a:lnSpc>
                <a:spcPct val="100000"/>
              </a:lnSpc>
              <a:spcBef>
                <a:spcPts val="0"/>
              </a:spcBef>
              <a:spcAft>
                <a:spcPts val="0"/>
              </a:spcAft>
              <a:buClr>
                <a:srgbClr val="114454"/>
              </a:buClr>
              <a:buSzPts val="4800"/>
              <a:buNone/>
              <a:defRPr sz="4800">
                <a:solidFill>
                  <a:srgbClr val="114454"/>
                </a:solidFill>
              </a:defRPr>
            </a:lvl3pPr>
            <a:lvl4pPr lvl="3" algn="l">
              <a:lnSpc>
                <a:spcPct val="100000"/>
              </a:lnSpc>
              <a:spcBef>
                <a:spcPts val="0"/>
              </a:spcBef>
              <a:spcAft>
                <a:spcPts val="0"/>
              </a:spcAft>
              <a:buClr>
                <a:srgbClr val="114454"/>
              </a:buClr>
              <a:buSzPts val="4800"/>
              <a:buNone/>
              <a:defRPr sz="4800">
                <a:solidFill>
                  <a:srgbClr val="114454"/>
                </a:solidFill>
              </a:defRPr>
            </a:lvl4pPr>
            <a:lvl5pPr lvl="4" algn="l">
              <a:lnSpc>
                <a:spcPct val="100000"/>
              </a:lnSpc>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0" name="Google Shape;40;p19"/>
          <p:cNvSpPr txBox="1"/>
          <p:nvPr>
            <p:ph idx="1" type="subTitle"/>
          </p:nvPr>
        </p:nvSpPr>
        <p:spPr>
          <a:xfrm>
            <a:off x="5484800" y="5310733"/>
            <a:ext cx="6007600" cy="10464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rgbClr val="94BF6E"/>
              </a:buClr>
              <a:buSzPts val="1800"/>
              <a:buNone/>
              <a:defRPr b="1" sz="1800">
                <a:solidFill>
                  <a:srgbClr val="94BF6E"/>
                </a:solidFill>
              </a:defRPr>
            </a:lvl1pPr>
            <a:lvl2pPr lvl="1" algn="l">
              <a:lnSpc>
                <a:spcPct val="90000"/>
              </a:lnSpc>
              <a:spcBef>
                <a:spcPts val="0"/>
              </a:spcBef>
              <a:spcAft>
                <a:spcPts val="0"/>
              </a:spcAft>
              <a:buClr>
                <a:srgbClr val="94BF6E"/>
              </a:buClr>
              <a:buSzPts val="1800"/>
              <a:buNone/>
              <a:defRPr b="1" sz="1800">
                <a:solidFill>
                  <a:srgbClr val="94BF6E"/>
                </a:solidFill>
              </a:defRPr>
            </a:lvl2pPr>
            <a:lvl3pPr lvl="2" algn="l">
              <a:lnSpc>
                <a:spcPct val="90000"/>
              </a:lnSpc>
              <a:spcBef>
                <a:spcPts val="0"/>
              </a:spcBef>
              <a:spcAft>
                <a:spcPts val="0"/>
              </a:spcAft>
              <a:buClr>
                <a:srgbClr val="94BF6E"/>
              </a:buClr>
              <a:buSzPts val="1800"/>
              <a:buNone/>
              <a:defRPr b="1" sz="1800">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p:txBody>
      </p:sp>
      <p:sp>
        <p:nvSpPr>
          <p:cNvPr id="41" name="Google Shape;4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2"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cap="flat" cmpd="sng" w="9525">
            <a:solidFill>
              <a:srgbClr val="18637B"/>
            </a:solidFill>
            <a:prstDash val="solid"/>
            <a:round/>
            <a:headEnd len="sm" w="sm" type="none"/>
            <a:tailEnd len="sm" w="sm" type="none"/>
          </a:ln>
        </p:spPr>
      </p:cxnSp>
      <p:sp>
        <p:nvSpPr>
          <p:cNvPr id="49" name="Google Shape;49;p20"/>
          <p:cNvSpPr txBox="1"/>
          <p:nvPr>
            <p:ph type="title"/>
          </p:nvPr>
        </p:nvSpPr>
        <p:spPr>
          <a:xfrm>
            <a:off x="1528033" y="707633"/>
            <a:ext cx="4278400" cy="13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Font typeface="Calibri"/>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0" name="Google Shape;50;p20"/>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600"/>
              </a:spcBef>
              <a:spcAft>
                <a:spcPts val="0"/>
              </a:spcAft>
              <a:buClr>
                <a:schemeClr val="dk1"/>
              </a:buClr>
              <a:buSzPts val="2800"/>
              <a:buChar char="▪"/>
              <a:defRPr sz="2800"/>
            </a:lvl1pPr>
            <a:lvl2pPr indent="-406400" lvl="1" marL="914400" algn="l">
              <a:lnSpc>
                <a:spcPct val="90000"/>
              </a:lnSpc>
              <a:spcBef>
                <a:spcPts val="0"/>
              </a:spcBef>
              <a:spcAft>
                <a:spcPts val="0"/>
              </a:spcAft>
              <a:buClr>
                <a:schemeClr val="dk1"/>
              </a:buClr>
              <a:buSzPts val="2800"/>
              <a:buChar char="▫"/>
              <a:defRPr sz="2800"/>
            </a:lvl2pPr>
            <a:lvl3pPr indent="-406400" lvl="2" marL="1371600" algn="l">
              <a:lnSpc>
                <a:spcPct val="90000"/>
              </a:lnSpc>
              <a:spcBef>
                <a:spcPts val="0"/>
              </a:spcBef>
              <a:spcAft>
                <a:spcPts val="0"/>
              </a:spcAft>
              <a:buClr>
                <a:schemeClr val="dk1"/>
              </a:buClr>
              <a:buSzPts val="2800"/>
              <a:buChar char="■"/>
              <a:defRPr sz="2800"/>
            </a:lvl3pPr>
            <a:lvl4pPr indent="-406400" lvl="3" marL="1828800" algn="l">
              <a:lnSpc>
                <a:spcPct val="90000"/>
              </a:lnSpc>
              <a:spcBef>
                <a:spcPts val="0"/>
              </a:spcBef>
              <a:spcAft>
                <a:spcPts val="0"/>
              </a:spcAft>
              <a:buClr>
                <a:schemeClr val="dk1"/>
              </a:buClr>
              <a:buSzPts val="2800"/>
              <a:buChar char="●"/>
              <a:defRPr sz="2800"/>
            </a:lvl4pPr>
            <a:lvl5pPr indent="-406400" lvl="4" marL="2286000" algn="l">
              <a:lnSpc>
                <a:spcPct val="90000"/>
              </a:lnSpc>
              <a:spcBef>
                <a:spcPts val="0"/>
              </a:spcBef>
              <a:spcAft>
                <a:spcPts val="0"/>
              </a:spcAft>
              <a:buClr>
                <a:schemeClr val="dk1"/>
              </a:buClr>
              <a:buSzPts val="2800"/>
              <a:buChar char="○"/>
              <a:defRPr sz="2800"/>
            </a:lvl5pPr>
            <a:lvl6pPr indent="-406400" lvl="5" marL="2743200" algn="l">
              <a:lnSpc>
                <a:spcPct val="90000"/>
              </a:lnSpc>
              <a:spcBef>
                <a:spcPts val="0"/>
              </a:spcBef>
              <a:spcAft>
                <a:spcPts val="0"/>
              </a:spcAft>
              <a:buClr>
                <a:schemeClr val="dk1"/>
              </a:buClr>
              <a:buSzPts val="2800"/>
              <a:buChar char="■"/>
              <a:defRPr sz="2800"/>
            </a:lvl6pPr>
            <a:lvl7pPr indent="-406400" lvl="6" marL="3200400" algn="l">
              <a:lnSpc>
                <a:spcPct val="90000"/>
              </a:lnSpc>
              <a:spcBef>
                <a:spcPts val="0"/>
              </a:spcBef>
              <a:spcAft>
                <a:spcPts val="0"/>
              </a:spcAft>
              <a:buClr>
                <a:schemeClr val="dk1"/>
              </a:buClr>
              <a:buSzPts val="2800"/>
              <a:buChar char="●"/>
              <a:defRPr sz="2800"/>
            </a:lvl7pPr>
            <a:lvl8pPr indent="-406400" lvl="7" marL="3657600" algn="l">
              <a:lnSpc>
                <a:spcPct val="90000"/>
              </a:lnSpc>
              <a:spcBef>
                <a:spcPts val="0"/>
              </a:spcBef>
              <a:spcAft>
                <a:spcPts val="0"/>
              </a:spcAft>
              <a:buClr>
                <a:schemeClr val="dk1"/>
              </a:buClr>
              <a:buSzPts val="2800"/>
              <a:buChar char="○"/>
              <a:defRPr sz="2800"/>
            </a:lvl8pPr>
            <a:lvl9pPr indent="-406400" lvl="8" marL="4114800" algn="l">
              <a:lnSpc>
                <a:spcPct val="90000"/>
              </a:lnSpc>
              <a:spcBef>
                <a:spcPts val="0"/>
              </a:spcBef>
              <a:spcAft>
                <a:spcPts val="0"/>
              </a:spcAft>
              <a:buClr>
                <a:schemeClr val="dk1"/>
              </a:buClr>
              <a:buSzPts val="2800"/>
              <a:buChar char="■"/>
              <a:defRPr sz="2800"/>
            </a:lvl9pPr>
          </a:lstStyle>
          <a:p/>
        </p:txBody>
      </p:sp>
      <p:sp>
        <p:nvSpPr>
          <p:cNvPr id="51" name="Google Shape;5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52" name="Shape 52"/>
        <p:cNvGrpSpPr/>
        <p:nvPr/>
      </p:nvGrpSpPr>
      <p:grpSpPr>
        <a:xfrm>
          <a:off x="0" y="0"/>
          <a:ext cx="0" cy="0"/>
          <a:chOff x="0" y="0"/>
          <a:chExt cx="0" cy="0"/>
        </a:xfrm>
      </p:grpSpPr>
      <p:sp>
        <p:nvSpPr>
          <p:cNvPr id="53" name="Google Shape;53;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58" name="Shape 58"/>
        <p:cNvGrpSpPr/>
        <p:nvPr/>
      </p:nvGrpSpPr>
      <p:grpSpPr>
        <a:xfrm>
          <a:off x="0" y="0"/>
          <a:ext cx="0" cy="0"/>
          <a:chOff x="0" y="0"/>
          <a:chExt cx="0" cy="0"/>
        </a:xfrm>
      </p:grpSpPr>
      <p:sp>
        <p:nvSpPr>
          <p:cNvPr id="59" name="Google Shape;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64" name="Shape 64"/>
        <p:cNvGrpSpPr/>
        <p:nvPr/>
      </p:nvGrpSpPr>
      <p:grpSpPr>
        <a:xfrm>
          <a:off x="0" y="0"/>
          <a:ext cx="0" cy="0"/>
          <a:chOff x="0" y="0"/>
          <a:chExt cx="0" cy="0"/>
        </a:xfrm>
      </p:grpSpPr>
      <p:sp>
        <p:nvSpPr>
          <p:cNvPr id="65" name="Google Shape;65;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70" name="Shape 70"/>
        <p:cNvGrpSpPr/>
        <p:nvPr/>
      </p:nvGrpSpPr>
      <p:grpSpPr>
        <a:xfrm>
          <a:off x="0" y="0"/>
          <a:ext cx="0" cy="0"/>
          <a:chOff x="0" y="0"/>
          <a:chExt cx="0" cy="0"/>
        </a:xfrm>
      </p:grpSpPr>
      <p:sp>
        <p:nvSpPr>
          <p:cNvPr id="71" name="Google Shape;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9.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hyperlink" Target="https://wordwall.net/resource/26715424" TargetMode="External"/><Relationship Id="rId4" Type="http://schemas.openxmlformats.org/officeDocument/2006/relationships/hyperlink" Target="https://wordwall.net/resource/26715492" TargetMode="External"/><Relationship Id="rId5"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docs.google.com/document/d/1nokpuhv1tRAs90eYEJbaFoZHWPLd4LM3/edit?usp=sharing&amp;ouid=106368243515045485075&amp;rtpof=true&amp;sd=true" TargetMode="External"/><Relationship Id="rId4" Type="http://schemas.openxmlformats.org/officeDocument/2006/relationships/image" Target="../media/image3.jpg"/><Relationship Id="rId5"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1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
          <p:cNvSpPr txBox="1"/>
          <p:nvPr>
            <p:ph type="ctrTitle"/>
          </p:nvPr>
        </p:nvSpPr>
        <p:spPr>
          <a:xfrm>
            <a:off x="2783631" y="2708921"/>
            <a:ext cx="6785881" cy="15451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4800"/>
              <a:buFont typeface="Roboto Slab"/>
              <a:buNone/>
            </a:pPr>
            <a:r>
              <a:rPr b="1" lang="sk-SK">
                <a:solidFill>
                  <a:srgbClr val="FFFFFF"/>
                </a:solidFill>
                <a:latin typeface="Arial"/>
                <a:ea typeface="Arial"/>
                <a:cs typeface="Arial"/>
                <a:sym typeface="Arial"/>
              </a:rPr>
              <a:t>Digi School BIOLOGY The Leaf</a:t>
            </a:r>
            <a:endParaRPr/>
          </a:p>
        </p:txBody>
      </p:sp>
      <p:pic>
        <p:nvPicPr>
          <p:cNvPr id="122" name="Google Shape;122;p1"/>
          <p:cNvPicPr preferRelativeResize="0"/>
          <p:nvPr/>
        </p:nvPicPr>
        <p:blipFill rotWithShape="1">
          <a:blip r:embed="rId3">
            <a:alphaModFix/>
          </a:blip>
          <a:srcRect b="0" l="0" r="0" t="0"/>
          <a:stretch/>
        </p:blipFill>
        <p:spPr>
          <a:xfrm>
            <a:off x="4381502" y="104775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pic>
        <p:nvPicPr>
          <p:cNvPr descr="Erasmus+ logo EN.jpg" id="124" name="Google Shape;124;p1"/>
          <p:cNvPicPr preferRelativeResize="0"/>
          <p:nvPr/>
        </p:nvPicPr>
        <p:blipFill rotWithShape="1">
          <a:blip r:embed="rId4">
            <a:alphaModFix/>
          </a:blip>
          <a:srcRect b="0" l="0" r="0" t="0"/>
          <a:stretch/>
        </p:blipFill>
        <p:spPr>
          <a:xfrm>
            <a:off x="1666877" y="1047751"/>
            <a:ext cx="2593975"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10"/>
          <p:cNvSpPr txBox="1"/>
          <p:nvPr>
            <p:ph type="ctrTitle"/>
          </p:nvPr>
        </p:nvSpPr>
        <p:spPr>
          <a:xfrm>
            <a:off x="5256969" y="3803607"/>
            <a:ext cx="6231879" cy="116046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SzPts val="4800"/>
              <a:buFont typeface="Roboto Slab"/>
              <a:buNone/>
            </a:pPr>
            <a:r>
              <a:rPr b="1" lang="sk-SK">
                <a:latin typeface="Arial"/>
                <a:ea typeface="Arial"/>
                <a:cs typeface="Arial"/>
                <a:sym typeface="Arial"/>
              </a:rPr>
              <a:t>Teaching Materials</a:t>
            </a:r>
            <a:endParaRPr/>
          </a:p>
        </p:txBody>
      </p:sp>
      <p:sp>
        <p:nvSpPr>
          <p:cNvPr id="254" name="Google Shape;254;p10"/>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55" name="Google Shape;255;p10"/>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4</a:t>
            </a:r>
            <a:endParaRPr b="0" i="0" sz="1400" u="none" cap="none" strike="noStrike">
              <a:solidFill>
                <a:srgbClr val="000000"/>
              </a:solidFill>
              <a:latin typeface="Arial"/>
              <a:ea typeface="Arial"/>
              <a:cs typeface="Arial"/>
              <a:sym typeface="Arial"/>
            </a:endParaRPr>
          </a:p>
        </p:txBody>
      </p:sp>
      <p:sp>
        <p:nvSpPr>
          <p:cNvPr id="256" name="Google Shape;25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57" name="Google Shape;257;p10"/>
          <p:cNvSpPr txBox="1"/>
          <p:nvPr/>
        </p:nvSpPr>
        <p:spPr>
          <a:xfrm>
            <a:off x="1918494" y="5461002"/>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58" name="Google Shape;258;p10"/>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Roboto Slab"/>
              <a:buNone/>
            </a:pPr>
            <a:r>
              <a:rPr b="1" lang="sk-SK" sz="1800">
                <a:solidFill>
                  <a:srgbClr val="FFFFFF"/>
                </a:solidFill>
                <a:latin typeface="Arial"/>
                <a:ea typeface="Arial"/>
                <a:cs typeface="Arial"/>
                <a:sym typeface="Arial"/>
              </a:rPr>
              <a:t>BASIC INFORMATION</a:t>
            </a:r>
            <a:endParaRPr/>
          </a:p>
        </p:txBody>
      </p:sp>
      <p:sp>
        <p:nvSpPr>
          <p:cNvPr id="264" name="Google Shape;264;p11"/>
          <p:cNvSpPr txBox="1"/>
          <p:nvPr>
            <p:ph idx="1" type="body"/>
          </p:nvPr>
        </p:nvSpPr>
        <p:spPr>
          <a:xfrm>
            <a:off x="2038893" y="2500823"/>
            <a:ext cx="8101287"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Students work individually.</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Every student has to do both activities.</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At Wordwall they do the multiple-choice quiz. </a:t>
            </a:r>
            <a:r>
              <a:rPr lang="sk-SK" sz="1600" u="sng">
                <a:solidFill>
                  <a:srgbClr val="114454"/>
                </a:solidFill>
                <a:latin typeface="Arial"/>
                <a:ea typeface="Arial"/>
                <a:cs typeface="Arial"/>
                <a:sym typeface="Arial"/>
                <a:hlinkClick r:id="rId3">
                  <a:extLst>
                    <a:ext uri="{A12FA001-AC4F-418D-AE19-62706E023703}">
                      <ahyp:hlinkClr val="tx"/>
                    </a:ext>
                  </a:extLst>
                </a:hlinkClick>
              </a:rPr>
              <a:t>Quiz</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Then at Wordwall they search for 8 terms connected with leaves. </a:t>
            </a:r>
            <a:r>
              <a:rPr lang="sk-SK" sz="1600" u="sng">
                <a:solidFill>
                  <a:srgbClr val="114454"/>
                </a:solidFill>
                <a:latin typeface="Arial"/>
                <a:ea typeface="Arial"/>
                <a:cs typeface="Arial"/>
                <a:sym typeface="Arial"/>
                <a:hlinkClick r:id="rId4">
                  <a:extLst>
                    <a:ext uri="{A12FA001-AC4F-418D-AE19-62706E023703}">
                      <ahyp:hlinkClr val="tx"/>
                    </a:ext>
                  </a:extLst>
                </a:hlinkClick>
              </a:rPr>
              <a:t>Wordsearch</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The first student with all the correct answers wins. </a:t>
            </a:r>
            <a:endParaRPr/>
          </a:p>
          <a:p>
            <a:pPr indent="0" lvl="0" marL="50800" rtl="0" algn="l">
              <a:lnSpc>
                <a:spcPct val="150000"/>
              </a:lnSpc>
              <a:spcBef>
                <a:spcPts val="600"/>
              </a:spcBef>
              <a:spcAft>
                <a:spcPts val="0"/>
              </a:spcAft>
              <a:buClr>
                <a:srgbClr val="114454"/>
              </a:buClr>
              <a:buSzPts val="1616"/>
              <a:buNone/>
            </a:pPr>
            <a:r>
              <a:t/>
            </a:r>
            <a:endParaRPr sz="1600">
              <a:latin typeface="Calibri"/>
              <a:ea typeface="Calibri"/>
              <a:cs typeface="Calibri"/>
              <a:sym typeface="Calibri"/>
            </a:endParaRPr>
          </a:p>
        </p:txBody>
      </p:sp>
      <p:grpSp>
        <p:nvGrpSpPr>
          <p:cNvPr id="265" name="Google Shape;265;p11"/>
          <p:cNvGrpSpPr/>
          <p:nvPr/>
        </p:nvGrpSpPr>
        <p:grpSpPr>
          <a:xfrm>
            <a:off x="1847852" y="1616077"/>
            <a:ext cx="366713" cy="366713"/>
            <a:chOff x="1923675" y="1633650"/>
            <a:chExt cx="436000" cy="435975"/>
          </a:xfrm>
        </p:grpSpPr>
        <p:sp>
          <p:nvSpPr>
            <p:cNvPr id="266" name="Google Shape;266;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7" name="Google Shape;267;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8" name="Google Shape;268;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9" name="Google Shape;269;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70" name="Google Shape;270;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71" name="Google Shape;271;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72" name="Google Shape;272;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73" name="Google Shape;273;p11"/>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74" name="Google Shape;274;p11"/>
          <p:cNvPicPr preferRelativeResize="0"/>
          <p:nvPr/>
        </p:nvPicPr>
        <p:blipFill rotWithShape="1">
          <a:blip r:embed="rId5">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12"/>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Roboto Slab"/>
              <a:buNone/>
            </a:pPr>
            <a:r>
              <a:rPr b="1" lang="sk-SK" sz="1800">
                <a:solidFill>
                  <a:srgbClr val="FFFFFF"/>
                </a:solidFill>
                <a:latin typeface="Nixie One"/>
                <a:ea typeface="Nixie One"/>
                <a:cs typeface="Nixie One"/>
                <a:sym typeface="Nixie One"/>
              </a:rPr>
              <a:t>Vzdelávacie materiály</a:t>
            </a:r>
            <a:endParaRPr/>
          </a:p>
        </p:txBody>
      </p:sp>
      <p:sp>
        <p:nvSpPr>
          <p:cNvPr id="280" name="Google Shape;280;p12"/>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1600" u="sng">
                <a:solidFill>
                  <a:schemeClr val="hlink"/>
                </a:solidFill>
                <a:latin typeface="Calibri"/>
                <a:ea typeface="Calibri"/>
                <a:cs typeface="Calibri"/>
                <a:sym typeface="Calibri"/>
                <a:hlinkClick r:id="rId3"/>
              </a:rPr>
              <a:t>Notes</a:t>
            </a:r>
            <a:endParaRPr sz="1600">
              <a:latin typeface="Calibri"/>
              <a:ea typeface="Calibri"/>
              <a:cs typeface="Calibri"/>
              <a:sym typeface="Calibri"/>
            </a:endParaRPr>
          </a:p>
        </p:txBody>
      </p:sp>
      <p:grpSp>
        <p:nvGrpSpPr>
          <p:cNvPr id="281" name="Google Shape;281;p12"/>
          <p:cNvGrpSpPr/>
          <p:nvPr/>
        </p:nvGrpSpPr>
        <p:grpSpPr>
          <a:xfrm>
            <a:off x="1847852" y="1616077"/>
            <a:ext cx="366713" cy="366713"/>
            <a:chOff x="1923675" y="1633650"/>
            <a:chExt cx="436000" cy="435975"/>
          </a:xfrm>
        </p:grpSpPr>
        <p:sp>
          <p:nvSpPr>
            <p:cNvPr id="282" name="Google Shape;282;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3" name="Google Shape;283;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4" name="Google Shape;284;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5" name="Google Shape;285;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6" name="Google Shape;286;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7" name="Google Shape;287;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88" name="Google Shape;288;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89" name="Google Shape;289;p12"/>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90" name="Google Shape;290;p12"/>
          <p:cNvPicPr preferRelativeResize="0"/>
          <p:nvPr/>
        </p:nvPicPr>
        <p:blipFill rotWithShape="1">
          <a:blip r:embed="rId4">
            <a:alphaModFix/>
          </a:blip>
          <a:srcRect b="0" l="0" r="0" t="0"/>
          <a:stretch/>
        </p:blipFill>
        <p:spPr>
          <a:xfrm>
            <a:off x="1809752" y="1071563"/>
            <a:ext cx="2593975" cy="571500"/>
          </a:xfrm>
          <a:prstGeom prst="rect">
            <a:avLst/>
          </a:prstGeom>
          <a:noFill/>
          <a:ln>
            <a:noFill/>
          </a:ln>
        </p:spPr>
      </p:pic>
      <p:pic>
        <p:nvPicPr>
          <p:cNvPr id="291" name="Google Shape;291;p12"/>
          <p:cNvPicPr preferRelativeResize="0"/>
          <p:nvPr/>
        </p:nvPicPr>
        <p:blipFill rotWithShape="1">
          <a:blip r:embed="rId5">
            <a:alphaModFix/>
          </a:blip>
          <a:srcRect b="3306" l="29974" r="29974" t="7754"/>
          <a:stretch/>
        </p:blipFill>
        <p:spPr>
          <a:xfrm>
            <a:off x="3922403" y="2414876"/>
            <a:ext cx="1080120" cy="1350150"/>
          </a:xfrm>
          <a:prstGeom prst="rect">
            <a:avLst/>
          </a:prstGeom>
          <a:noFill/>
          <a:ln>
            <a:noFill/>
          </a:ln>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13"/>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Roboto Slab"/>
              <a:buNone/>
            </a:pPr>
            <a:r>
              <a:rPr b="1" i="0" lang="sk-SK" sz="1800" u="none" cap="none" strike="noStrike">
                <a:solidFill>
                  <a:srgbClr val="FFFFFF"/>
                </a:solidFill>
                <a:latin typeface="Arial"/>
                <a:ea typeface="Arial"/>
                <a:cs typeface="Arial"/>
                <a:sym typeface="Arial"/>
              </a:rPr>
              <a:t>SOURCES</a:t>
            </a:r>
            <a:endParaRPr b="0" i="0" sz="4400" u="none" cap="none" strike="noStrike">
              <a:solidFill>
                <a:schemeClr val="dk1"/>
              </a:solidFill>
              <a:latin typeface="Calibri"/>
              <a:ea typeface="Calibri"/>
              <a:cs typeface="Calibri"/>
              <a:sym typeface="Calibri"/>
            </a:endParaRPr>
          </a:p>
        </p:txBody>
      </p:sp>
      <p:sp>
        <p:nvSpPr>
          <p:cNvPr id="297" name="Google Shape;297;p13"/>
          <p:cNvSpPr txBox="1"/>
          <p:nvPr>
            <p:ph idx="4294967295" type="subTitle"/>
          </p:nvPr>
        </p:nvSpPr>
        <p:spPr>
          <a:xfrm>
            <a:off x="1738315" y="2286002"/>
            <a:ext cx="9343542" cy="12874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400" u="none" cap="none" strike="noStrike">
                <a:solidFill>
                  <a:schemeClr val="lt1"/>
                </a:solidFill>
                <a:latin typeface="Arial"/>
                <a:ea typeface="Arial"/>
                <a:cs typeface="Arial"/>
                <a:sym typeface="Arial"/>
              </a:rPr>
              <a:t>K. Ušáková a kol: Biológia pre gymnáziá 1 ISBN 80-10-00990-3</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600"/>
              </a:spcBef>
              <a:spcAft>
                <a:spcPts val="0"/>
              </a:spcAft>
              <a:buClr>
                <a:srgbClr val="114454"/>
              </a:buClr>
              <a:buSzPts val="3000"/>
              <a:buFont typeface="Arial"/>
              <a:buNone/>
            </a:pPr>
            <a:r>
              <a:rPr b="0" i="0" lang="sk-SK" sz="1400" u="none" cap="none" strike="noStrike">
                <a:solidFill>
                  <a:schemeClr val="lt1"/>
                </a:solidFill>
                <a:latin typeface="Arial"/>
                <a:ea typeface="Arial"/>
                <a:cs typeface="Arial"/>
                <a:sym typeface="Arial"/>
              </a:rPr>
              <a:t>J. Višňovská a kol.: Biológia pre 2. ročník gymnázia a 6. ročník gymnázia s osemročným štúdiom ISBN 978-80-10-02286-1</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600"/>
              </a:spcBef>
              <a:spcAft>
                <a:spcPts val="0"/>
              </a:spcAft>
              <a:buClr>
                <a:srgbClr val="114454"/>
              </a:buClr>
              <a:buSzPts val="3000"/>
              <a:buFont typeface="Arial"/>
              <a:buNone/>
            </a:pPr>
            <a:r>
              <a:rPr b="0" i="0" lang="sk-SK" sz="1400" u="none" cap="none" strike="noStrike">
                <a:solidFill>
                  <a:schemeClr val="lt1"/>
                </a:solidFill>
                <a:latin typeface="Arial"/>
                <a:ea typeface="Arial"/>
                <a:cs typeface="Arial"/>
                <a:sym typeface="Arial"/>
              </a:rPr>
              <a:t>J. Križan: Maturita z biológie ISBN 80-07-01145-5</a:t>
            </a:r>
            <a:endParaRPr b="0" i="0" sz="2800" u="none" cap="none" strike="noStrike">
              <a:solidFill>
                <a:schemeClr val="dk1"/>
              </a:solidFill>
              <a:latin typeface="Calibri"/>
              <a:ea typeface="Calibri"/>
              <a:cs typeface="Calibri"/>
              <a:sym typeface="Calibri"/>
            </a:endParaRPr>
          </a:p>
        </p:txBody>
      </p:sp>
      <p:sp>
        <p:nvSpPr>
          <p:cNvPr id="298" name="Google Shape;298;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99" name="Google Shape;299;p13"/>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00" name="Google Shape;300;p13"/>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14"/>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Roboto Slab"/>
              <a:buNone/>
            </a:pPr>
            <a:r>
              <a:t/>
            </a:r>
            <a:endParaRPr b="1" i="0" sz="1800" u="none" cap="none" strike="noStrike">
              <a:solidFill>
                <a:srgbClr val="FFFFFF"/>
              </a:solidFill>
              <a:latin typeface="Roboto Slab"/>
              <a:ea typeface="Roboto Slab"/>
              <a:cs typeface="Roboto Slab"/>
              <a:sym typeface="Roboto Slab"/>
            </a:endParaRPr>
          </a:p>
        </p:txBody>
      </p:sp>
      <p:sp>
        <p:nvSpPr>
          <p:cNvPr id="306" name="Google Shape;306;p14"/>
          <p:cNvSpPr txBox="1"/>
          <p:nvPr>
            <p:ph idx="4294967295" type="subTitle"/>
          </p:nvPr>
        </p:nvSpPr>
        <p:spPr>
          <a:xfrm>
            <a:off x="1738315" y="2286000"/>
            <a:ext cx="5500687"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Arial"/>
              <a:ea typeface="Arial"/>
              <a:cs typeface="Arial"/>
              <a:sym typeface="Arial"/>
            </a:endParaRPr>
          </a:p>
        </p:txBody>
      </p:sp>
      <p:sp>
        <p:nvSpPr>
          <p:cNvPr id="307" name="Google Shape;307;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308" name="Google Shape;308;p14"/>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09" name="Google Shape;309;p1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
        <p:nvSpPr>
          <p:cNvPr id="310" name="Google Shape;310;p14"/>
          <p:cNvSpPr txBox="1"/>
          <p:nvPr/>
        </p:nvSpPr>
        <p:spPr>
          <a:xfrm>
            <a:off x="1738313" y="3500438"/>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sk-SK"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
          <p:cNvSpPr txBox="1"/>
          <p:nvPr>
            <p:ph idx="4294967295" type="ctrTitle"/>
          </p:nvPr>
        </p:nvSpPr>
        <p:spPr>
          <a:xfrm>
            <a:off x="4524375" y="762001"/>
            <a:ext cx="4279900" cy="91651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Roboto Slab"/>
              <a:buNone/>
            </a:pPr>
            <a:r>
              <a:t/>
            </a:r>
            <a:endParaRPr b="1" i="0" sz="1800" u="none" cap="none" strike="noStrike">
              <a:solidFill>
                <a:srgbClr val="FFFFFF"/>
              </a:solidFill>
              <a:latin typeface="Nixie One"/>
              <a:ea typeface="Nixie One"/>
              <a:cs typeface="Nixie One"/>
              <a:sym typeface="Nixie One"/>
            </a:endParaRPr>
          </a:p>
        </p:txBody>
      </p:sp>
      <p:sp>
        <p:nvSpPr>
          <p:cNvPr id="130" name="Google Shape;13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131" name="Google Shape;131;p2"/>
          <p:cNvSpPr txBox="1"/>
          <p:nvPr/>
        </p:nvSpPr>
        <p:spPr>
          <a:xfrm>
            <a:off x="2024062" y="6191254"/>
            <a:ext cx="3604005" cy="428488"/>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32" name="Google Shape;132;p2"/>
          <p:cNvPicPr preferRelativeResize="0"/>
          <p:nvPr/>
        </p:nvPicPr>
        <p:blipFill rotWithShape="1">
          <a:blip r:embed="rId3">
            <a:alphaModFix/>
          </a:blip>
          <a:srcRect b="0" l="0" r="0" t="0"/>
          <a:stretch/>
        </p:blipFill>
        <p:spPr>
          <a:xfrm>
            <a:off x="1666877" y="190500"/>
            <a:ext cx="2593975" cy="762000"/>
          </a:xfrm>
          <a:prstGeom prst="rect">
            <a:avLst/>
          </a:prstGeom>
          <a:noFill/>
          <a:ln>
            <a:noFill/>
          </a:ln>
        </p:spPr>
      </p:pic>
      <p:sp>
        <p:nvSpPr>
          <p:cNvPr id="133" name="Google Shape;133;p2"/>
          <p:cNvSpPr txBox="1"/>
          <p:nvPr/>
        </p:nvSpPr>
        <p:spPr>
          <a:xfrm>
            <a:off x="1952627" y="2000252"/>
            <a:ext cx="8143875" cy="2031325"/>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SUBJECT: BIOLOGY SEMINAR </a:t>
            </a:r>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SPECIFICATION: The Leaf </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AGE GROUP: 18-19</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1 LESSON : 45 min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
          <p:cNvSpPr txBox="1"/>
          <p:nvPr>
            <p:ph idx="4294967295" type="title"/>
          </p:nvPr>
        </p:nvSpPr>
        <p:spPr>
          <a:xfrm>
            <a:off x="1981201" y="424236"/>
            <a:ext cx="2759075" cy="11789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FF"/>
              </a:buClr>
              <a:buSzPts val="1800"/>
              <a:buFont typeface="Roboto Slab"/>
              <a:buNone/>
            </a:pPr>
            <a:r>
              <a:rPr b="1" lang="sk-SK" sz="1800">
                <a:solidFill>
                  <a:srgbClr val="124057"/>
                </a:solidFill>
                <a:latin typeface="Roboto Slab"/>
                <a:ea typeface="Roboto Slab"/>
                <a:cs typeface="Roboto Slab"/>
                <a:sym typeface="Roboto Slab"/>
              </a:rPr>
              <a:t>Or use diagrams to explain complex ideas</a:t>
            </a:r>
            <a:endParaRPr b="1" sz="1800">
              <a:solidFill>
                <a:srgbClr val="124057"/>
              </a:solidFill>
              <a:latin typeface="Roboto Slab"/>
              <a:ea typeface="Roboto Slab"/>
              <a:cs typeface="Roboto Slab"/>
              <a:sym typeface="Roboto Slab"/>
            </a:endParaRPr>
          </a:p>
        </p:txBody>
      </p:sp>
      <p:sp>
        <p:nvSpPr>
          <p:cNvPr id="139" name="Google Shape;139;p3"/>
          <p:cNvSpPr/>
          <p:nvPr/>
        </p:nvSpPr>
        <p:spPr>
          <a:xfrm>
            <a:off x="5283200" y="4984752"/>
            <a:ext cx="2638581" cy="999067"/>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5283200" y="4004734"/>
            <a:ext cx="2227265" cy="999067"/>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5283202" y="3012018"/>
            <a:ext cx="2227263" cy="999067"/>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5283200" y="2010833"/>
            <a:ext cx="2997915" cy="1001184"/>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3"/>
          <p:cNvSpPr/>
          <p:nvPr/>
        </p:nvSpPr>
        <p:spPr>
          <a:xfrm>
            <a:off x="4422775" y="1750485"/>
            <a:ext cx="882650" cy="1272116"/>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4" name="Google Shape;144;p3"/>
          <p:cNvSpPr/>
          <p:nvPr/>
        </p:nvSpPr>
        <p:spPr>
          <a:xfrm>
            <a:off x="4416425" y="2842686"/>
            <a:ext cx="889000" cy="1172633"/>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5" name="Google Shape;145;p3"/>
          <p:cNvSpPr/>
          <p:nvPr/>
        </p:nvSpPr>
        <p:spPr>
          <a:xfrm flipH="1" rot="10800000">
            <a:off x="4416425" y="4011085"/>
            <a:ext cx="889000" cy="1166283"/>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6" name="Google Shape;146;p3"/>
          <p:cNvSpPr/>
          <p:nvPr/>
        </p:nvSpPr>
        <p:spPr>
          <a:xfrm flipH="1" rot="10800000">
            <a:off x="4418013" y="5001685"/>
            <a:ext cx="887412" cy="1253067"/>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7" name="Google Shape;147;p3"/>
          <p:cNvSpPr/>
          <p:nvPr/>
        </p:nvSpPr>
        <p:spPr>
          <a:xfrm rot="10800000">
            <a:off x="3546475" y="4997452"/>
            <a:ext cx="877888" cy="1255183"/>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8" name="Google Shape;148;p3"/>
          <p:cNvSpPr/>
          <p:nvPr/>
        </p:nvSpPr>
        <p:spPr>
          <a:xfrm flipH="1">
            <a:off x="3541715" y="2836333"/>
            <a:ext cx="884237" cy="11684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9" name="Google Shape;149;p3"/>
          <p:cNvSpPr/>
          <p:nvPr/>
        </p:nvSpPr>
        <p:spPr>
          <a:xfrm flipH="1">
            <a:off x="3540127" y="1752601"/>
            <a:ext cx="887413" cy="1253067"/>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0" name="Google Shape;150;p3"/>
          <p:cNvSpPr/>
          <p:nvPr/>
        </p:nvSpPr>
        <p:spPr>
          <a:xfrm rot="10800000">
            <a:off x="3544890" y="4004734"/>
            <a:ext cx="877887" cy="1162051"/>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1" name="Google Shape;151;p3"/>
          <p:cNvSpPr/>
          <p:nvPr/>
        </p:nvSpPr>
        <p:spPr>
          <a:xfrm>
            <a:off x="3509965" y="1883834"/>
            <a:ext cx="477837" cy="4387851"/>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2" name="Google Shape;152;p3"/>
          <p:cNvSpPr txBox="1"/>
          <p:nvPr/>
        </p:nvSpPr>
        <p:spPr>
          <a:xfrm>
            <a:off x="5402263" y="2205569"/>
            <a:ext cx="596900" cy="59901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b="0" i="0" sz="1400" u="none" cap="none" strike="noStrike">
              <a:solidFill>
                <a:srgbClr val="000000"/>
              </a:solidFill>
              <a:latin typeface="Arial"/>
              <a:ea typeface="Arial"/>
              <a:cs typeface="Arial"/>
              <a:sym typeface="Arial"/>
            </a:endParaRPr>
          </a:p>
        </p:txBody>
      </p:sp>
      <p:cxnSp>
        <p:nvCxnSpPr>
          <p:cNvPr id="153" name="Google Shape;153;p3"/>
          <p:cNvCxnSpPr/>
          <p:nvPr/>
        </p:nvCxnSpPr>
        <p:spPr>
          <a:xfrm>
            <a:off x="6000750" y="2243669"/>
            <a:ext cx="0" cy="522817"/>
          </a:xfrm>
          <a:prstGeom prst="straightConnector1">
            <a:avLst/>
          </a:prstGeom>
          <a:noFill/>
          <a:ln cap="rnd" cmpd="sng" w="9525">
            <a:solidFill>
              <a:srgbClr val="FFFFFF"/>
            </a:solidFill>
            <a:prstDash val="solid"/>
            <a:round/>
            <a:headEnd len="sm" w="sm" type="none"/>
            <a:tailEnd len="sm" w="sm" type="none"/>
          </a:ln>
        </p:spPr>
      </p:cxnSp>
      <p:sp>
        <p:nvSpPr>
          <p:cNvPr id="154" name="Google Shape;154;p3"/>
          <p:cNvSpPr txBox="1"/>
          <p:nvPr/>
        </p:nvSpPr>
        <p:spPr>
          <a:xfrm>
            <a:off x="6056312" y="2222500"/>
            <a:ext cx="2083135" cy="594784"/>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Characteristics and Functions</a:t>
            </a:r>
            <a:endParaRPr b="0" i="0" sz="1400" u="none" cap="none" strike="noStrike">
              <a:solidFill>
                <a:srgbClr val="FFFFFF"/>
              </a:solidFill>
              <a:latin typeface="Arial"/>
              <a:ea typeface="Arial"/>
              <a:cs typeface="Arial"/>
              <a:sym typeface="Arial"/>
            </a:endParaRPr>
          </a:p>
        </p:txBody>
      </p:sp>
      <p:sp>
        <p:nvSpPr>
          <p:cNvPr id="155" name="Google Shape;155;p3"/>
          <p:cNvSpPr txBox="1"/>
          <p:nvPr/>
        </p:nvSpPr>
        <p:spPr>
          <a:xfrm>
            <a:off x="5402263" y="3189817"/>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56" name="Google Shape;156;p3"/>
          <p:cNvCxnSpPr/>
          <p:nvPr/>
        </p:nvCxnSpPr>
        <p:spPr>
          <a:xfrm>
            <a:off x="6000750" y="3227917"/>
            <a:ext cx="0" cy="522816"/>
          </a:xfrm>
          <a:prstGeom prst="straightConnector1">
            <a:avLst/>
          </a:prstGeom>
          <a:noFill/>
          <a:ln cap="rnd" cmpd="sng" w="9525">
            <a:solidFill>
              <a:srgbClr val="FFFFFF"/>
            </a:solidFill>
            <a:prstDash val="solid"/>
            <a:round/>
            <a:headEnd len="sm" w="sm" type="none"/>
            <a:tailEnd len="sm" w="sm" type="none"/>
          </a:ln>
        </p:spPr>
      </p:cxnSp>
      <p:sp>
        <p:nvSpPr>
          <p:cNvPr id="157" name="Google Shape;157;p3"/>
          <p:cNvSpPr txBox="1"/>
          <p:nvPr/>
        </p:nvSpPr>
        <p:spPr>
          <a:xfrm>
            <a:off x="6056313" y="3213102"/>
            <a:ext cx="1384300" cy="6138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Structure</a:t>
            </a:r>
            <a:endParaRPr b="0" i="0" sz="1400" u="none" cap="none" strike="noStrike">
              <a:solidFill>
                <a:srgbClr val="000000"/>
              </a:solidFill>
              <a:latin typeface="Arial"/>
              <a:ea typeface="Arial"/>
              <a:cs typeface="Arial"/>
              <a:sym typeface="Arial"/>
            </a:endParaRPr>
          </a:p>
        </p:txBody>
      </p:sp>
      <p:sp>
        <p:nvSpPr>
          <p:cNvPr id="158" name="Google Shape;158;p3"/>
          <p:cNvSpPr txBox="1"/>
          <p:nvPr/>
        </p:nvSpPr>
        <p:spPr>
          <a:xfrm>
            <a:off x="5402263" y="4201584"/>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b="0" i="0" sz="1400" u="none" cap="none" strike="noStrike">
              <a:solidFill>
                <a:srgbClr val="000000"/>
              </a:solidFill>
              <a:latin typeface="Arial"/>
              <a:ea typeface="Arial"/>
              <a:cs typeface="Arial"/>
              <a:sym typeface="Arial"/>
            </a:endParaRPr>
          </a:p>
        </p:txBody>
      </p:sp>
      <p:cxnSp>
        <p:nvCxnSpPr>
          <p:cNvPr id="159" name="Google Shape;159;p3"/>
          <p:cNvCxnSpPr/>
          <p:nvPr/>
        </p:nvCxnSpPr>
        <p:spPr>
          <a:xfrm>
            <a:off x="6000750" y="4239684"/>
            <a:ext cx="0" cy="522816"/>
          </a:xfrm>
          <a:prstGeom prst="straightConnector1">
            <a:avLst/>
          </a:prstGeom>
          <a:noFill/>
          <a:ln cap="rnd" cmpd="sng" w="9525">
            <a:solidFill>
              <a:srgbClr val="FFFFFF"/>
            </a:solidFill>
            <a:prstDash val="solid"/>
            <a:round/>
            <a:headEnd len="sm" w="sm" type="none"/>
            <a:tailEnd len="sm" w="sm" type="none"/>
          </a:ln>
        </p:spPr>
      </p:cxnSp>
      <p:sp>
        <p:nvSpPr>
          <p:cNvPr id="160" name="Google Shape;160;p3"/>
          <p:cNvSpPr txBox="1"/>
          <p:nvPr/>
        </p:nvSpPr>
        <p:spPr>
          <a:xfrm>
            <a:off x="6056313" y="4125386"/>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Types of Leaves</a:t>
            </a:r>
            <a:endParaRPr b="0" i="0" sz="1400" u="none" cap="none" strike="noStrike">
              <a:solidFill>
                <a:srgbClr val="FFFFFF"/>
              </a:solidFill>
              <a:latin typeface="Arial"/>
              <a:ea typeface="Arial"/>
              <a:cs typeface="Arial"/>
              <a:sym typeface="Arial"/>
            </a:endParaRPr>
          </a:p>
        </p:txBody>
      </p:sp>
      <p:sp>
        <p:nvSpPr>
          <p:cNvPr id="161" name="Google Shape;161;p3"/>
          <p:cNvSpPr txBox="1"/>
          <p:nvPr/>
        </p:nvSpPr>
        <p:spPr>
          <a:xfrm>
            <a:off x="5402263" y="5175251"/>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b="0" i="0" sz="1400" u="none" cap="none" strike="noStrike">
              <a:solidFill>
                <a:srgbClr val="000000"/>
              </a:solidFill>
              <a:latin typeface="Arial"/>
              <a:ea typeface="Arial"/>
              <a:cs typeface="Arial"/>
              <a:sym typeface="Arial"/>
            </a:endParaRPr>
          </a:p>
        </p:txBody>
      </p:sp>
      <p:cxnSp>
        <p:nvCxnSpPr>
          <p:cNvPr id="162" name="Google Shape;162;p3"/>
          <p:cNvCxnSpPr/>
          <p:nvPr/>
        </p:nvCxnSpPr>
        <p:spPr>
          <a:xfrm>
            <a:off x="6000750" y="5213352"/>
            <a:ext cx="0" cy="524933"/>
          </a:xfrm>
          <a:prstGeom prst="straightConnector1">
            <a:avLst/>
          </a:prstGeom>
          <a:noFill/>
          <a:ln cap="rnd" cmpd="sng" w="9525">
            <a:solidFill>
              <a:srgbClr val="FFFFFF"/>
            </a:solidFill>
            <a:prstDash val="solid"/>
            <a:round/>
            <a:headEnd len="sm" w="sm" type="none"/>
            <a:tailEnd len="sm" w="sm" type="none"/>
          </a:ln>
        </p:spPr>
      </p:cxnSp>
      <p:sp>
        <p:nvSpPr>
          <p:cNvPr id="163" name="Google Shape;163;p3"/>
          <p:cNvSpPr txBox="1"/>
          <p:nvPr/>
        </p:nvSpPr>
        <p:spPr>
          <a:xfrm>
            <a:off x="6188872" y="5075771"/>
            <a:ext cx="1669536"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Teaching Materials</a:t>
            </a:r>
            <a:endParaRPr b="0" i="0" sz="1400" u="none" cap="none" strike="noStrike">
              <a:solidFill>
                <a:srgbClr val="FFFFFF"/>
              </a:solidFill>
              <a:latin typeface="Arial"/>
              <a:ea typeface="Arial"/>
              <a:cs typeface="Arial"/>
              <a:sym typeface="Arial"/>
            </a:endParaRPr>
          </a:p>
        </p:txBody>
      </p:sp>
      <p:sp>
        <p:nvSpPr>
          <p:cNvPr id="164" name="Google Shape;164;p3"/>
          <p:cNvSpPr/>
          <p:nvPr/>
        </p:nvSpPr>
        <p:spPr>
          <a:xfrm flipH="1">
            <a:off x="5311775" y="2012952"/>
            <a:ext cx="90488" cy="397086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65" name="Google Shape;165;p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SzPts val="800"/>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66" name="Google Shape;166;p3"/>
          <p:cNvPicPr preferRelativeResize="0"/>
          <p:nvPr/>
        </p:nvPicPr>
        <p:blipFill rotWithShape="1">
          <a:blip r:embed="rId3">
            <a:alphaModFix/>
          </a:blip>
          <a:srcRect b="0" l="0" r="0" t="0"/>
          <a:stretch/>
        </p:blipFill>
        <p:spPr>
          <a:xfrm>
            <a:off x="1713083" y="399163"/>
            <a:ext cx="2954015" cy="867765"/>
          </a:xfrm>
          <a:prstGeom prst="rect">
            <a:avLst/>
          </a:prstGeom>
          <a:noFill/>
          <a:ln>
            <a:noFill/>
          </a:ln>
        </p:spPr>
      </p:pic>
      <p:sp>
        <p:nvSpPr>
          <p:cNvPr id="167" name="Google Shape;167;p3"/>
          <p:cNvSpPr/>
          <p:nvPr/>
        </p:nvSpPr>
        <p:spPr>
          <a:xfrm>
            <a:off x="1981201"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Calibri"/>
                <a:ea typeface="Calibri"/>
                <a:cs typeface="Calibri"/>
                <a:sym typeface="Calibri"/>
              </a:rPr>
              <a:t>2020-1-SK01-KA226-SCH-094350</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4"/>
          <p:cNvSpPr txBox="1"/>
          <p:nvPr>
            <p:ph type="ctrTitle"/>
          </p:nvPr>
        </p:nvSpPr>
        <p:spPr>
          <a:xfrm>
            <a:off x="5880141" y="4812808"/>
            <a:ext cx="5563439" cy="8545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Roboto Slab"/>
              <a:buNone/>
            </a:pPr>
            <a:r>
              <a:rPr b="1" lang="sk-SK">
                <a:latin typeface="Arial"/>
                <a:ea typeface="Arial"/>
                <a:cs typeface="Arial"/>
                <a:sym typeface="Arial"/>
              </a:rPr>
              <a:t>Characteristics and Functions</a:t>
            </a:r>
            <a:endParaRPr/>
          </a:p>
        </p:txBody>
      </p:sp>
      <p:sp>
        <p:nvSpPr>
          <p:cNvPr id="173" name="Google Shape;173;p4"/>
          <p:cNvSpPr txBox="1"/>
          <p:nvPr>
            <p:ph idx="1" type="subTitle"/>
          </p:nvPr>
        </p:nvSpPr>
        <p:spPr>
          <a:xfrm>
            <a:off x="5947608" y="5466919"/>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Nixie One"/>
              <a:ea typeface="Nixie One"/>
              <a:cs typeface="Nixie One"/>
              <a:sym typeface="Nixie One"/>
            </a:endParaRPr>
          </a:p>
        </p:txBody>
      </p:sp>
      <p:sp>
        <p:nvSpPr>
          <p:cNvPr id="174" name="Google Shape;174;p4"/>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1</a:t>
            </a:r>
            <a:endParaRPr b="0" i="0" sz="1400" u="none" cap="none" strike="noStrike">
              <a:solidFill>
                <a:srgbClr val="000000"/>
              </a:solidFill>
              <a:latin typeface="Arial"/>
              <a:ea typeface="Arial"/>
              <a:cs typeface="Arial"/>
              <a:sym typeface="Arial"/>
            </a:endParaRPr>
          </a:p>
        </p:txBody>
      </p:sp>
      <p:sp>
        <p:nvSpPr>
          <p:cNvPr id="175" name="Google Shape;175;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176" name="Google Shape;176;p4"/>
          <p:cNvSpPr txBox="1"/>
          <p:nvPr/>
        </p:nvSpPr>
        <p:spPr>
          <a:xfrm>
            <a:off x="1918494" y="5503863"/>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77" name="Google Shape;177;p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5"/>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Roboto Slab"/>
              <a:buNone/>
            </a:pPr>
            <a:r>
              <a:rPr b="1" lang="sk-SK" sz="1800">
                <a:solidFill>
                  <a:srgbClr val="FFFFFF"/>
                </a:solidFill>
                <a:latin typeface="Arial"/>
                <a:ea typeface="Arial"/>
                <a:cs typeface="Arial"/>
                <a:sym typeface="Arial"/>
              </a:rPr>
              <a:t>BASIC INFORMATION</a:t>
            </a:r>
            <a:endParaRPr/>
          </a:p>
        </p:txBody>
      </p:sp>
      <p:sp>
        <p:nvSpPr>
          <p:cNvPr id="183" name="Google Shape;183;p5"/>
          <p:cNvSpPr txBox="1"/>
          <p:nvPr>
            <p:ph idx="1" type="body"/>
          </p:nvPr>
        </p:nvSpPr>
        <p:spPr>
          <a:xfrm>
            <a:off x="1692277" y="2596607"/>
            <a:ext cx="8449453" cy="4333113"/>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always above the ground</a:t>
            </a:r>
            <a:endParaRPr/>
          </a:p>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grows on the stem</a:t>
            </a:r>
            <a:endParaRPr/>
          </a:p>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seasonal organ, except for evergreens </a:t>
            </a:r>
            <a:endParaRPr/>
          </a:p>
          <a:p>
            <a:pPr indent="0" lvl="0" marL="50800" rtl="0" algn="l">
              <a:lnSpc>
                <a:spcPct val="90000"/>
              </a:lnSpc>
              <a:spcBef>
                <a:spcPts val="600"/>
              </a:spcBef>
              <a:spcAft>
                <a:spcPts val="0"/>
              </a:spcAft>
              <a:buClr>
                <a:schemeClr val="dk1"/>
              </a:buClr>
              <a:buSzPts val="2800"/>
              <a:buNone/>
            </a:pPr>
            <a:r>
              <a:t/>
            </a:r>
            <a:endParaRPr sz="1600">
              <a:latin typeface="Arial"/>
              <a:ea typeface="Arial"/>
              <a:cs typeface="Arial"/>
              <a:sym typeface="Arial"/>
            </a:endParaRPr>
          </a:p>
          <a:p>
            <a:pPr indent="0" lvl="0" marL="50800" rtl="0" algn="l">
              <a:lnSpc>
                <a:spcPct val="90000"/>
              </a:lnSpc>
              <a:spcBef>
                <a:spcPts val="600"/>
              </a:spcBef>
              <a:spcAft>
                <a:spcPts val="0"/>
              </a:spcAft>
              <a:buClr>
                <a:schemeClr val="dk1"/>
              </a:buClr>
              <a:buSzPts val="2800"/>
              <a:buNone/>
            </a:pPr>
            <a:r>
              <a:rPr lang="sk-SK" sz="1600" u="sng">
                <a:latin typeface="Arial"/>
                <a:ea typeface="Arial"/>
                <a:cs typeface="Arial"/>
                <a:sym typeface="Arial"/>
              </a:rPr>
              <a:t>Functions of the leaf</a:t>
            </a:r>
            <a:r>
              <a:rPr lang="sk-SK" sz="1600">
                <a:latin typeface="Arial"/>
                <a:ea typeface="Arial"/>
                <a:cs typeface="Arial"/>
                <a:sym typeface="Arial"/>
              </a:rPr>
              <a:t>:</a:t>
            </a:r>
            <a:endParaRPr/>
          </a:p>
          <a:p>
            <a:pPr indent="0" lvl="0" marL="50800" rtl="0" algn="l">
              <a:lnSpc>
                <a:spcPct val="90000"/>
              </a:lnSpc>
              <a:spcBef>
                <a:spcPts val="600"/>
              </a:spcBef>
              <a:spcAft>
                <a:spcPts val="0"/>
              </a:spcAft>
              <a:buClr>
                <a:schemeClr val="dk1"/>
              </a:buClr>
              <a:buSzPts val="2800"/>
              <a:buNone/>
            </a:pPr>
            <a:r>
              <a:t/>
            </a:r>
            <a:endParaRPr sz="1600">
              <a:latin typeface="Arial"/>
              <a:ea typeface="Arial"/>
              <a:cs typeface="Arial"/>
              <a:sym typeface="Arial"/>
            </a:endParaRPr>
          </a:p>
          <a:p>
            <a:pPr indent="-406400" lvl="0" marL="457200" rtl="0" algn="l">
              <a:lnSpc>
                <a:spcPct val="90000"/>
              </a:lnSpc>
              <a:spcBef>
                <a:spcPts val="600"/>
              </a:spcBef>
              <a:spcAft>
                <a:spcPts val="0"/>
              </a:spcAft>
              <a:buClr>
                <a:schemeClr val="dk1"/>
              </a:buClr>
              <a:buSzPts val="2800"/>
              <a:buChar char="▪"/>
            </a:pPr>
            <a:r>
              <a:rPr b="1" lang="sk-SK" sz="1600">
                <a:latin typeface="Arial"/>
                <a:ea typeface="Arial"/>
                <a:cs typeface="Arial"/>
                <a:sym typeface="Arial"/>
              </a:rPr>
              <a:t>assimilation</a:t>
            </a:r>
            <a:r>
              <a:rPr lang="sk-SK" sz="1600">
                <a:latin typeface="Arial"/>
                <a:ea typeface="Arial"/>
                <a:cs typeface="Arial"/>
                <a:sym typeface="Arial"/>
              </a:rPr>
              <a:t> - photosynthesis</a:t>
            </a:r>
            <a:endParaRPr/>
          </a:p>
          <a:p>
            <a:pPr indent="-406400" lvl="0" marL="457200" rtl="0" algn="l">
              <a:lnSpc>
                <a:spcPct val="90000"/>
              </a:lnSpc>
              <a:spcBef>
                <a:spcPts val="600"/>
              </a:spcBef>
              <a:spcAft>
                <a:spcPts val="0"/>
              </a:spcAft>
              <a:buClr>
                <a:schemeClr val="dk1"/>
              </a:buClr>
              <a:buSzPts val="2800"/>
              <a:buChar char="▪"/>
            </a:pPr>
            <a:r>
              <a:rPr b="1" lang="sk-SK" sz="1600">
                <a:latin typeface="Arial"/>
                <a:ea typeface="Arial"/>
                <a:cs typeface="Arial"/>
                <a:sym typeface="Arial"/>
              </a:rPr>
              <a:t>Gas exchange </a:t>
            </a:r>
            <a:r>
              <a:rPr lang="sk-SK" sz="1600">
                <a:latin typeface="Arial"/>
                <a:ea typeface="Arial"/>
                <a:cs typeface="Arial"/>
                <a:sym typeface="Arial"/>
              </a:rPr>
              <a:t>- mainly carbon dioxide and oxygen</a:t>
            </a:r>
            <a:endParaRPr/>
          </a:p>
          <a:p>
            <a:pPr indent="-406400" lvl="0" marL="457200" rtl="0" algn="l">
              <a:lnSpc>
                <a:spcPct val="90000"/>
              </a:lnSpc>
              <a:spcBef>
                <a:spcPts val="600"/>
              </a:spcBef>
              <a:spcAft>
                <a:spcPts val="0"/>
              </a:spcAft>
              <a:buClr>
                <a:schemeClr val="dk1"/>
              </a:buClr>
              <a:buSzPts val="2800"/>
              <a:buChar char="▪"/>
            </a:pPr>
            <a:r>
              <a:rPr b="1" lang="sk-SK" sz="1600">
                <a:latin typeface="Arial"/>
                <a:ea typeface="Arial"/>
                <a:cs typeface="Arial"/>
                <a:sym typeface="Arial"/>
              </a:rPr>
              <a:t>transpiration </a:t>
            </a:r>
            <a:r>
              <a:rPr lang="sk-SK" sz="1600">
                <a:latin typeface="Arial"/>
                <a:ea typeface="Arial"/>
                <a:cs typeface="Arial"/>
                <a:sym typeface="Arial"/>
              </a:rPr>
              <a:t> water evaporation</a:t>
            </a:r>
            <a:endParaRPr/>
          </a:p>
          <a:p>
            <a:pPr indent="-228600" lvl="0" marL="457200" rtl="0" algn="l">
              <a:lnSpc>
                <a:spcPct val="90000"/>
              </a:lnSpc>
              <a:spcBef>
                <a:spcPts val="600"/>
              </a:spcBef>
              <a:spcAft>
                <a:spcPts val="0"/>
              </a:spcAft>
              <a:buClr>
                <a:srgbClr val="114454"/>
              </a:buClr>
              <a:buSzPts val="2800"/>
              <a:buFont typeface="Nixie One"/>
              <a:buNone/>
            </a:pPr>
            <a:r>
              <a:t/>
            </a:r>
            <a:endParaRPr sz="1600">
              <a:solidFill>
                <a:srgbClr val="114454"/>
              </a:solidFill>
              <a:latin typeface="Arial"/>
              <a:ea typeface="Arial"/>
              <a:cs typeface="Arial"/>
              <a:sym typeface="Arial"/>
            </a:endParaRPr>
          </a:p>
        </p:txBody>
      </p:sp>
      <p:grpSp>
        <p:nvGrpSpPr>
          <p:cNvPr id="184" name="Google Shape;184;p5"/>
          <p:cNvGrpSpPr/>
          <p:nvPr/>
        </p:nvGrpSpPr>
        <p:grpSpPr>
          <a:xfrm>
            <a:off x="1847852" y="1616077"/>
            <a:ext cx="366713" cy="366713"/>
            <a:chOff x="1923675" y="1633650"/>
            <a:chExt cx="436000" cy="435975"/>
          </a:xfrm>
        </p:grpSpPr>
        <p:sp>
          <p:nvSpPr>
            <p:cNvPr id="185" name="Google Shape;185;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6" name="Google Shape;186;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7" name="Google Shape;187;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8" name="Google Shape;188;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9" name="Google Shape;189;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0" name="Google Shape;190;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91" name="Google Shape;191;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192" name="Google Shape;192;p5"/>
          <p:cNvSpPr txBox="1"/>
          <p:nvPr/>
        </p:nvSpPr>
        <p:spPr>
          <a:xfrm>
            <a:off x="1692277" y="619283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93" name="Google Shape;193;p5"/>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pic>
        <p:nvPicPr>
          <p:cNvPr id="194" name="Google Shape;194;p5"/>
          <p:cNvPicPr preferRelativeResize="0"/>
          <p:nvPr/>
        </p:nvPicPr>
        <p:blipFill>
          <a:blip r:embed="rId4">
            <a:alphaModFix/>
          </a:blip>
          <a:stretch>
            <a:fillRect/>
          </a:stretch>
        </p:blipFill>
        <p:spPr>
          <a:xfrm rot="5400000">
            <a:off x="6317552" y="2413538"/>
            <a:ext cx="6111874" cy="2030925"/>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6"/>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Roboto Slab"/>
              <a:buNone/>
            </a:pPr>
            <a:r>
              <a:rPr b="1" lang="sk-SK">
                <a:latin typeface="Arial"/>
                <a:ea typeface="Arial"/>
                <a:cs typeface="Arial"/>
                <a:sym typeface="Arial"/>
              </a:rPr>
              <a:t>Structure</a:t>
            </a:r>
            <a:endParaRPr/>
          </a:p>
        </p:txBody>
      </p:sp>
      <p:sp>
        <p:nvSpPr>
          <p:cNvPr id="200" name="Google Shape;200;p6"/>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Nixie One"/>
              <a:ea typeface="Nixie One"/>
              <a:cs typeface="Nixie One"/>
              <a:sym typeface="Nixie One"/>
            </a:endParaRPr>
          </a:p>
        </p:txBody>
      </p:sp>
      <p:sp>
        <p:nvSpPr>
          <p:cNvPr id="201" name="Google Shape;201;p6"/>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2</a:t>
            </a:r>
            <a:endParaRPr b="0" i="0" sz="1400" u="none" cap="none" strike="noStrike">
              <a:solidFill>
                <a:srgbClr val="000000"/>
              </a:solidFill>
              <a:latin typeface="Arial"/>
              <a:ea typeface="Arial"/>
              <a:cs typeface="Arial"/>
              <a:sym typeface="Arial"/>
            </a:endParaRPr>
          </a:p>
        </p:txBody>
      </p:sp>
      <p:sp>
        <p:nvSpPr>
          <p:cNvPr id="202" name="Google Shape;202;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03" name="Google Shape;203;p6"/>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04" name="Google Shape;204;p6"/>
          <p:cNvPicPr preferRelativeResize="0"/>
          <p:nvPr/>
        </p:nvPicPr>
        <p:blipFill rotWithShape="1">
          <a:blip r:embed="rId3">
            <a:alphaModFix/>
          </a:blip>
          <a:srcRect b="0" l="0" r="0" t="0"/>
          <a:stretch/>
        </p:blipFill>
        <p:spPr>
          <a:xfrm>
            <a:off x="1738315" y="1000125"/>
            <a:ext cx="2593975" cy="571500"/>
          </a:xfrm>
          <a:prstGeom prst="rect">
            <a:avLst/>
          </a:prstGeom>
          <a:noFill/>
          <a:ln>
            <a:noFill/>
          </a:ln>
        </p:spPr>
      </p:pic>
      <p:pic>
        <p:nvPicPr>
          <p:cNvPr id="205" name="Google Shape;205;p6"/>
          <p:cNvPicPr preferRelativeResize="0"/>
          <p:nvPr/>
        </p:nvPicPr>
        <p:blipFill>
          <a:blip r:embed="rId4">
            <a:alphaModFix/>
          </a:blip>
          <a:stretch>
            <a:fillRect/>
          </a:stretch>
        </p:blipFill>
        <p:spPr>
          <a:xfrm>
            <a:off x="5866788" y="614125"/>
            <a:ext cx="5074522" cy="3430588"/>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7"/>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Roboto Slab"/>
              <a:buNone/>
            </a:pPr>
            <a:r>
              <a:rPr b="1" lang="sk-SK" sz="1800">
                <a:solidFill>
                  <a:srgbClr val="FFFFFF"/>
                </a:solidFill>
                <a:latin typeface="Arial"/>
                <a:ea typeface="Arial"/>
                <a:cs typeface="Arial"/>
                <a:sym typeface="Arial"/>
              </a:rPr>
              <a:t>BASIC INFORMATION</a:t>
            </a:r>
            <a:endParaRPr/>
          </a:p>
        </p:txBody>
      </p:sp>
      <p:sp>
        <p:nvSpPr>
          <p:cNvPr id="211" name="Google Shape;211;p7"/>
          <p:cNvSpPr txBox="1"/>
          <p:nvPr>
            <p:ph idx="1" type="body"/>
          </p:nvPr>
        </p:nvSpPr>
        <p:spPr>
          <a:xfrm>
            <a:off x="1892075" y="2127625"/>
            <a:ext cx="7540500" cy="3397200"/>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chemeClr val="dk1"/>
              </a:buClr>
              <a:buSzPts val="2800"/>
              <a:buChar char="▪"/>
            </a:pPr>
            <a:r>
              <a:rPr b="1" lang="sk-SK" sz="1400">
                <a:latin typeface="Arial"/>
                <a:ea typeface="Arial"/>
                <a:cs typeface="Arial"/>
                <a:sym typeface="Arial"/>
              </a:rPr>
              <a:t>Bifacial leaf</a:t>
            </a:r>
            <a:endParaRPr b="1" sz="1400">
              <a:latin typeface="Arial"/>
              <a:ea typeface="Arial"/>
              <a:cs typeface="Arial"/>
              <a:sym typeface="Arial"/>
            </a:endParaRPr>
          </a:p>
          <a:p>
            <a:pPr indent="-406400" lvl="1" marL="914400" rtl="0" algn="l">
              <a:lnSpc>
                <a:spcPct val="90000"/>
              </a:lnSpc>
              <a:spcBef>
                <a:spcPts val="0"/>
              </a:spcBef>
              <a:spcAft>
                <a:spcPts val="0"/>
              </a:spcAft>
              <a:buClr>
                <a:schemeClr val="dk1"/>
              </a:buClr>
              <a:buSzPts val="2800"/>
              <a:buChar char="▫"/>
            </a:pPr>
            <a:r>
              <a:rPr lang="sk-SK" sz="1400">
                <a:latin typeface="Arial"/>
                <a:ea typeface="Arial"/>
                <a:cs typeface="Arial"/>
                <a:sym typeface="Arial"/>
              </a:rPr>
              <a:t>Upper epidermis</a:t>
            </a:r>
            <a:endParaRPr/>
          </a:p>
          <a:p>
            <a:pPr indent="-406400" lvl="1" marL="914400" rtl="0" algn="l">
              <a:lnSpc>
                <a:spcPct val="90000"/>
              </a:lnSpc>
              <a:spcBef>
                <a:spcPts val="0"/>
              </a:spcBef>
              <a:spcAft>
                <a:spcPts val="0"/>
              </a:spcAft>
              <a:buClr>
                <a:schemeClr val="dk1"/>
              </a:buClr>
              <a:buSzPts val="2800"/>
              <a:buChar char="▫"/>
            </a:pPr>
            <a:r>
              <a:rPr lang="sk-SK" sz="1400">
                <a:latin typeface="Arial"/>
                <a:ea typeface="Arial"/>
                <a:cs typeface="Arial"/>
                <a:sym typeface="Arial"/>
              </a:rPr>
              <a:t>Mesophyll – palisade and spongy parenchyma</a:t>
            </a:r>
            <a:endParaRPr/>
          </a:p>
          <a:p>
            <a:pPr indent="-406400" lvl="1" marL="914400" rtl="0" algn="l">
              <a:lnSpc>
                <a:spcPct val="90000"/>
              </a:lnSpc>
              <a:spcBef>
                <a:spcPts val="0"/>
              </a:spcBef>
              <a:spcAft>
                <a:spcPts val="0"/>
              </a:spcAft>
              <a:buClr>
                <a:schemeClr val="dk1"/>
              </a:buClr>
              <a:buSzPts val="2800"/>
              <a:buChar char="▫"/>
            </a:pPr>
            <a:r>
              <a:rPr lang="sk-SK" sz="1400">
                <a:latin typeface="Arial"/>
                <a:ea typeface="Arial"/>
                <a:cs typeface="Arial"/>
                <a:sym typeface="Arial"/>
              </a:rPr>
              <a:t>Vascular bundles – collateral/concentric</a:t>
            </a:r>
            <a:endParaRPr/>
          </a:p>
          <a:p>
            <a:pPr indent="-406400" lvl="1" marL="914400" rtl="0" algn="l">
              <a:lnSpc>
                <a:spcPct val="90000"/>
              </a:lnSpc>
              <a:spcBef>
                <a:spcPts val="0"/>
              </a:spcBef>
              <a:spcAft>
                <a:spcPts val="0"/>
              </a:spcAft>
              <a:buClr>
                <a:schemeClr val="dk1"/>
              </a:buClr>
              <a:buSzPts val="2800"/>
              <a:buChar char="▫"/>
            </a:pPr>
            <a:r>
              <a:rPr lang="sk-SK" sz="1400">
                <a:latin typeface="Arial"/>
                <a:ea typeface="Arial"/>
                <a:cs typeface="Arial"/>
                <a:sym typeface="Arial"/>
              </a:rPr>
              <a:t>Lower epidermis</a:t>
            </a:r>
            <a:endParaRPr/>
          </a:p>
          <a:p>
            <a:pPr indent="-406400" lvl="1" marL="914400" rtl="0" algn="l">
              <a:lnSpc>
                <a:spcPct val="90000"/>
              </a:lnSpc>
              <a:spcBef>
                <a:spcPts val="0"/>
              </a:spcBef>
              <a:spcAft>
                <a:spcPts val="0"/>
              </a:spcAft>
              <a:buClr>
                <a:schemeClr val="dk1"/>
              </a:buClr>
              <a:buSzPts val="2800"/>
              <a:buChar char="▫"/>
            </a:pPr>
            <a:r>
              <a:rPr lang="sk-SK" sz="1400">
                <a:latin typeface="Arial"/>
                <a:ea typeface="Arial"/>
                <a:cs typeface="Arial"/>
                <a:sym typeface="Arial"/>
              </a:rPr>
              <a:t>Typical for dicotyledons </a:t>
            </a:r>
            <a:endParaRPr sz="1400">
              <a:latin typeface="Arial"/>
              <a:ea typeface="Arial"/>
              <a:cs typeface="Arial"/>
              <a:sym typeface="Arial"/>
            </a:endParaRPr>
          </a:p>
          <a:p>
            <a:pPr indent="-406400" lvl="0" marL="457200" rtl="0" algn="l">
              <a:lnSpc>
                <a:spcPct val="90000"/>
              </a:lnSpc>
              <a:spcBef>
                <a:spcPts val="600"/>
              </a:spcBef>
              <a:spcAft>
                <a:spcPts val="0"/>
              </a:spcAft>
              <a:buClr>
                <a:schemeClr val="dk1"/>
              </a:buClr>
              <a:buSzPts val="2800"/>
              <a:buChar char="▪"/>
            </a:pPr>
            <a:r>
              <a:rPr b="1" lang="sk-SK" sz="1400">
                <a:latin typeface="Arial"/>
                <a:ea typeface="Arial"/>
                <a:cs typeface="Arial"/>
                <a:sym typeface="Arial"/>
              </a:rPr>
              <a:t>Monofacial leaf</a:t>
            </a:r>
            <a:endParaRPr b="1" sz="1400">
              <a:latin typeface="Arial"/>
              <a:ea typeface="Arial"/>
              <a:cs typeface="Arial"/>
              <a:sym typeface="Arial"/>
            </a:endParaRPr>
          </a:p>
          <a:p>
            <a:pPr indent="-406400" lvl="1" marL="914400" rtl="0" algn="l">
              <a:lnSpc>
                <a:spcPct val="90000"/>
              </a:lnSpc>
              <a:spcBef>
                <a:spcPts val="0"/>
              </a:spcBef>
              <a:spcAft>
                <a:spcPts val="0"/>
              </a:spcAft>
              <a:buClr>
                <a:schemeClr val="dk1"/>
              </a:buClr>
              <a:buSzPts val="2800"/>
              <a:buChar char="▫"/>
            </a:pPr>
            <a:r>
              <a:rPr lang="sk-SK" sz="1400">
                <a:latin typeface="Arial"/>
                <a:ea typeface="Arial"/>
                <a:cs typeface="Arial"/>
                <a:sym typeface="Arial"/>
              </a:rPr>
              <a:t>The upper and lower epidermis are identical – with stomata</a:t>
            </a:r>
            <a:endParaRPr/>
          </a:p>
          <a:p>
            <a:pPr indent="-406400" lvl="1" marL="914400" rtl="0" algn="l">
              <a:lnSpc>
                <a:spcPct val="90000"/>
              </a:lnSpc>
              <a:spcBef>
                <a:spcPts val="0"/>
              </a:spcBef>
              <a:spcAft>
                <a:spcPts val="0"/>
              </a:spcAft>
              <a:buClr>
                <a:schemeClr val="dk1"/>
              </a:buClr>
              <a:buSzPts val="2800"/>
              <a:buChar char="▫"/>
            </a:pPr>
            <a:r>
              <a:rPr lang="sk-SK" sz="1400">
                <a:latin typeface="Arial"/>
                <a:ea typeface="Arial"/>
                <a:cs typeface="Arial"/>
                <a:sym typeface="Arial"/>
              </a:rPr>
              <a:t>Vascular bundle</a:t>
            </a:r>
            <a:endParaRPr/>
          </a:p>
          <a:p>
            <a:pPr indent="-406400" lvl="1" marL="914400" rtl="0" algn="l">
              <a:lnSpc>
                <a:spcPct val="90000"/>
              </a:lnSpc>
              <a:spcBef>
                <a:spcPts val="0"/>
              </a:spcBef>
              <a:spcAft>
                <a:spcPts val="0"/>
              </a:spcAft>
              <a:buClr>
                <a:schemeClr val="dk1"/>
              </a:buClr>
              <a:buSzPts val="2800"/>
              <a:buChar char="▫"/>
            </a:pPr>
            <a:r>
              <a:rPr lang="sk-SK" sz="1400">
                <a:latin typeface="Arial"/>
                <a:ea typeface="Arial"/>
                <a:cs typeface="Arial"/>
                <a:sym typeface="Arial"/>
              </a:rPr>
              <a:t>Typical for monocotyledons </a:t>
            </a:r>
            <a:endParaRPr sz="1400"/>
          </a:p>
          <a:p>
            <a:pPr indent="-228600" lvl="1" marL="914400" rtl="0" algn="l">
              <a:lnSpc>
                <a:spcPct val="90000"/>
              </a:lnSpc>
              <a:spcBef>
                <a:spcPts val="0"/>
              </a:spcBef>
              <a:spcAft>
                <a:spcPts val="0"/>
              </a:spcAft>
              <a:buClr>
                <a:schemeClr val="dk1"/>
              </a:buClr>
              <a:buSzPts val="2800"/>
              <a:buNone/>
            </a:pPr>
            <a:r>
              <a:t/>
            </a:r>
            <a:endParaRPr sz="1400">
              <a:latin typeface="Arial"/>
              <a:ea typeface="Arial"/>
              <a:cs typeface="Arial"/>
              <a:sym typeface="Arial"/>
            </a:endParaRPr>
          </a:p>
          <a:p>
            <a:pPr indent="-228600" lvl="1" marL="914400" rtl="0" algn="l">
              <a:lnSpc>
                <a:spcPct val="90000"/>
              </a:lnSpc>
              <a:spcBef>
                <a:spcPts val="0"/>
              </a:spcBef>
              <a:spcAft>
                <a:spcPts val="0"/>
              </a:spcAft>
              <a:buClr>
                <a:srgbClr val="114454"/>
              </a:buClr>
              <a:buSzPts val="2800"/>
              <a:buFont typeface="Nixie One"/>
              <a:buNone/>
            </a:pPr>
            <a:r>
              <a:t/>
            </a:r>
            <a:endParaRPr i="1" sz="1400">
              <a:latin typeface="Arial"/>
              <a:ea typeface="Arial"/>
              <a:cs typeface="Arial"/>
              <a:sym typeface="Arial"/>
            </a:endParaRPr>
          </a:p>
        </p:txBody>
      </p:sp>
      <p:grpSp>
        <p:nvGrpSpPr>
          <p:cNvPr id="212" name="Google Shape;212;p7"/>
          <p:cNvGrpSpPr/>
          <p:nvPr/>
        </p:nvGrpSpPr>
        <p:grpSpPr>
          <a:xfrm>
            <a:off x="1847852" y="1616077"/>
            <a:ext cx="366713" cy="366713"/>
            <a:chOff x="1923675" y="1633650"/>
            <a:chExt cx="436000" cy="435975"/>
          </a:xfrm>
        </p:grpSpPr>
        <p:sp>
          <p:nvSpPr>
            <p:cNvPr id="213" name="Google Shape;213;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4" name="Google Shape;214;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5" name="Google Shape;215;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6" name="Google Shape;216;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7" name="Google Shape;217;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8" name="Google Shape;218;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19" name="Google Shape;21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20" name="Google Shape;220;p7"/>
          <p:cNvSpPr txBox="1"/>
          <p:nvPr/>
        </p:nvSpPr>
        <p:spPr>
          <a:xfrm>
            <a:off x="1451214" y="6375406"/>
            <a:ext cx="2711400" cy="327000"/>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21" name="Google Shape;221;p7"/>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8"/>
          <p:cNvSpPr txBox="1"/>
          <p:nvPr>
            <p:ph type="ctrTitle"/>
          </p:nvPr>
        </p:nvSpPr>
        <p:spPr>
          <a:xfrm>
            <a:off x="5533522" y="4359274"/>
            <a:ext cx="5274549" cy="784226"/>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Roboto Slab"/>
              <a:buNone/>
            </a:pPr>
            <a:r>
              <a:rPr b="1" lang="sk-SK">
                <a:latin typeface="Arial"/>
                <a:ea typeface="Arial"/>
                <a:cs typeface="Arial"/>
                <a:sym typeface="Arial"/>
              </a:rPr>
              <a:t>Types of Leaves</a:t>
            </a:r>
            <a:endParaRPr/>
          </a:p>
        </p:txBody>
      </p:sp>
      <p:sp>
        <p:nvSpPr>
          <p:cNvPr id="227" name="Google Shape;227;p8"/>
          <p:cNvSpPr txBox="1"/>
          <p:nvPr>
            <p:ph idx="1" type="subTitle"/>
          </p:nvPr>
        </p:nvSpPr>
        <p:spPr>
          <a:xfrm>
            <a:off x="5821773" y="514350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28" name="Google Shape;228;p8"/>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3</a:t>
            </a:r>
            <a:endParaRPr b="0" i="0" sz="1400" u="none" cap="none" strike="noStrike">
              <a:solidFill>
                <a:srgbClr val="000000"/>
              </a:solidFill>
              <a:latin typeface="Arial"/>
              <a:ea typeface="Arial"/>
              <a:cs typeface="Arial"/>
              <a:sym typeface="Arial"/>
            </a:endParaRPr>
          </a:p>
        </p:txBody>
      </p:sp>
      <p:sp>
        <p:nvSpPr>
          <p:cNvPr id="229" name="Google Shape;22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30" name="Google Shape;230;p8"/>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31" name="Google Shape;231;p8"/>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pic>
        <p:nvPicPr>
          <p:cNvPr id="232" name="Google Shape;232;p8"/>
          <p:cNvPicPr preferRelativeResize="0"/>
          <p:nvPr/>
        </p:nvPicPr>
        <p:blipFill>
          <a:blip r:embed="rId4">
            <a:alphaModFix/>
          </a:blip>
          <a:stretch>
            <a:fillRect/>
          </a:stretch>
        </p:blipFill>
        <p:spPr>
          <a:xfrm>
            <a:off x="5391138" y="689675"/>
            <a:ext cx="5962650" cy="3352800"/>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9"/>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Roboto Slab"/>
              <a:buNone/>
            </a:pPr>
            <a:r>
              <a:rPr b="1" lang="sk-SK" sz="1800">
                <a:solidFill>
                  <a:srgbClr val="FFFFFF"/>
                </a:solidFill>
                <a:latin typeface="Arial"/>
                <a:ea typeface="Arial"/>
                <a:cs typeface="Arial"/>
                <a:sym typeface="Arial"/>
              </a:rPr>
              <a:t>BASIC INFORMATION</a:t>
            </a:r>
            <a:endParaRPr/>
          </a:p>
        </p:txBody>
      </p:sp>
      <p:sp>
        <p:nvSpPr>
          <p:cNvPr id="238" name="Google Shape;238;p9"/>
          <p:cNvSpPr txBox="1"/>
          <p:nvPr>
            <p:ph idx="1" type="body"/>
          </p:nvPr>
        </p:nvSpPr>
        <p:spPr>
          <a:xfrm>
            <a:off x="2457945" y="2320926"/>
            <a:ext cx="7540625" cy="3013074"/>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By structure</a:t>
            </a:r>
            <a:endParaRPr/>
          </a:p>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By the margins of the blade</a:t>
            </a:r>
            <a:endParaRPr/>
          </a:p>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By the veins</a:t>
            </a:r>
            <a:endParaRPr/>
          </a:p>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By attachment to the stem </a:t>
            </a:r>
            <a:endParaRPr/>
          </a:p>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By arrangement on the stem </a:t>
            </a:r>
            <a:endParaRPr sz="1400">
              <a:latin typeface="Arial"/>
              <a:ea typeface="Arial"/>
              <a:cs typeface="Arial"/>
              <a:sym typeface="Arial"/>
            </a:endParaRPr>
          </a:p>
        </p:txBody>
      </p:sp>
      <p:grpSp>
        <p:nvGrpSpPr>
          <p:cNvPr id="239" name="Google Shape;239;p9"/>
          <p:cNvGrpSpPr/>
          <p:nvPr/>
        </p:nvGrpSpPr>
        <p:grpSpPr>
          <a:xfrm>
            <a:off x="1847852" y="1616077"/>
            <a:ext cx="366713" cy="366713"/>
            <a:chOff x="1923675" y="1633650"/>
            <a:chExt cx="436000" cy="435975"/>
          </a:xfrm>
        </p:grpSpPr>
        <p:sp>
          <p:nvSpPr>
            <p:cNvPr id="240" name="Google Shape;240;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1" name="Google Shape;241;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2" name="Google Shape;242;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3" name="Google Shape;243;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4" name="Google Shape;244;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5" name="Google Shape;245;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46" name="Google Shape;246;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47" name="Google Shape;247;p9"/>
          <p:cNvSpPr txBox="1"/>
          <p:nvPr/>
        </p:nvSpPr>
        <p:spPr>
          <a:xfrm>
            <a:off x="1692277" y="635635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48" name="Google Shape;248;p9"/>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2021-07-18T14:54:52Z</dcterms:created>
  <dc:creator>Jano Filovkin</dc:creator>
</cp:coreProperties>
</file>