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Slab"/>
      <p:regular r:id="rId27"/>
      <p:bold r:id="rId28"/>
    </p:embeddedFont>
    <p:embeddedFont>
      <p:font typeface="Nixie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0" roundtripDataSignature="AMtx7miJHRPeVMsCyoZg5IxOoomB/aSsi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ir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ixieOne-regular.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16T15:57:08.636">
    <p:pos x="10" y="10"/>
    <p:text/>
    <p:extLst>
      <p:ext uri="{C676402C-5697-4E1C-873F-D02D1690AC5C}">
        <p15:threadingInfo timeZoneBias="0"/>
      </p:ext>
      <p:ext uri="http://customooxmlschemas.google.com/">
        <go:slidesCustomData xmlns:go="http://customooxmlschemas.google.com/" commentPostId="AAAAQ8XWVb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7" name="Google Shape;27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2"/>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2"/>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22"/>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2"/>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2"/>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2"/>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23"/>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3"/>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23"/>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3"/>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3"/>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4"/>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4"/>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4"/>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4"/>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4"/>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0" name="Shape 30"/>
        <p:cNvGrpSpPr/>
        <p:nvPr/>
      </p:nvGrpSpPr>
      <p:grpSpPr>
        <a:xfrm>
          <a:off x="0" y="0"/>
          <a:ext cx="0" cy="0"/>
          <a:chOff x="0" y="0"/>
          <a:chExt cx="0" cy="0"/>
        </a:xfrm>
      </p:grpSpPr>
      <p:sp>
        <p:nvSpPr>
          <p:cNvPr id="31" name="Google Shape;31;p25"/>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2" name="Google Shape;32;p25"/>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33" name="Google Shape;33;p25"/>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4" name="Google Shape;34;p25"/>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5" name="Google Shape;35;p25"/>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6" name="Google Shape;36;p25"/>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37" name="Google Shape;37;p25"/>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38" name="Google Shape;38;p2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 name="Shape 39"/>
        <p:cNvGrpSpPr/>
        <p:nvPr/>
      </p:nvGrpSpPr>
      <p:grpSpPr>
        <a:xfrm>
          <a:off x="0" y="0"/>
          <a:ext cx="0" cy="0"/>
          <a:chOff x="0" y="0"/>
          <a:chExt cx="0" cy="0"/>
        </a:xfrm>
      </p:grpSpPr>
      <p:sp>
        <p:nvSpPr>
          <p:cNvPr id="40" name="Google Shape;40;p26"/>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1" name="Google Shape;41;p26"/>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2" name="Google Shape;42;p26"/>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6"/>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6"/>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45" name="Google Shape;45;p26"/>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46" name="Google Shape;46;p26"/>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7" name="Google Shape;47;p26"/>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48" name="Google Shape;48;p2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21"/>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jp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jpg"/><Relationship Id="rId5" Type="http://schemas.openxmlformats.org/officeDocument/2006/relationships/hyperlink" Target="https://docs.google.com/document/d/1FTdMTym1LF-PrKdI8ez-nFGsGglnZlF8/edi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jpg"/><Relationship Id="rId5" Type="http://schemas.openxmlformats.org/officeDocument/2006/relationships/hyperlink" Target="https://wordwall.net/resource/2340843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jpg"/><Relationship Id="rId5" Type="http://schemas.openxmlformats.org/officeDocument/2006/relationships/hyperlink" Target="https://wordwall.net/resource/2349308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dress-sk.techinfus.com/etiket/istoriy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85800" y="2601913"/>
            <a:ext cx="6623050"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None/>
            </a:pPr>
            <a:r>
              <a:rPr b="1" lang="sk-SK">
                <a:solidFill>
                  <a:srgbClr val="FFFFFF"/>
                </a:solidFill>
                <a:latin typeface="Roboto Slab"/>
                <a:ea typeface="Roboto Slab"/>
                <a:cs typeface="Roboto Slab"/>
                <a:sym typeface="Roboto Slab"/>
              </a:rPr>
              <a:t>Digi School </a:t>
            </a:r>
            <a:br>
              <a:rPr b="1" lang="sk-SK">
                <a:solidFill>
                  <a:srgbClr val="FFFFFF"/>
                </a:solidFill>
                <a:latin typeface="Roboto Slab"/>
                <a:ea typeface="Roboto Slab"/>
                <a:cs typeface="Roboto Slab"/>
                <a:sym typeface="Roboto Slab"/>
              </a:rPr>
            </a:br>
            <a:r>
              <a:rPr b="1" lang="sk-SK">
                <a:solidFill>
                  <a:srgbClr val="FFFFFF"/>
                </a:solidFill>
                <a:latin typeface="Roboto Slab"/>
                <a:ea typeface="Roboto Slab"/>
                <a:cs typeface="Roboto Slab"/>
                <a:sym typeface="Roboto Slab"/>
              </a:rPr>
              <a:t>Ethics </a:t>
            </a:r>
            <a:br>
              <a:rPr b="1" lang="sk-SK">
                <a:solidFill>
                  <a:srgbClr val="FFFFFF"/>
                </a:solidFill>
                <a:latin typeface="Roboto Slab"/>
                <a:ea typeface="Roboto Slab"/>
                <a:cs typeface="Roboto Slab"/>
                <a:sym typeface="Roboto Slab"/>
              </a:rPr>
            </a:br>
            <a:r>
              <a:rPr b="1" lang="sk-SK" sz="2400">
                <a:solidFill>
                  <a:schemeClr val="lt1"/>
                </a:solidFill>
                <a:latin typeface="Roboto Slab"/>
                <a:ea typeface="Roboto Slab"/>
                <a:cs typeface="Roboto Slab"/>
                <a:sym typeface="Roboto Slab"/>
              </a:rPr>
              <a:t>Etiquette, Business Etiquette – History, Importance,  Greetings, Addressing, Introducing</a:t>
            </a:r>
            <a:br>
              <a:rPr b="1" lang="sk-SK" sz="2400">
                <a:solidFill>
                  <a:schemeClr val="lt1"/>
                </a:solidFill>
                <a:latin typeface="Roboto Slab"/>
                <a:ea typeface="Roboto Slab"/>
                <a:cs typeface="Roboto Slab"/>
                <a:sym typeface="Roboto Slab"/>
              </a:rPr>
            </a:br>
            <a:endParaRPr b="1" sz="2400">
              <a:solidFill>
                <a:schemeClr val="lt1"/>
              </a:solidFill>
              <a:latin typeface="Roboto Slab"/>
              <a:ea typeface="Roboto Slab"/>
              <a:cs typeface="Roboto Slab"/>
              <a:sym typeface="Roboto Slab"/>
            </a:endParaRPr>
          </a:p>
        </p:txBody>
      </p:sp>
      <p:sp>
        <p:nvSpPr>
          <p:cNvPr id="54" name="Google Shape;54;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55" name="Google Shape;55;p1"/>
          <p:cNvPicPr preferRelativeResize="0"/>
          <p:nvPr/>
        </p:nvPicPr>
        <p:blipFill rotWithShape="1">
          <a:blip r:embed="rId4">
            <a:alphaModFix/>
          </a:blip>
          <a:srcRect b="0" l="0" r="0" t="0"/>
          <a:stretch/>
        </p:blipFill>
        <p:spPr>
          <a:xfrm>
            <a:off x="103188" y="50800"/>
            <a:ext cx="2593975" cy="571500"/>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2697163" y="58738"/>
            <a:ext cx="1062037" cy="5969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01" name="Google Shape;201;p10"/>
          <p:cNvSpPr txBox="1"/>
          <p:nvPr>
            <p:ph idx="1" type="body"/>
          </p:nvPr>
        </p:nvSpPr>
        <p:spPr>
          <a:xfrm>
            <a:off x="441325" y="1768475"/>
            <a:ext cx="3851275" cy="2808288"/>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SzPts val="2800"/>
              <a:buFont typeface="Arial"/>
              <a:buNone/>
            </a:pPr>
            <a:r>
              <a:rPr b="1" lang="sk-SK" sz="1400">
                <a:latin typeface="Arial"/>
                <a:ea typeface="Arial"/>
                <a:cs typeface="Arial"/>
                <a:sym typeface="Arial"/>
              </a:rPr>
              <a:t>Greeting:</a:t>
            </a:r>
            <a:endParaRPr/>
          </a:p>
          <a:p>
            <a:pPr indent="0" lvl="0" marL="50800" rtl="0" algn="l">
              <a:spcBef>
                <a:spcPts val="600"/>
              </a:spcBef>
              <a:spcAft>
                <a:spcPts val="0"/>
              </a:spcAft>
              <a:buSzPts val="2800"/>
              <a:buFont typeface="Arial"/>
              <a:buNone/>
            </a:pPr>
            <a:r>
              <a:t/>
            </a:r>
            <a:endParaRPr sz="1400">
              <a:latin typeface="Arial"/>
              <a:ea typeface="Arial"/>
              <a:cs typeface="Arial"/>
              <a:sym typeface="Arial"/>
            </a:endParaRPr>
          </a:p>
          <a:p>
            <a:pPr indent="-406400" lvl="0" marL="457200" rtl="0" algn="l">
              <a:lnSpc>
                <a:spcPct val="107000"/>
              </a:lnSpc>
              <a:spcBef>
                <a:spcPts val="600"/>
              </a:spcBef>
              <a:spcAft>
                <a:spcPts val="0"/>
              </a:spcAft>
              <a:buSzPts val="2800"/>
              <a:buFont typeface="Noto Sans Symbols"/>
              <a:buChar char="⮚"/>
            </a:pPr>
            <a:r>
              <a:rPr lang="sk-SK" sz="1400">
                <a:solidFill>
                  <a:srgbClr val="114454"/>
                </a:solidFill>
                <a:latin typeface="Arial"/>
                <a:ea typeface="Arial"/>
                <a:cs typeface="Arial"/>
                <a:sym typeface="Arial"/>
              </a:rPr>
              <a:t>The one wholeaves the working place greets first,</a:t>
            </a:r>
            <a:endParaRPr/>
          </a:p>
          <a:p>
            <a:pPr indent="-406400" lvl="0" marL="457200" rtl="0" algn="l">
              <a:lnSpc>
                <a:spcPct val="107000"/>
              </a:lnSpc>
              <a:spcBef>
                <a:spcPts val="600"/>
              </a:spcBef>
              <a:spcAft>
                <a:spcPts val="0"/>
              </a:spcAft>
              <a:buSzPts val="2800"/>
              <a:buFont typeface="Noto Sans Symbols"/>
              <a:buChar char="⮚"/>
            </a:pPr>
            <a:r>
              <a:rPr lang="sk-SK" sz="1400">
                <a:solidFill>
                  <a:srgbClr val="114454"/>
                </a:solidFill>
                <a:latin typeface="Arial"/>
                <a:ea typeface="Arial"/>
                <a:cs typeface="Arial"/>
                <a:sym typeface="Arial"/>
              </a:rPr>
              <a:t>Sitting man always stands up,</a:t>
            </a:r>
            <a:endParaRPr/>
          </a:p>
          <a:p>
            <a:pPr indent="-406400" lvl="0" marL="457200" rtl="0" algn="l">
              <a:lnSpc>
                <a:spcPct val="107000"/>
              </a:lnSpc>
              <a:spcBef>
                <a:spcPts val="600"/>
              </a:spcBef>
              <a:spcAft>
                <a:spcPts val="0"/>
              </a:spcAft>
              <a:buSzPts val="2800"/>
              <a:buFont typeface="Noto Sans Symbols"/>
              <a:buChar char="⮚"/>
            </a:pPr>
            <a:r>
              <a:rPr lang="sk-SK" sz="1400">
                <a:solidFill>
                  <a:srgbClr val="114454"/>
                </a:solidFill>
                <a:latin typeface="Arial"/>
                <a:ea typeface="Arial"/>
                <a:cs typeface="Arial"/>
                <a:sym typeface="Arial"/>
              </a:rPr>
              <a:t>Woman may remain seated, </a:t>
            </a:r>
            <a:endParaRPr/>
          </a:p>
          <a:p>
            <a:pPr indent="-406400" lvl="0" marL="457200" rtl="0" algn="l">
              <a:lnSpc>
                <a:spcPct val="107000"/>
              </a:lnSpc>
              <a:spcBef>
                <a:spcPts val="600"/>
              </a:spcBef>
              <a:spcAft>
                <a:spcPts val="0"/>
              </a:spcAft>
              <a:buSzPts val="2800"/>
              <a:buFont typeface="Noto Sans Symbols"/>
              <a:buChar char="⮚"/>
            </a:pPr>
            <a:r>
              <a:rPr lang="sk-SK" sz="1400">
                <a:solidFill>
                  <a:srgbClr val="114454"/>
                </a:solidFill>
                <a:latin typeface="Arial"/>
                <a:ea typeface="Arial"/>
                <a:cs typeface="Arial"/>
                <a:sym typeface="Arial"/>
              </a:rPr>
              <a:t>The one aproaching a group of people always greets first. </a:t>
            </a:r>
            <a:endParaRPr sz="1400">
              <a:solidFill>
                <a:srgbClr val="114454"/>
              </a:solidFill>
              <a:latin typeface="Arial"/>
              <a:ea typeface="Arial"/>
              <a:cs typeface="Arial"/>
              <a:sym typeface="Arial"/>
            </a:endParaRPr>
          </a:p>
          <a:p>
            <a:pPr indent="0" lvl="0" marL="50800" rtl="0" algn="l">
              <a:spcBef>
                <a:spcPts val="600"/>
              </a:spcBef>
              <a:spcAft>
                <a:spcPts val="0"/>
              </a:spcAft>
              <a:buClr>
                <a:srgbClr val="114454"/>
              </a:buClr>
              <a:buSzPts val="2800"/>
              <a:buFont typeface="Arial"/>
              <a:buNone/>
            </a:pPr>
            <a:r>
              <a:t/>
            </a:r>
            <a:endParaRPr sz="1600">
              <a:solidFill>
                <a:srgbClr val="114454"/>
              </a:solidFill>
              <a:latin typeface="Nixie One"/>
              <a:ea typeface="Nixie One"/>
              <a:cs typeface="Nixie One"/>
              <a:sym typeface="Nixie One"/>
            </a:endParaRPr>
          </a:p>
        </p:txBody>
      </p:sp>
      <p:grpSp>
        <p:nvGrpSpPr>
          <p:cNvPr id="202" name="Google Shape;202;p10"/>
          <p:cNvGrpSpPr/>
          <p:nvPr/>
        </p:nvGrpSpPr>
        <p:grpSpPr>
          <a:xfrm>
            <a:off x="323850" y="758825"/>
            <a:ext cx="366713" cy="366713"/>
            <a:chOff x="1923675" y="1633650"/>
            <a:chExt cx="436000" cy="435975"/>
          </a:xfrm>
        </p:grpSpPr>
        <p:sp>
          <p:nvSpPr>
            <p:cNvPr id="203" name="Google Shape;203;p1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4" name="Google Shape;204;p1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5" name="Google Shape;205;p1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6" name="Google Shape;206;p1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7" name="Google Shape;207;p1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8" name="Google Shape;208;p1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09" name="Google Shape;209;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10" name="Google Shape;210;p10"/>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11" name="Google Shape;211;p10"/>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Deti, Súrodenci, Brat, Sestra" id="212" name="Google Shape;212;p10"/>
          <p:cNvPicPr preferRelativeResize="0"/>
          <p:nvPr/>
        </p:nvPicPr>
        <p:blipFill rotWithShape="1">
          <a:blip r:embed="rId4">
            <a:alphaModFix/>
          </a:blip>
          <a:srcRect b="0" l="0" r="0" t="0"/>
          <a:stretch/>
        </p:blipFill>
        <p:spPr>
          <a:xfrm>
            <a:off x="4788024" y="1768475"/>
            <a:ext cx="3513757" cy="2337921"/>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1"/>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18" name="Google Shape;218;p11"/>
          <p:cNvSpPr txBox="1"/>
          <p:nvPr>
            <p:ph idx="1" type="body"/>
          </p:nvPr>
        </p:nvSpPr>
        <p:spPr>
          <a:xfrm>
            <a:off x="441325" y="1768475"/>
            <a:ext cx="3851275" cy="2808288"/>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SzPts val="2800"/>
              <a:buFont typeface="Arial"/>
              <a:buNone/>
            </a:pPr>
            <a:r>
              <a:rPr b="1" lang="sk-SK" sz="1400">
                <a:latin typeface="Arial"/>
                <a:ea typeface="Arial"/>
                <a:cs typeface="Arial"/>
                <a:sym typeface="Arial"/>
              </a:rPr>
              <a:t>Addressing:</a:t>
            </a:r>
            <a:endParaRPr sz="1400">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4454"/>
                </a:solidFill>
                <a:latin typeface="Arial"/>
                <a:ea typeface="Arial"/>
                <a:cs typeface="Arial"/>
                <a:sym typeface="Arial"/>
              </a:rPr>
              <a:t>Mister, Missis, Miss – only people that we don´t know, i.e., those we haven´t been introduced to</a:t>
            </a:r>
            <a:endParaRPr/>
          </a:p>
          <a:p>
            <a:pPr indent="-406400" lvl="0" marL="457200" rtl="0" algn="l">
              <a:spcBef>
                <a:spcPts val="600"/>
              </a:spcBef>
              <a:spcAft>
                <a:spcPts val="0"/>
              </a:spcAft>
              <a:buSzPts val="2800"/>
              <a:buFont typeface="Noto Sans Symbols"/>
              <a:buChar char="⮚"/>
            </a:pPr>
            <a:r>
              <a:rPr lang="sk-SK" sz="1400">
                <a:solidFill>
                  <a:srgbClr val="114454"/>
                </a:solidFill>
                <a:latin typeface="Arial"/>
                <a:ea typeface="Arial"/>
                <a:cs typeface="Arial"/>
                <a:sym typeface="Arial"/>
              </a:rPr>
              <a:t>In other cases, we either add the academic title, function or surname</a:t>
            </a:r>
            <a:endParaRPr/>
          </a:p>
          <a:p>
            <a:pPr indent="-406400" lvl="0" marL="457200" rtl="0" algn="l">
              <a:spcBef>
                <a:spcPts val="600"/>
              </a:spcBef>
              <a:spcAft>
                <a:spcPts val="0"/>
              </a:spcAft>
              <a:buSzPts val="2800"/>
              <a:buFont typeface="Noto Sans Symbols"/>
              <a:buChar char="⮚"/>
            </a:pPr>
            <a:r>
              <a:rPr lang="sk-SK" sz="1400">
                <a:solidFill>
                  <a:srgbClr val="114454"/>
                </a:solidFill>
                <a:latin typeface="Arial"/>
                <a:ea typeface="Arial"/>
                <a:cs typeface="Arial"/>
                <a:sym typeface="Arial"/>
              </a:rPr>
              <a:t>Calling someone Miss is not used in business etiquette in majority of European countries.</a:t>
            </a:r>
            <a:br>
              <a:rPr lang="sk-SK" sz="1400">
                <a:solidFill>
                  <a:srgbClr val="114454"/>
                </a:solidFill>
                <a:latin typeface="Arial"/>
                <a:ea typeface="Arial"/>
                <a:cs typeface="Arial"/>
                <a:sym typeface="Arial"/>
              </a:rPr>
            </a:br>
            <a:br>
              <a:rPr lang="sk-SK" sz="1400">
                <a:solidFill>
                  <a:srgbClr val="114454"/>
                </a:solidFill>
                <a:latin typeface="Arial"/>
                <a:ea typeface="Arial"/>
                <a:cs typeface="Arial"/>
                <a:sym typeface="Arial"/>
              </a:rPr>
            </a:br>
            <a:endParaRPr sz="1400">
              <a:solidFill>
                <a:srgbClr val="114454"/>
              </a:solidFill>
              <a:latin typeface="Arial"/>
              <a:ea typeface="Arial"/>
              <a:cs typeface="Arial"/>
              <a:sym typeface="Arial"/>
            </a:endParaRPr>
          </a:p>
          <a:p>
            <a:pPr indent="-228600" lvl="0" marL="457200" rtl="0" algn="l">
              <a:spcBef>
                <a:spcPts val="600"/>
              </a:spcBef>
              <a:spcAft>
                <a:spcPts val="0"/>
              </a:spcAft>
              <a:buSzPts val="2800"/>
              <a:buFont typeface="Noto Sans Symbols"/>
              <a:buNone/>
            </a:pPr>
            <a:r>
              <a:t/>
            </a:r>
            <a:endParaRPr sz="1400">
              <a:solidFill>
                <a:srgbClr val="114454"/>
              </a:solidFill>
              <a:latin typeface="Arial"/>
              <a:ea typeface="Arial"/>
              <a:cs typeface="Arial"/>
              <a:sym typeface="Arial"/>
            </a:endParaRPr>
          </a:p>
          <a:p>
            <a:pPr indent="0" lvl="0" marL="50800" rtl="0" algn="l">
              <a:spcBef>
                <a:spcPts val="600"/>
              </a:spcBef>
              <a:spcAft>
                <a:spcPts val="0"/>
              </a:spcAft>
              <a:buSzPts val="2800"/>
              <a:buFont typeface="Arial"/>
              <a:buNone/>
            </a:pPr>
            <a:r>
              <a:t/>
            </a:r>
            <a:endParaRPr sz="1400">
              <a:latin typeface="Arial"/>
              <a:ea typeface="Arial"/>
              <a:cs typeface="Arial"/>
              <a:sym typeface="Arial"/>
            </a:endParaRPr>
          </a:p>
          <a:p>
            <a:pPr indent="0" lvl="0" marL="50800" rtl="0" algn="l">
              <a:spcBef>
                <a:spcPts val="600"/>
              </a:spcBef>
              <a:spcAft>
                <a:spcPts val="0"/>
              </a:spcAft>
              <a:buClr>
                <a:srgbClr val="114454"/>
              </a:buClr>
              <a:buSzPts val="2800"/>
              <a:buFont typeface="Arial"/>
              <a:buNone/>
            </a:pPr>
            <a:r>
              <a:t/>
            </a:r>
            <a:endParaRPr sz="1600">
              <a:solidFill>
                <a:srgbClr val="114454"/>
              </a:solidFill>
              <a:latin typeface="Nixie One"/>
              <a:ea typeface="Nixie One"/>
              <a:cs typeface="Nixie One"/>
              <a:sym typeface="Nixie One"/>
            </a:endParaRPr>
          </a:p>
        </p:txBody>
      </p:sp>
      <p:grpSp>
        <p:nvGrpSpPr>
          <p:cNvPr id="219" name="Google Shape;219;p11"/>
          <p:cNvGrpSpPr/>
          <p:nvPr/>
        </p:nvGrpSpPr>
        <p:grpSpPr>
          <a:xfrm>
            <a:off x="323850" y="758825"/>
            <a:ext cx="366713" cy="366713"/>
            <a:chOff x="1923675" y="1633650"/>
            <a:chExt cx="436000" cy="435975"/>
          </a:xfrm>
        </p:grpSpPr>
        <p:sp>
          <p:nvSpPr>
            <p:cNvPr id="220" name="Google Shape;220;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1" name="Google Shape;221;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2" name="Google Shape;222;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3" name="Google Shape;223;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4" name="Google Shape;224;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5" name="Google Shape;225;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26" name="Google Shape;226;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27" name="Google Shape;227;p11"/>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28" name="Google Shape;228;p11"/>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Súrodenci, Brat, Sestra, Deti, Dievča" id="229" name="Google Shape;229;p11"/>
          <p:cNvPicPr preferRelativeResize="0"/>
          <p:nvPr/>
        </p:nvPicPr>
        <p:blipFill rotWithShape="1">
          <a:blip r:embed="rId4">
            <a:alphaModFix/>
          </a:blip>
          <a:srcRect b="0" l="0" r="0" t="0"/>
          <a:stretch/>
        </p:blipFill>
        <p:spPr>
          <a:xfrm>
            <a:off x="4716016" y="1955549"/>
            <a:ext cx="3486547" cy="243414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2"/>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35" name="Google Shape;235;p12"/>
          <p:cNvSpPr txBox="1"/>
          <p:nvPr>
            <p:ph idx="1" type="body"/>
          </p:nvPr>
        </p:nvSpPr>
        <p:spPr>
          <a:xfrm>
            <a:off x="441325" y="1768475"/>
            <a:ext cx="3851275" cy="2808288"/>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SzPts val="2800"/>
              <a:buFont typeface="Arial"/>
              <a:buNone/>
            </a:pPr>
            <a:r>
              <a:rPr lang="sk-SK" sz="1400">
                <a:solidFill>
                  <a:srgbClr val="383838"/>
                </a:solidFill>
                <a:latin typeface="Arial"/>
                <a:ea typeface="Arial"/>
                <a:cs typeface="Arial"/>
                <a:sym typeface="Arial"/>
              </a:rPr>
              <a:t>Introducing is not necessary:</a:t>
            </a:r>
            <a:endParaRPr sz="1400">
              <a:solidFill>
                <a:srgbClr val="383838"/>
              </a:solidFill>
              <a:latin typeface="Arial"/>
              <a:ea typeface="Arial"/>
              <a:cs typeface="Arial"/>
              <a:sym typeface="Arial"/>
            </a:endParaRPr>
          </a:p>
          <a:p>
            <a:pPr indent="0" lvl="0" marL="50800" rtl="0" algn="l">
              <a:spcBef>
                <a:spcPts val="600"/>
              </a:spcBef>
              <a:spcAft>
                <a:spcPts val="0"/>
              </a:spcAft>
              <a:buSzPts val="2800"/>
              <a:buFont typeface="Arial"/>
              <a:buNone/>
            </a:pPr>
            <a:r>
              <a:t/>
            </a:r>
            <a:endParaRPr sz="1400">
              <a:latin typeface="Arial"/>
              <a:ea typeface="Arial"/>
              <a:cs typeface="Arial"/>
              <a:sym typeface="Arial"/>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If every participant knows everybody, </a:t>
            </a:r>
            <a:endParaRPr sz="1400">
              <a:latin typeface="Arial"/>
              <a:ea typeface="Arial"/>
              <a:cs typeface="Arial"/>
              <a:sym typeface="Arial"/>
            </a:endParaRPr>
          </a:p>
          <a:p>
            <a:pPr indent="-177800" lvl="0" marL="508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When askin for simple information,</a:t>
            </a:r>
            <a:endParaRPr/>
          </a:p>
          <a:p>
            <a:pPr indent="-177800" lvl="0" marL="508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When providing some sort of help,</a:t>
            </a:r>
            <a:endParaRPr/>
          </a:p>
          <a:p>
            <a:pPr indent="-177800" lvl="0" marL="508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When a larger group is gathered. </a:t>
            </a:r>
            <a:endParaRPr sz="1600">
              <a:solidFill>
                <a:srgbClr val="114454"/>
              </a:solidFill>
              <a:latin typeface="Nixie One"/>
              <a:ea typeface="Nixie One"/>
              <a:cs typeface="Nixie One"/>
              <a:sym typeface="Nixie One"/>
            </a:endParaRPr>
          </a:p>
        </p:txBody>
      </p:sp>
      <p:grpSp>
        <p:nvGrpSpPr>
          <p:cNvPr id="236" name="Google Shape;236;p12"/>
          <p:cNvGrpSpPr/>
          <p:nvPr/>
        </p:nvGrpSpPr>
        <p:grpSpPr>
          <a:xfrm>
            <a:off x="323850" y="758825"/>
            <a:ext cx="366713" cy="366713"/>
            <a:chOff x="1923675" y="1633650"/>
            <a:chExt cx="436000" cy="435975"/>
          </a:xfrm>
        </p:grpSpPr>
        <p:sp>
          <p:nvSpPr>
            <p:cNvPr id="237" name="Google Shape;237;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8" name="Google Shape;238;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9" name="Google Shape;239;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0" name="Google Shape;240;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1" name="Google Shape;241;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2" name="Google Shape;242;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43" name="Google Shape;243;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44" name="Google Shape;244;p12"/>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45" name="Google Shape;245;p12"/>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Ľudia, Obchodné, Stretnutie" id="246" name="Google Shape;246;p12"/>
          <p:cNvPicPr preferRelativeResize="0"/>
          <p:nvPr/>
        </p:nvPicPr>
        <p:blipFill rotWithShape="1">
          <a:blip r:embed="rId4">
            <a:alphaModFix/>
          </a:blip>
          <a:srcRect b="0" l="0" r="0" t="0"/>
          <a:stretch/>
        </p:blipFill>
        <p:spPr>
          <a:xfrm>
            <a:off x="4716016" y="2067694"/>
            <a:ext cx="3436987" cy="2291325"/>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3"/>
          <p:cNvSpPr txBox="1"/>
          <p:nvPr>
            <p:ph type="ctrTitle"/>
          </p:nvPr>
        </p:nvSpPr>
        <p:spPr>
          <a:xfrm>
            <a:off x="4113213" y="1851025"/>
            <a:ext cx="4562475" cy="2916238"/>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Business Etiquette</a:t>
            </a:r>
            <a:endParaRPr/>
          </a:p>
        </p:txBody>
      </p:sp>
      <p:sp>
        <p:nvSpPr>
          <p:cNvPr id="252" name="Google Shape;252;p13"/>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a:latin typeface="Nixie One"/>
                <a:ea typeface="Nixie One"/>
                <a:cs typeface="Nixie One"/>
                <a:sym typeface="Nixie One"/>
              </a:rPr>
              <a:t>.</a:t>
            </a:r>
            <a:endParaRPr/>
          </a:p>
        </p:txBody>
      </p:sp>
      <p:sp>
        <p:nvSpPr>
          <p:cNvPr id="253" name="Google Shape;253;p13"/>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254" name="Google Shape;254;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55" name="Google Shape;255;p1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56" name="Google Shape;256;p13"/>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Biznismeni, ľudia pozdravujúci etiketu, obrázky, royalty free obrázky a obrázky" id="257" name="Google Shape;257;p13"/>
          <p:cNvPicPr preferRelativeResize="0"/>
          <p:nvPr/>
        </p:nvPicPr>
        <p:blipFill rotWithShape="1">
          <a:blip r:embed="rId4">
            <a:alphaModFix/>
          </a:blip>
          <a:srcRect b="0" l="0" r="0" t="0"/>
          <a:stretch/>
        </p:blipFill>
        <p:spPr>
          <a:xfrm>
            <a:off x="4372768" y="503238"/>
            <a:ext cx="3986214" cy="2572568"/>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4"/>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63" name="Google Shape;263;p14"/>
          <p:cNvSpPr txBox="1"/>
          <p:nvPr>
            <p:ph idx="1" type="body"/>
          </p:nvPr>
        </p:nvSpPr>
        <p:spPr>
          <a:xfrm>
            <a:off x="563562" y="1476375"/>
            <a:ext cx="4872534" cy="3349625"/>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Arial"/>
              <a:buNone/>
            </a:pPr>
            <a:r>
              <a:rPr b="1" lang="sk-SK" sz="1400">
                <a:solidFill>
                  <a:srgbClr val="114454"/>
                </a:solidFill>
                <a:latin typeface="Arial"/>
                <a:ea typeface="Arial"/>
                <a:cs typeface="Arial"/>
                <a:sym typeface="Arial"/>
              </a:rPr>
              <a:t>Business etiquette:</a:t>
            </a:r>
            <a:endParaRPr/>
          </a:p>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269875" lvl="0" marL="269875" rtl="0" algn="l">
              <a:spcBef>
                <a:spcPts val="600"/>
              </a:spcBef>
              <a:spcAft>
                <a:spcPts val="0"/>
              </a:spcAft>
              <a:buClr>
                <a:srgbClr val="114454"/>
              </a:buClr>
              <a:buSzPts val="2800"/>
              <a:buFont typeface="Noto Sans Symbols"/>
              <a:buChar char="⮚"/>
            </a:pPr>
            <a:r>
              <a:rPr lang="sk-SK" sz="1400">
                <a:solidFill>
                  <a:srgbClr val="000000"/>
                </a:solidFill>
                <a:latin typeface="Arial"/>
                <a:ea typeface="Arial"/>
                <a:cs typeface="Arial"/>
                <a:sym typeface="Arial"/>
              </a:rPr>
              <a:t>States the rules that should be followed during a successful business meeting, </a:t>
            </a:r>
            <a:endParaRPr/>
          </a:p>
          <a:p>
            <a:pPr indent="-269875" lvl="0" marL="269875" rtl="0" algn="l">
              <a:spcBef>
                <a:spcPts val="600"/>
              </a:spcBef>
              <a:spcAft>
                <a:spcPts val="0"/>
              </a:spcAft>
              <a:buClr>
                <a:srgbClr val="114454"/>
              </a:buClr>
              <a:buSzPts val="2800"/>
              <a:buFont typeface="Noto Sans Symbols"/>
              <a:buChar char="⮚"/>
            </a:pPr>
            <a:r>
              <a:rPr lang="sk-SK" sz="1400">
                <a:latin typeface="Arial"/>
                <a:ea typeface="Arial"/>
                <a:cs typeface="Arial"/>
                <a:sym typeface="Arial"/>
              </a:rPr>
              <a:t>Has different rules than the social etiquette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oto Sans Symbols"/>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264" name="Google Shape;264;p14"/>
          <p:cNvGrpSpPr/>
          <p:nvPr/>
        </p:nvGrpSpPr>
        <p:grpSpPr>
          <a:xfrm>
            <a:off x="323850" y="758825"/>
            <a:ext cx="366713" cy="366713"/>
            <a:chOff x="1923675" y="1633650"/>
            <a:chExt cx="436000" cy="435975"/>
          </a:xfrm>
        </p:grpSpPr>
        <p:sp>
          <p:nvSpPr>
            <p:cNvPr id="265" name="Google Shape;265;p1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6" name="Google Shape;266;p1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7" name="Google Shape;267;p1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8" name="Google Shape;268;p1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9" name="Google Shape;269;p1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0" name="Google Shape;270;p1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71" name="Google Shape;271;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72" name="Google Shape;272;p14"/>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73" name="Google Shape;273;p14"/>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Som rád, že s vami spolupracujem!  Mladí moderní muži v neformálnom oblečení, ktorí si podávajú ruky a usmievajú sa, keď pracujú v kreatívnej kancelárii, pozdravy stock fotografie, royalty free obrázky a obrázky" id="274" name="Google Shape;274;p14"/>
          <p:cNvPicPr preferRelativeResize="0"/>
          <p:nvPr/>
        </p:nvPicPr>
        <p:blipFill rotWithShape="1">
          <a:blip r:embed="rId4">
            <a:alphaModFix/>
          </a:blip>
          <a:srcRect b="0" l="0" r="0" t="0"/>
          <a:stretch/>
        </p:blipFill>
        <p:spPr>
          <a:xfrm>
            <a:off x="5585019" y="1995686"/>
            <a:ext cx="2535228" cy="1690152"/>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5"/>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Teaching Materials</a:t>
            </a:r>
            <a:endParaRPr/>
          </a:p>
        </p:txBody>
      </p:sp>
      <p:sp>
        <p:nvSpPr>
          <p:cNvPr id="280" name="Google Shape;280;p15"/>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281" name="Google Shape;281;p15"/>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82" name="Google Shape;282;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83" name="Google Shape;283;p15"/>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84" name="Google Shape;284;p15"/>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16"/>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90" name="Google Shape;290;p16"/>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TEACHING MATERIALS</a:t>
            </a:r>
            <a:endParaRPr b="1" sz="1800">
              <a:solidFill>
                <a:srgbClr val="FFFFFF"/>
              </a:solidFill>
              <a:latin typeface="Nixie One"/>
              <a:ea typeface="Nixie One"/>
              <a:cs typeface="Nixie One"/>
              <a:sym typeface="Nixie One"/>
            </a:endParaRPr>
          </a:p>
        </p:txBody>
      </p:sp>
      <p:grpSp>
        <p:nvGrpSpPr>
          <p:cNvPr id="291" name="Google Shape;291;p16"/>
          <p:cNvGrpSpPr/>
          <p:nvPr/>
        </p:nvGrpSpPr>
        <p:grpSpPr>
          <a:xfrm>
            <a:off x="323850" y="758825"/>
            <a:ext cx="366713" cy="366713"/>
            <a:chOff x="1923675" y="1633650"/>
            <a:chExt cx="436000" cy="435975"/>
          </a:xfrm>
        </p:grpSpPr>
        <p:sp>
          <p:nvSpPr>
            <p:cNvPr id="292" name="Google Shape;292;p1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3" name="Google Shape;293;p1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4" name="Google Shape;294;p1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5" name="Google Shape;295;p1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6" name="Google Shape;296;p1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7" name="Google Shape;297;p1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98" name="Google Shape;298;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9" name="Google Shape;299;p16"/>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00" name="Google Shape;300;p16"/>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301" name="Google Shape;301;p16"/>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sp>
        <p:nvSpPr>
          <p:cNvPr id="302" name="Google Shape;302;p16"/>
          <p:cNvSpPr txBox="1"/>
          <p:nvPr/>
        </p:nvSpPr>
        <p:spPr>
          <a:xfrm>
            <a:off x="803555" y="1995686"/>
            <a:ext cx="4596244" cy="437043"/>
          </a:xfrm>
          <a:prstGeom prst="rect">
            <a:avLst/>
          </a:prstGeom>
          <a:noFill/>
          <a:ln>
            <a:noFill/>
          </a:ln>
        </p:spPr>
        <p:txBody>
          <a:bodyPr anchorCtr="0" anchor="t" bIns="45700" lIns="91425" spcFirstLastPara="1" rIns="91425" wrap="square" tIns="45700">
            <a:spAutoFit/>
          </a:bodyPr>
          <a:lstStyle/>
          <a:p>
            <a:pPr indent="-450850" lvl="0" marL="450850" marR="0" rtl="0" algn="l">
              <a:lnSpc>
                <a:spcPct val="80000"/>
              </a:lnSpc>
              <a:spcBef>
                <a:spcPts val="0"/>
              </a:spcBef>
              <a:spcAft>
                <a:spcPts val="0"/>
              </a:spcAft>
              <a:buClr>
                <a:srgbClr val="114454"/>
              </a:buClr>
              <a:buSzPts val="1400"/>
              <a:buFont typeface="Noto Sans Symbols"/>
              <a:buChar char="⮚"/>
            </a:pPr>
            <a:r>
              <a:rPr lang="sk-SK" sz="1400" u="sng">
                <a:solidFill>
                  <a:schemeClr val="hlink"/>
                </a:solidFill>
                <a:latin typeface="Arial"/>
                <a:ea typeface="Arial"/>
                <a:cs typeface="Arial"/>
                <a:sym typeface="Arial"/>
                <a:hlinkClick r:id="rId5"/>
              </a:rPr>
              <a:t>Etiquette, business etiquette – history, importance, greeting, addressing, introducing</a:t>
            </a:r>
            <a:endParaRPr sz="1400">
              <a:solidFill>
                <a:srgbClr val="000000"/>
              </a:solidFill>
              <a:latin typeface="Arial"/>
              <a:ea typeface="Arial"/>
              <a:cs typeface="Arial"/>
              <a:sym typeface="Aria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17"/>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308" name="Google Shape;308;p17"/>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309" name="Google Shape;309;p17"/>
          <p:cNvSpPr txBox="1"/>
          <p:nvPr>
            <p:ph idx="1" type="body"/>
          </p:nvPr>
        </p:nvSpPr>
        <p:spPr>
          <a:xfrm>
            <a:off x="1146175" y="2211388"/>
            <a:ext cx="4362450"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they will check the rules about introducing and greeting </a:t>
            </a:r>
            <a:endParaRPr sz="1600">
              <a:solidFill>
                <a:srgbClr val="114454"/>
              </a:solidFill>
              <a:latin typeface="Arial"/>
              <a:ea typeface="Arial"/>
              <a:cs typeface="Arial"/>
              <a:sym typeface="Arial"/>
            </a:endParaRPr>
          </a:p>
        </p:txBody>
      </p:sp>
      <p:grpSp>
        <p:nvGrpSpPr>
          <p:cNvPr id="310" name="Google Shape;310;p17"/>
          <p:cNvGrpSpPr/>
          <p:nvPr/>
        </p:nvGrpSpPr>
        <p:grpSpPr>
          <a:xfrm>
            <a:off x="323850" y="758825"/>
            <a:ext cx="366713" cy="366713"/>
            <a:chOff x="1923675" y="1633650"/>
            <a:chExt cx="436000" cy="435975"/>
          </a:xfrm>
        </p:grpSpPr>
        <p:sp>
          <p:nvSpPr>
            <p:cNvPr id="311" name="Google Shape;311;p1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2" name="Google Shape;312;p1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3" name="Google Shape;313;p1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4" name="Google Shape;314;p1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5" name="Google Shape;315;p1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6" name="Google Shape;316;p1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317" name="Google Shape;317;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18" name="Google Shape;318;p17"/>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19" name="Google Shape;319;p17"/>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320" name="Google Shape;320;p17"/>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321" name="Google Shape;321;p17">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18"/>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327" name="Google Shape;327;p18"/>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328" name="Google Shape;328;p18"/>
          <p:cNvSpPr txBox="1"/>
          <p:nvPr>
            <p:ph idx="1" type="body"/>
          </p:nvPr>
        </p:nvSpPr>
        <p:spPr>
          <a:xfrm>
            <a:off x="650875" y="2211388"/>
            <a:ext cx="4352925"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wordwalle they will put the sentences about greeting, addressing, and introducing in the right order. </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329" name="Google Shape;329;p18"/>
          <p:cNvGrpSpPr/>
          <p:nvPr/>
        </p:nvGrpSpPr>
        <p:grpSpPr>
          <a:xfrm>
            <a:off x="323850" y="758825"/>
            <a:ext cx="366713" cy="366713"/>
            <a:chOff x="1923675" y="1633650"/>
            <a:chExt cx="436000" cy="435975"/>
          </a:xfrm>
        </p:grpSpPr>
        <p:sp>
          <p:nvSpPr>
            <p:cNvPr id="330" name="Google Shape;330;p1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31" name="Google Shape;331;p1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32" name="Google Shape;332;p1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33" name="Google Shape;333;p1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34" name="Google Shape;334;p1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35" name="Google Shape;335;p1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336" name="Google Shape;336;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37" name="Google Shape;337;p18"/>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38" name="Google Shape;338;p18"/>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339" name="Google Shape;339;p18"/>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340" name="Google Shape;340;p18">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9"/>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b="1" lang="sk-SK" sz="1800">
                <a:solidFill>
                  <a:schemeClr val="lt1"/>
                </a:solidFill>
                <a:latin typeface="Roboto Slab"/>
                <a:ea typeface="Roboto Slab"/>
                <a:cs typeface="Roboto Slab"/>
                <a:sym typeface="Roboto Slab"/>
              </a:rPr>
              <a:t>SOURCES</a:t>
            </a:r>
            <a:endParaRPr/>
          </a:p>
        </p:txBody>
      </p:sp>
      <p:sp>
        <p:nvSpPr>
          <p:cNvPr id="346" name="Google Shape;346;p19"/>
          <p:cNvSpPr txBox="1"/>
          <p:nvPr>
            <p:ph idx="1" type="body"/>
          </p:nvPr>
        </p:nvSpPr>
        <p:spPr>
          <a:xfrm>
            <a:off x="1146175" y="1766888"/>
            <a:ext cx="5946105" cy="31591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u="sng">
                <a:solidFill>
                  <a:srgbClr val="111111"/>
                </a:solidFill>
                <a:latin typeface="Arial"/>
                <a:ea typeface="Arial"/>
                <a:cs typeface="Arial"/>
                <a:sym typeface="Arial"/>
                <a:hlinkClick r:id="rId3">
                  <a:extLst>
                    <a:ext uri="{A12FA001-AC4F-418D-AE19-62706E023703}">
                      <ahyp:hlinkClr val="tx"/>
                    </a:ext>
                  </a:extLst>
                </a:hlinkClick>
              </a:rPr>
              <a:t>https://dress-sk.techinfus.com/etiket/istoriya/</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Font typeface="Noto Sans Symbols"/>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Bódis, A, Štubňová,B: Nie som barbar. Etiketa pre každého. Bratislava: ISBN 978- 80 – 8170 – 033 -0</a:t>
            </a:r>
            <a:endParaRPr/>
          </a:p>
          <a:p>
            <a:pPr indent="-406400" lvl="0" marL="457200" rtl="0" algn="l">
              <a:spcBef>
                <a:spcPts val="600"/>
              </a:spcBef>
              <a:spcAft>
                <a:spcPts val="0"/>
              </a:spcAft>
              <a:buSzPts val="2800"/>
              <a:buFont typeface="Noto Sans Symbols"/>
              <a:buChar char="⮚"/>
            </a:pPr>
            <a:r>
              <a:rPr b="0" i="0" lang="sk-SK" sz="1400">
                <a:solidFill>
                  <a:srgbClr val="3B3B3B"/>
                </a:solidFill>
                <a:latin typeface="Arial"/>
                <a:ea typeface="Arial"/>
                <a:cs typeface="Arial"/>
                <a:sym typeface="Arial"/>
              </a:rPr>
              <a:t>Borec, T: Moderná biznis etiketa pre manažérov: ISBN 978 – 80 – 969817 – 6 -2</a:t>
            </a:r>
            <a:endParaRPr/>
          </a:p>
          <a:p>
            <a:pPr indent="0" lvl="0" marL="508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Arial"/>
              <a:buNone/>
            </a:pPr>
            <a:r>
              <a:t/>
            </a:r>
            <a:endParaRPr>
              <a:latin typeface="Arial"/>
              <a:ea typeface="Arial"/>
              <a:cs typeface="Arial"/>
              <a:sym typeface="Arial"/>
            </a:endParaRPr>
          </a:p>
        </p:txBody>
      </p:sp>
      <p:sp>
        <p:nvSpPr>
          <p:cNvPr id="347" name="Google Shape;347;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4294967295" type="ctrTitle"/>
          </p:nvPr>
        </p:nvSpPr>
        <p:spPr>
          <a:xfrm>
            <a:off x="3000374" y="571500"/>
            <a:ext cx="5892105" cy="687388"/>
          </a:xfrm>
          <a:prstGeom prst="rect">
            <a:avLst/>
          </a:prstGeom>
          <a:noFill/>
          <a:ln>
            <a:noFill/>
          </a:ln>
        </p:spPr>
        <p:txBody>
          <a:bodyPr anchorCtr="0" anchor="ctr" bIns="91425" lIns="91425" spcFirstLastPara="1" rIns="91425" wrap="square" tIns="91425">
            <a:noAutofit/>
          </a:bodyPr>
          <a:lstStyle/>
          <a:p>
            <a:pPr indent="0" lvl="0" marL="0" marR="0" rtl="0" algn="l">
              <a:lnSpc>
                <a:spcPct val="107000"/>
              </a:lnSpc>
              <a:spcBef>
                <a:spcPts val="0"/>
              </a:spcBef>
              <a:spcAft>
                <a:spcPts val="0"/>
              </a:spcAft>
              <a:buNone/>
            </a:pPr>
            <a:r>
              <a:rPr b="1" i="0" lang="sk-SK" sz="1800" u="none" cap="none" strike="noStrike">
                <a:solidFill>
                  <a:schemeClr val="lt1"/>
                </a:solidFill>
                <a:latin typeface="Roboto Slab"/>
                <a:ea typeface="Roboto Slab"/>
                <a:cs typeface="Roboto Slab"/>
                <a:sym typeface="Roboto Slab"/>
              </a:rPr>
              <a:t>Etiquette, Business Etiquette – History, Importance,  Greetings, Addressing, Introducing</a:t>
            </a:r>
            <a:endParaRPr b="1" i="0" sz="1800" u="none" cap="none" strike="noStrike">
              <a:solidFill>
                <a:schemeClr val="lt1"/>
              </a:solidFill>
              <a:latin typeface="Roboto Slab"/>
              <a:ea typeface="Roboto Slab"/>
              <a:cs typeface="Roboto Slab"/>
              <a:sym typeface="Roboto Slab"/>
            </a:endParaRPr>
          </a:p>
        </p:txBody>
      </p:sp>
      <p:sp>
        <p:nvSpPr>
          <p:cNvPr id="62" name="Google Shape;62;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63" name="Google Shape;63;p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64" name="Google Shape;64;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65" name="Google Shape;65;p2"/>
          <p:cNvSpPr txBox="1"/>
          <p:nvPr/>
        </p:nvSpPr>
        <p:spPr>
          <a:xfrm>
            <a:off x="35497" y="1500188"/>
            <a:ext cx="9108504" cy="2462213"/>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SUBJECT: Ethics</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SPECIFICATION: 	</a:t>
            </a:r>
            <a:r>
              <a:rPr b="1" i="0" lang="sk-SK" sz="1400" u="none" cap="none" strike="noStrike">
                <a:solidFill>
                  <a:schemeClr val="lt1"/>
                </a:solidFill>
                <a:latin typeface="Roboto Slab"/>
                <a:ea typeface="Roboto Slab"/>
                <a:cs typeface="Roboto Slab"/>
                <a:sym typeface="Roboto Slab"/>
              </a:rPr>
              <a:t>Etiquette, Business Etiquette – History, Importance, Greetings, Addressing, 			Introducing</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AGE GROUP: 14-15</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1 LESSON: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0"/>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1400" u="none" cap="none" strike="noStrike">
              <a:solidFill>
                <a:schemeClr val="lt1"/>
              </a:solidFill>
              <a:latin typeface="Arial"/>
              <a:ea typeface="Arial"/>
              <a:cs typeface="Arial"/>
              <a:sym typeface="Arial"/>
            </a:endParaRPr>
          </a:p>
        </p:txBody>
      </p:sp>
      <p:sp>
        <p:nvSpPr>
          <p:cNvPr id="353" name="Google Shape;353;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54" name="Google Shape;354;p20"/>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55" name="Google Shape;355;p20"/>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56" name="Google Shape;356;p20"/>
          <p:cNvSpPr txBox="1"/>
          <p:nvPr/>
        </p:nvSpPr>
        <p:spPr>
          <a:xfrm>
            <a:off x="212725" y="2643188"/>
            <a:ext cx="5143500"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Arial"/>
              <a:buNone/>
            </a:pPr>
            <a:r>
              <a:rPr lang="sk-SK" sz="14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4294967295" type="title"/>
          </p:nvPr>
        </p:nvSpPr>
        <p:spPr>
          <a:xfrm>
            <a:off x="500063" y="785813"/>
            <a:ext cx="2071687" cy="5000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CONTENTS</a:t>
            </a:r>
            <a:endParaRPr/>
          </a:p>
        </p:txBody>
      </p:sp>
      <p:sp>
        <p:nvSpPr>
          <p:cNvPr id="71" name="Google Shape;71;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759200" y="3003550"/>
            <a:ext cx="3487738" cy="7493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6" name="Google Shape;76;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7" name="Google Shape;77;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8" name="Google Shape;78;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9" name="Google Shape;79;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0" name="Google Shape;80;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1" name="Google Shape;81;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2" name="Google Shape;82;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3" name="Google Shape;83;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4" name="Google Shape;84;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01</a:t>
            </a:r>
            <a:endParaRPr/>
          </a:p>
        </p:txBody>
      </p:sp>
      <p:cxnSp>
        <p:nvCxnSpPr>
          <p:cNvPr id="85" name="Google Shape;85;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86" name="Google Shape;86;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t/>
            </a:r>
            <a:endParaRPr b="0" sz="1400" u="none">
              <a:solidFill>
                <a:srgbClr val="FFFFFF"/>
              </a:solidFill>
              <a:latin typeface="Nixie One"/>
              <a:ea typeface="Nixie One"/>
              <a:cs typeface="Nixie One"/>
              <a:sym typeface="Nixie One"/>
            </a:endParaRPr>
          </a:p>
        </p:txBody>
      </p:sp>
      <p:sp>
        <p:nvSpPr>
          <p:cNvPr id="87" name="Google Shape;87;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02</a:t>
            </a:r>
            <a:endParaRPr b="1" sz="2400" u="none">
              <a:solidFill>
                <a:srgbClr val="000000"/>
              </a:solidFill>
              <a:latin typeface="Nixie One"/>
              <a:ea typeface="Nixie One"/>
              <a:cs typeface="Nixie One"/>
              <a:sym typeface="Nixie One"/>
            </a:endParaRPr>
          </a:p>
        </p:txBody>
      </p:sp>
      <p:cxnSp>
        <p:nvCxnSpPr>
          <p:cNvPr id="88" name="Google Shape;88;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89" name="Google Shape;89;p3"/>
          <p:cNvSpPr txBox="1"/>
          <p:nvPr/>
        </p:nvSpPr>
        <p:spPr>
          <a:xfrm>
            <a:off x="4532313" y="2392363"/>
            <a:ext cx="1384300" cy="477837"/>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Etiquette- Greeting, Addressing, Introducing</a:t>
            </a:r>
            <a:endParaRPr b="0" sz="1400" u="none">
              <a:solidFill>
                <a:srgbClr val="000000"/>
              </a:solidFill>
              <a:latin typeface="Roboto Slab"/>
              <a:ea typeface="Roboto Slab"/>
              <a:cs typeface="Roboto Slab"/>
              <a:sym typeface="Roboto Slab"/>
            </a:endParaRPr>
          </a:p>
        </p:txBody>
      </p:sp>
      <p:sp>
        <p:nvSpPr>
          <p:cNvPr id="90" name="Google Shape;90;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03</a:t>
            </a:r>
            <a:endParaRPr/>
          </a:p>
        </p:txBody>
      </p:sp>
      <p:cxnSp>
        <p:nvCxnSpPr>
          <p:cNvPr id="91" name="Google Shape;91;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92" name="Google Shape;92;p3"/>
          <p:cNvSpPr txBox="1"/>
          <p:nvPr/>
        </p:nvSpPr>
        <p:spPr>
          <a:xfrm>
            <a:off x="4561424" y="3080895"/>
            <a:ext cx="16954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Business Etiquette</a:t>
            </a:r>
            <a:endParaRPr b="0" sz="1000" u="none">
              <a:solidFill>
                <a:srgbClr val="FFFFFF"/>
              </a:solidFill>
              <a:latin typeface="Roboto Slab"/>
              <a:ea typeface="Roboto Slab"/>
              <a:cs typeface="Roboto Slab"/>
              <a:sym typeface="Roboto Slab"/>
            </a:endParaRPr>
          </a:p>
        </p:txBody>
      </p:sp>
      <p:sp>
        <p:nvSpPr>
          <p:cNvPr id="93" name="Google Shape;93;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04</a:t>
            </a:r>
            <a:endParaRPr/>
          </a:p>
        </p:txBody>
      </p:sp>
      <p:cxnSp>
        <p:nvCxnSpPr>
          <p:cNvPr id="94" name="Google Shape;94;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95" name="Google Shape;95;p3"/>
          <p:cNvSpPr txBox="1"/>
          <p:nvPr/>
        </p:nvSpPr>
        <p:spPr>
          <a:xfrm>
            <a:off x="4532313"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TEACHING MATERIALS</a:t>
            </a:r>
            <a:endParaRPr/>
          </a:p>
        </p:txBody>
      </p:sp>
      <p:sp>
        <p:nvSpPr>
          <p:cNvPr id="96" name="Google Shape;96;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7" name="Google Shape;97;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sz="1200" u="none">
              <a:solidFill>
                <a:srgbClr val="18637B"/>
              </a:solidFill>
              <a:latin typeface="Nixie One"/>
              <a:ea typeface="Nixie One"/>
              <a:cs typeface="Nixie One"/>
              <a:sym typeface="Nixie One"/>
            </a:endParaRPr>
          </a:p>
        </p:txBody>
      </p:sp>
      <p:sp>
        <p:nvSpPr>
          <p:cNvPr id="98" name="Google Shape;98;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99" name="Google Shape;99;p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sp>
        <p:nvSpPr>
          <p:cNvPr id="100" name="Google Shape;100;p3"/>
          <p:cNvSpPr txBox="1"/>
          <p:nvPr/>
        </p:nvSpPr>
        <p:spPr>
          <a:xfrm>
            <a:off x="4475163" y="1651000"/>
            <a:ext cx="1546225"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Etiquette, History, Importance</a:t>
            </a:r>
            <a:endParaRPr b="0" sz="1000" u="none">
              <a:solidFill>
                <a:srgbClr val="FFFFFF"/>
              </a:solidFill>
              <a:latin typeface="Roboto Slab"/>
              <a:ea typeface="Roboto Slab"/>
              <a:cs typeface="Roboto Slab"/>
              <a:sym typeface="Roboto Slab"/>
            </a:endParaRPr>
          </a:p>
        </p:txBody>
      </p:sp>
      <p:sp>
        <p:nvSpPr>
          <p:cNvPr id="101" name="Google Shape;101;p3"/>
          <p:cNvSpPr/>
          <p:nvPr/>
        </p:nvSpPr>
        <p:spPr>
          <a:xfrm>
            <a:off x="3143250" y="1643063"/>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 name="Google Shape;102;p3"/>
          <p:cNvSpPr/>
          <p:nvPr/>
        </p:nvSpPr>
        <p:spPr>
          <a:xfrm>
            <a:off x="3143250" y="242887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3"/>
          <p:cNvSpPr/>
          <p:nvPr/>
        </p:nvSpPr>
        <p:spPr>
          <a:xfrm>
            <a:off x="3143250" y="328612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4" name="Google Shape;104;p3"/>
          <p:cNvSpPr/>
          <p:nvPr/>
        </p:nvSpPr>
        <p:spPr>
          <a:xfrm>
            <a:off x="3143250" y="4071938"/>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Erasmus+ logo EN.jpg" id="105" name="Google Shape;105;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3924300" y="2878138"/>
            <a:ext cx="5219700"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Etiquette</a:t>
            </a:r>
            <a:endParaRPr/>
          </a:p>
        </p:txBody>
      </p:sp>
      <p:sp>
        <p:nvSpPr>
          <p:cNvPr id="111" name="Google Shape;111;p4"/>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latin typeface="Arial"/>
                <a:ea typeface="Arial"/>
                <a:cs typeface="Arial"/>
                <a:sym typeface="Arial"/>
              </a:rPr>
              <a:t>History, and importance</a:t>
            </a:r>
            <a:endParaRPr/>
          </a:p>
        </p:txBody>
      </p:sp>
      <p:sp>
        <p:nvSpPr>
          <p:cNvPr id="112" name="Google Shape;112;p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13" name="Google Shape;113;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14" name="Google Shape;114;p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15" name="Google Shape;115;p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pozdrav situácie ikony Sada pozdrav etikety obchodné situácie ikony izolovaných na bielom etiketa ľudia ilustrácie na pozadí" id="116" name="Google Shape;116;p4"/>
          <p:cNvPicPr preferRelativeResize="0"/>
          <p:nvPr/>
        </p:nvPicPr>
        <p:blipFill rotWithShape="1">
          <a:blip r:embed="rId4">
            <a:alphaModFix/>
          </a:blip>
          <a:srcRect b="0" l="0" r="0" t="0"/>
          <a:stretch/>
        </p:blipFill>
        <p:spPr>
          <a:xfrm>
            <a:off x="4860032" y="328092"/>
            <a:ext cx="2808312" cy="295804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a:p>
        </p:txBody>
      </p:sp>
      <p:grpSp>
        <p:nvGrpSpPr>
          <p:cNvPr id="122" name="Google Shape;122;p5"/>
          <p:cNvGrpSpPr/>
          <p:nvPr/>
        </p:nvGrpSpPr>
        <p:grpSpPr>
          <a:xfrm>
            <a:off x="323850" y="758825"/>
            <a:ext cx="366713" cy="366713"/>
            <a:chOff x="1923675" y="1633650"/>
            <a:chExt cx="436000" cy="435975"/>
          </a:xfrm>
        </p:grpSpPr>
        <p:sp>
          <p:nvSpPr>
            <p:cNvPr id="123" name="Google Shape;123;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4" name="Google Shape;124;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5" name="Google Shape;125;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6" name="Google Shape;126;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7" name="Google Shape;127;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8" name="Google Shape;128;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29" name="Google Shape;129;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30" name="Google Shape;130;p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31" name="Google Shape;131;p5"/>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32" name="Google Shape;132;p5"/>
          <p:cNvSpPr txBox="1"/>
          <p:nvPr>
            <p:ph idx="1" type="body"/>
          </p:nvPr>
        </p:nvSpPr>
        <p:spPr>
          <a:xfrm>
            <a:off x="323850" y="1492250"/>
            <a:ext cx="5040238"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2000">
              <a:latin typeface="Arial"/>
              <a:ea typeface="Arial"/>
              <a:cs typeface="Arial"/>
              <a:sym typeface="Arial"/>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The word etiquette originates from old French „estiquer“,</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its predecessor was the old German „stehen“, </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Both words have similar meaning – label, message board,</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 describes what is suitable and what is not. </a:t>
            </a:r>
            <a:endParaRPr sz="1400">
              <a:latin typeface="Arial"/>
              <a:ea typeface="Arial"/>
              <a:cs typeface="Arial"/>
              <a:sym typeface="Arial"/>
            </a:endParaRPr>
          </a:p>
          <a:p>
            <a:pPr indent="0" lvl="0" marL="50800" rtl="0" algn="l">
              <a:lnSpc>
                <a:spcPct val="80000"/>
              </a:lnSpc>
              <a:spcBef>
                <a:spcPts val="600"/>
              </a:spcBef>
              <a:spcAft>
                <a:spcPts val="0"/>
              </a:spcAft>
              <a:buSzPts val="2800"/>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descr="Obchodné, Nápad, Štýl, Koncepcia, Ciele" id="133" name="Google Shape;133;p5"/>
          <p:cNvPicPr preferRelativeResize="0"/>
          <p:nvPr/>
        </p:nvPicPr>
        <p:blipFill rotWithShape="1">
          <a:blip r:embed="rId4">
            <a:alphaModFix/>
          </a:blip>
          <a:srcRect b="0" l="0" r="0" t="0"/>
          <a:stretch/>
        </p:blipFill>
        <p:spPr>
          <a:xfrm>
            <a:off x="5652120" y="1707654"/>
            <a:ext cx="2593975" cy="1845087"/>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b="1" sz="1800">
              <a:solidFill>
                <a:srgbClr val="FFFFFF"/>
              </a:solidFill>
              <a:latin typeface="Nixie One"/>
              <a:ea typeface="Nixie One"/>
              <a:cs typeface="Nixie One"/>
              <a:sym typeface="Nixie One"/>
            </a:endParaRPr>
          </a:p>
        </p:txBody>
      </p:sp>
      <p:grpSp>
        <p:nvGrpSpPr>
          <p:cNvPr id="139" name="Google Shape;139;p6"/>
          <p:cNvGrpSpPr/>
          <p:nvPr/>
        </p:nvGrpSpPr>
        <p:grpSpPr>
          <a:xfrm>
            <a:off x="323850" y="758825"/>
            <a:ext cx="366713" cy="366713"/>
            <a:chOff x="1923675" y="1633650"/>
            <a:chExt cx="436000" cy="435975"/>
          </a:xfrm>
        </p:grpSpPr>
        <p:sp>
          <p:nvSpPr>
            <p:cNvPr id="140" name="Google Shape;140;p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1" name="Google Shape;141;p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2" name="Google Shape;142;p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3" name="Google Shape;143;p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4" name="Google Shape;144;p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5" name="Google Shape;145;p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46" name="Google Shape;146;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47" name="Google Shape;147;p6"/>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48" name="Google Shape;148;p6"/>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49" name="Google Shape;149;p6"/>
          <p:cNvSpPr txBox="1"/>
          <p:nvPr>
            <p:ph idx="1" type="body"/>
          </p:nvPr>
        </p:nvSpPr>
        <p:spPr>
          <a:xfrm>
            <a:off x="323850" y="1492250"/>
            <a:ext cx="5112246"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2000">
              <a:latin typeface="Arial"/>
              <a:ea typeface="Arial"/>
              <a:cs typeface="Arial"/>
              <a:sym typeface="Arial"/>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Etiquette is a compilation of historically created and traditionally fixed rules of behaviour.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14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None/>
            </a:pPr>
            <a:r>
              <a:t/>
            </a:r>
            <a:endParaRPr sz="2000">
              <a:latin typeface="Arial"/>
              <a:ea typeface="Arial"/>
              <a:cs typeface="Arial"/>
              <a:sym typeface="Arial"/>
            </a:endParaRPr>
          </a:p>
        </p:txBody>
      </p:sp>
      <p:pic>
        <p:nvPicPr>
          <p:cNvPr descr="Rôzne súbory príznakov a prevencia infekčných chorôb spôsobených vírusmi Lekárske choroby, choroby, ľudia, etiketa v zdravotníctve, ľudia, ilustrácie na stock" id="150" name="Google Shape;150;p6"/>
          <p:cNvPicPr preferRelativeResize="0"/>
          <p:nvPr/>
        </p:nvPicPr>
        <p:blipFill rotWithShape="1">
          <a:blip r:embed="rId4">
            <a:alphaModFix/>
          </a:blip>
          <a:srcRect b="0" l="0" r="0" t="0"/>
          <a:stretch/>
        </p:blipFill>
        <p:spPr>
          <a:xfrm>
            <a:off x="5364088" y="1707654"/>
            <a:ext cx="3130674" cy="2363352"/>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b="1" sz="1800">
              <a:solidFill>
                <a:srgbClr val="FFFFFF"/>
              </a:solidFill>
              <a:latin typeface="Nixie One"/>
              <a:ea typeface="Nixie One"/>
              <a:cs typeface="Nixie One"/>
              <a:sym typeface="Nixie One"/>
            </a:endParaRPr>
          </a:p>
        </p:txBody>
      </p:sp>
      <p:grpSp>
        <p:nvGrpSpPr>
          <p:cNvPr id="156" name="Google Shape;156;p7"/>
          <p:cNvGrpSpPr/>
          <p:nvPr/>
        </p:nvGrpSpPr>
        <p:grpSpPr>
          <a:xfrm>
            <a:off x="323850" y="758825"/>
            <a:ext cx="366713" cy="366713"/>
            <a:chOff x="1923675" y="1633650"/>
            <a:chExt cx="436000" cy="435975"/>
          </a:xfrm>
        </p:grpSpPr>
        <p:sp>
          <p:nvSpPr>
            <p:cNvPr id="157" name="Google Shape;157;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8" name="Google Shape;158;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9" name="Google Shape;159;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0" name="Google Shape;160;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1" name="Google Shape;161;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2" name="Google Shape;162;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63" name="Google Shape;163;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64" name="Google Shape;164;p7"/>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65" name="Google Shape;165;p7"/>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66" name="Google Shape;166;p7"/>
          <p:cNvSpPr txBox="1"/>
          <p:nvPr>
            <p:ph idx="1" type="body"/>
          </p:nvPr>
        </p:nvSpPr>
        <p:spPr>
          <a:xfrm>
            <a:off x="323850" y="1492250"/>
            <a:ext cx="5904334"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1400">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4454"/>
                </a:solidFill>
                <a:latin typeface="Arial"/>
                <a:ea typeface="Arial"/>
                <a:cs typeface="Arial"/>
                <a:sym typeface="Arial"/>
              </a:rPr>
              <a:t>The court of the King Louis XIV (1643-1715), known as the Sun King, is considered the cradle of etiquette.</a:t>
            </a:r>
            <a:endParaRPr/>
          </a:p>
          <a:p>
            <a:pPr indent="-406400" lvl="0" marL="457200" rtl="0" algn="l">
              <a:spcBef>
                <a:spcPts val="600"/>
              </a:spcBef>
              <a:spcAft>
                <a:spcPts val="0"/>
              </a:spcAft>
              <a:buSzPts val="2800"/>
              <a:buFont typeface="Noto Sans Symbols"/>
              <a:buChar char="⮚"/>
            </a:pPr>
            <a:r>
              <a:rPr lang="sk-SK" sz="1400">
                <a:solidFill>
                  <a:srgbClr val="114454"/>
                </a:solidFill>
                <a:latin typeface="Arial"/>
                <a:ea typeface="Arial"/>
                <a:cs typeface="Arial"/>
                <a:sym typeface="Arial"/>
              </a:rPr>
              <a:t>King Louis XIV introduced the seating order, </a:t>
            </a:r>
            <a:endParaRPr/>
          </a:p>
          <a:p>
            <a:pPr indent="-406400" lvl="0" marL="457200" rtl="0" algn="l">
              <a:spcBef>
                <a:spcPts val="600"/>
              </a:spcBef>
              <a:spcAft>
                <a:spcPts val="0"/>
              </a:spcAft>
              <a:buSzPts val="2800"/>
              <a:buFont typeface="Noto Sans Symbols"/>
              <a:buChar char="⮚"/>
            </a:pPr>
            <a:r>
              <a:rPr lang="sk-SK" sz="1400">
                <a:solidFill>
                  <a:srgbClr val="114454"/>
                </a:solidFill>
                <a:latin typeface="Arial"/>
                <a:ea typeface="Arial"/>
                <a:cs typeface="Arial"/>
                <a:sym typeface="Arial"/>
              </a:rPr>
              <a:t>The tie became a part of men´s attire.</a:t>
            </a:r>
            <a:endParaRPr/>
          </a:p>
          <a:p>
            <a:pPr indent="0" lvl="0" marL="50800" rtl="0" algn="l">
              <a:spcBef>
                <a:spcPts val="600"/>
              </a:spcBef>
              <a:spcAft>
                <a:spcPts val="0"/>
              </a:spcAft>
              <a:buSzPts val="2800"/>
              <a:buNone/>
            </a:pPr>
            <a:r>
              <a:t/>
            </a:r>
            <a:endParaRPr sz="1400">
              <a:latin typeface="Arial"/>
              <a:ea typeface="Arial"/>
              <a:cs typeface="Arial"/>
              <a:sym typeface="Arial"/>
            </a:endParaRPr>
          </a:p>
          <a:p>
            <a:pPr indent="0" lvl="0" marL="50800" rtl="0" algn="l">
              <a:spcBef>
                <a:spcPts val="600"/>
              </a:spcBef>
              <a:spcAft>
                <a:spcPts val="0"/>
              </a:spcAft>
              <a:buSzPts val="2800"/>
              <a:buFont typeface="Arial"/>
              <a:buNone/>
            </a:pPr>
            <a:r>
              <a:t/>
            </a:r>
            <a:endParaRPr>
              <a:latin typeface="Arial"/>
              <a:ea typeface="Arial"/>
              <a:cs typeface="Arial"/>
              <a:sym typeface="Arial"/>
            </a:endParaRPr>
          </a:p>
          <a:p>
            <a:pPr indent="0" lvl="0" marL="50800" rtl="0" algn="l">
              <a:lnSpc>
                <a:spcPct val="80000"/>
              </a:lnSpc>
              <a:spcBef>
                <a:spcPts val="600"/>
              </a:spcBef>
              <a:spcAft>
                <a:spcPts val="0"/>
              </a:spcAft>
              <a:buSzPts val="2800"/>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14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descr="Prezentácia, kravata, obchod, veľtrh" id="167" name="Google Shape;167;p7"/>
          <p:cNvPicPr preferRelativeResize="0"/>
          <p:nvPr/>
        </p:nvPicPr>
        <p:blipFill rotWithShape="1">
          <a:blip r:embed="rId4">
            <a:alphaModFix/>
          </a:blip>
          <a:srcRect b="0" l="0" r="0" t="0"/>
          <a:stretch/>
        </p:blipFill>
        <p:spPr>
          <a:xfrm>
            <a:off x="6215817" y="1579563"/>
            <a:ext cx="2072307" cy="2072307"/>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Etiquette</a:t>
            </a:r>
            <a:endParaRPr/>
          </a:p>
        </p:txBody>
      </p:sp>
      <p:sp>
        <p:nvSpPr>
          <p:cNvPr id="173" name="Google Shape;173;p8"/>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latin typeface="Arial"/>
                <a:ea typeface="Arial"/>
                <a:cs typeface="Arial"/>
                <a:sym typeface="Arial"/>
              </a:rPr>
              <a:t>Greeting, addressing, introducing</a:t>
            </a:r>
            <a:endParaRPr/>
          </a:p>
        </p:txBody>
      </p:sp>
      <p:sp>
        <p:nvSpPr>
          <p:cNvPr id="174" name="Google Shape;174;p8"/>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75" name="Google Shape;175;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76" name="Google Shape;176;p8"/>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77" name="Google Shape;177;p8"/>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pic>
        <p:nvPicPr>
          <p:cNvPr id="178" name="Google Shape;178;p8"/>
          <p:cNvPicPr preferRelativeResize="0"/>
          <p:nvPr/>
        </p:nvPicPr>
        <p:blipFill rotWithShape="1">
          <a:blip r:embed="rId4">
            <a:alphaModFix/>
          </a:blip>
          <a:srcRect b="0" l="0" r="0" t="0"/>
          <a:stretch/>
        </p:blipFill>
        <p:spPr>
          <a:xfrm>
            <a:off x="4283968" y="729961"/>
            <a:ext cx="3355454" cy="2239171"/>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a:p>
        </p:txBody>
      </p:sp>
      <p:sp>
        <p:nvSpPr>
          <p:cNvPr id="184" name="Google Shape;184;p9"/>
          <p:cNvSpPr txBox="1"/>
          <p:nvPr>
            <p:ph idx="1" type="body"/>
          </p:nvPr>
        </p:nvSpPr>
        <p:spPr>
          <a:xfrm>
            <a:off x="441325" y="1768475"/>
            <a:ext cx="3851275" cy="2808288"/>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SzPts val="2800"/>
              <a:buFont typeface="Arial"/>
              <a:buNone/>
            </a:pPr>
            <a:r>
              <a:rPr b="1" lang="sk-SK" sz="1400">
                <a:latin typeface="Arial"/>
                <a:ea typeface="Arial"/>
                <a:cs typeface="Arial"/>
                <a:sym typeface="Arial"/>
              </a:rPr>
              <a:t>Greeting:</a:t>
            </a:r>
            <a:endParaRPr sz="1400">
              <a:latin typeface="Arial"/>
              <a:ea typeface="Arial"/>
              <a:cs typeface="Arial"/>
              <a:sym typeface="Arial"/>
            </a:endParaRPr>
          </a:p>
          <a:p>
            <a:pPr indent="-406400" lvl="0" marL="457200" rtl="0" algn="l">
              <a:lnSpc>
                <a:spcPct val="107000"/>
              </a:lnSpc>
              <a:spcBef>
                <a:spcPts val="600"/>
              </a:spcBef>
              <a:spcAft>
                <a:spcPts val="0"/>
              </a:spcAft>
              <a:buSzPts val="2800"/>
              <a:buFont typeface="Noto Sans Symbols"/>
              <a:buChar char="⮚"/>
            </a:pPr>
            <a:r>
              <a:rPr lang="sk-SK" sz="1400">
                <a:solidFill>
                  <a:srgbClr val="114454"/>
                </a:solidFill>
                <a:latin typeface="Arial"/>
                <a:ea typeface="Arial"/>
                <a:cs typeface="Arial"/>
                <a:sym typeface="Arial"/>
              </a:rPr>
              <a:t>During the greeting we look into the eyes, or we look at least at the person that we greet.</a:t>
            </a:r>
            <a:endParaRPr/>
          </a:p>
          <a:p>
            <a:pPr indent="-406400" lvl="0" marL="457200" rtl="0" algn="l">
              <a:lnSpc>
                <a:spcPct val="107000"/>
              </a:lnSpc>
              <a:spcBef>
                <a:spcPts val="600"/>
              </a:spcBef>
              <a:spcAft>
                <a:spcPts val="0"/>
              </a:spcAft>
              <a:buSzPts val="2800"/>
              <a:buFont typeface="Noto Sans Symbols"/>
              <a:buChar char="⮚"/>
            </a:pPr>
            <a:r>
              <a:rPr lang="sk-SK" sz="1400">
                <a:solidFill>
                  <a:srgbClr val="114454"/>
                </a:solidFill>
                <a:latin typeface="Arial"/>
                <a:ea typeface="Arial"/>
                <a:cs typeface="Arial"/>
                <a:sym typeface="Arial"/>
              </a:rPr>
              <a:t>Our greeting should be clear and not partial</a:t>
            </a:r>
            <a:endParaRPr/>
          </a:p>
          <a:p>
            <a:pPr indent="-406400" lvl="0" marL="457200" rtl="0" algn="l">
              <a:lnSpc>
                <a:spcPct val="107000"/>
              </a:lnSpc>
              <a:spcBef>
                <a:spcPts val="600"/>
              </a:spcBef>
              <a:spcAft>
                <a:spcPts val="0"/>
              </a:spcAft>
              <a:buSzPts val="2800"/>
              <a:buFont typeface="Noto Sans Symbols"/>
              <a:buChar char="⮚"/>
            </a:pPr>
            <a:r>
              <a:rPr lang="sk-SK" sz="1400">
                <a:solidFill>
                  <a:srgbClr val="114454"/>
                </a:solidFill>
                <a:latin typeface="Arial"/>
                <a:ea typeface="Arial"/>
                <a:cs typeface="Arial"/>
                <a:sym typeface="Arial"/>
              </a:rPr>
              <a:t>At the working place the subordinate always greets the superior regardless of the age.</a:t>
            </a:r>
            <a:endParaRPr/>
          </a:p>
          <a:p>
            <a:pPr indent="0" lvl="0" marL="50800" rtl="0" algn="l">
              <a:spcBef>
                <a:spcPts val="600"/>
              </a:spcBef>
              <a:spcAft>
                <a:spcPts val="0"/>
              </a:spcAft>
              <a:buClr>
                <a:srgbClr val="114454"/>
              </a:buClr>
              <a:buSzPts val="2800"/>
              <a:buFont typeface="Arial"/>
              <a:buNone/>
            </a:pPr>
            <a:r>
              <a:t/>
            </a:r>
            <a:endParaRPr sz="1600">
              <a:solidFill>
                <a:srgbClr val="114454"/>
              </a:solidFill>
              <a:latin typeface="Nixie One"/>
              <a:ea typeface="Nixie One"/>
              <a:cs typeface="Nixie One"/>
              <a:sym typeface="Nixie One"/>
            </a:endParaRPr>
          </a:p>
        </p:txBody>
      </p:sp>
      <p:grpSp>
        <p:nvGrpSpPr>
          <p:cNvPr id="185" name="Google Shape;185;p9"/>
          <p:cNvGrpSpPr/>
          <p:nvPr/>
        </p:nvGrpSpPr>
        <p:grpSpPr>
          <a:xfrm>
            <a:off x="323850" y="758825"/>
            <a:ext cx="366713" cy="366713"/>
            <a:chOff x="1923675" y="1633650"/>
            <a:chExt cx="436000" cy="435975"/>
          </a:xfrm>
        </p:grpSpPr>
        <p:sp>
          <p:nvSpPr>
            <p:cNvPr id="186" name="Google Shape;186;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7" name="Google Shape;187;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8" name="Google Shape;188;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9" name="Google Shape;189;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0" name="Google Shape;190;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1" name="Google Shape;191;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92" name="Google Shape;192;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93" name="Google Shape;193;p9"/>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94" name="Google Shape;194;p9"/>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id="195" name="Google Shape;195;p9"/>
          <p:cNvPicPr preferRelativeResize="0"/>
          <p:nvPr/>
        </p:nvPicPr>
        <p:blipFill rotWithShape="1">
          <a:blip r:embed="rId4">
            <a:alphaModFix/>
          </a:blip>
          <a:srcRect b="0" l="0" r="0" t="0"/>
          <a:stretch/>
        </p:blipFill>
        <p:spPr>
          <a:xfrm>
            <a:off x="4632916" y="1589994"/>
            <a:ext cx="3576240" cy="2381818"/>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