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jGNpCR/tcejIIsICLwTlfWJjyb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7" name="Google Shape;15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7" name="Google Shape;16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168f440cde_0_4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g1168f440cde_0_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6" name="Google Shape;18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1168f440cde_0_5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3.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1168f440cde_0_50"/>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1168f440cde_0_50"/>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68f440cde_0_50"/>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68f440cde_0_50"/>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68f440cde_0_50"/>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68f440cde_0_50"/>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1168f440cde_0_50"/>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68f440cde_0_50"/>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Vg0Y1n99GCNR38mWFsdD803AQC6tGArSiQ6va-5v4Tw/viewer?f=4"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learningapps.org/display?v=parc11kzt21" TargetMode="Externa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323850" y="2168525"/>
            <a:ext cx="68389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none">
                <a:solidFill>
                  <a:srgbClr val="FFFFFF"/>
                </a:solidFill>
                <a:latin typeface="Arial"/>
                <a:ea typeface="Arial"/>
                <a:cs typeface="Arial"/>
                <a:sym typeface="Arial"/>
              </a:rPr>
              <a:t>DIGI SCHOOL</a:t>
            </a:r>
            <a:br>
              <a:rPr b="0" i="0" lang="en-US" sz="4800" u="none">
                <a:solidFill>
                  <a:srgbClr val="FFFFFF"/>
                </a:solidFill>
                <a:latin typeface="Arial"/>
                <a:ea typeface="Arial"/>
                <a:cs typeface="Arial"/>
                <a:sym typeface="Arial"/>
              </a:rPr>
            </a:br>
            <a:r>
              <a:rPr b="0" i="0" lang="en-US" sz="4800" u="none">
                <a:solidFill>
                  <a:srgbClr val="FFFFFF"/>
                </a:solidFill>
                <a:latin typeface="Arial"/>
                <a:ea typeface="Arial"/>
                <a:cs typeface="Arial"/>
                <a:sym typeface="Arial"/>
              </a:rPr>
              <a:t>ENGLISH LANGUAGE</a:t>
            </a:r>
            <a:endParaRPr/>
          </a:p>
        </p:txBody>
      </p:sp>
      <p:pic>
        <p:nvPicPr>
          <p:cNvPr descr="Erasmus+ logo EN.jpg" id="79" name="Google Shape;79;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0" name="Google Shape;80;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1" name="Google Shape;81;p1"/>
          <p:cNvSpPr txBox="1"/>
          <p:nvPr/>
        </p:nvSpPr>
        <p:spPr>
          <a:xfrm>
            <a:off x="428625" y="4643437"/>
            <a:ext cx="4143375"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92075" y="1708150"/>
            <a:ext cx="6840537" cy="1441450"/>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SPECIFICATION: Seminar in English Language </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8" name="Google Shape;88;p2"/>
          <p:cNvSpPr txBox="1"/>
          <p:nvPr/>
        </p:nvSpPr>
        <p:spPr>
          <a:xfrm>
            <a:off x="268287" y="4543425"/>
            <a:ext cx="3960812"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pic>
        <p:nvPicPr>
          <p:cNvPr id="89" name="Google Shape;89;p2"/>
          <p:cNvPicPr preferRelativeResize="0"/>
          <p:nvPr/>
        </p:nvPicPr>
        <p:blipFill rotWithShape="1">
          <a:blip r:embed="rId3">
            <a:alphaModFix/>
          </a:blip>
          <a:srcRect b="0" l="0" r="0" t="0"/>
          <a:stretch/>
        </p:blipFill>
        <p:spPr>
          <a:xfrm>
            <a:off x="92075" y="627062"/>
            <a:ext cx="1792287" cy="576262"/>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idx="4294967295" type="title"/>
          </p:nvPr>
        </p:nvSpPr>
        <p:spPr>
          <a:xfrm>
            <a:off x="400050" y="225425"/>
            <a:ext cx="2659062" cy="695325"/>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5" name="Google Shape;9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9" name="Google Shape;10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0" name="Google Shape;110;p3"/>
          <p:cNvSpPr txBox="1"/>
          <p:nvPr/>
        </p:nvSpPr>
        <p:spPr>
          <a:xfrm>
            <a:off x="4494212" y="166052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Free time activities</a:t>
            </a:r>
            <a:endParaRPr/>
          </a:p>
        </p:txBody>
      </p:sp>
      <p:sp>
        <p:nvSpPr>
          <p:cNvPr id="111" name="Google Shape;11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2" name="Google Shape;11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3" name="Google Shape;113;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2F2F2"/>
              </a:buClr>
              <a:buSzPts val="1200"/>
              <a:buFont typeface="Arial"/>
              <a:buNone/>
            </a:pPr>
            <a:r>
              <a:rPr b="0" i="0" lang="en-US" sz="1200" u="none">
                <a:solidFill>
                  <a:srgbClr val="F2F2F2"/>
                </a:solidFill>
                <a:latin typeface="Arial"/>
                <a:ea typeface="Arial"/>
                <a:cs typeface="Arial"/>
                <a:sym typeface="Arial"/>
              </a:rPr>
              <a:t> Verbs for LIKES </a:t>
            </a:r>
            <a:endParaRPr/>
          </a:p>
          <a:p>
            <a:pPr indent="0" lvl="0" marL="0" marR="0" rtl="0" algn="l">
              <a:lnSpc>
                <a:spcPct val="83000"/>
              </a:lnSpc>
              <a:spcBef>
                <a:spcPts val="0"/>
              </a:spcBef>
              <a:spcAft>
                <a:spcPts val="0"/>
              </a:spcAft>
              <a:buClr>
                <a:srgbClr val="F2F2F2"/>
              </a:buClr>
              <a:buSzPts val="1200"/>
              <a:buFont typeface="Arial"/>
              <a:buNone/>
            </a:pPr>
            <a:r>
              <a:rPr b="0" i="0" lang="en-US" sz="1200" u="none">
                <a:solidFill>
                  <a:srgbClr val="F2F2F2"/>
                </a:solidFill>
                <a:latin typeface="Arial"/>
                <a:ea typeface="Arial"/>
                <a:cs typeface="Arial"/>
                <a:sym typeface="Arial"/>
              </a:rPr>
              <a:t> and DISLIKES</a:t>
            </a:r>
            <a:endParaRPr/>
          </a:p>
        </p:txBody>
      </p:sp>
      <p:sp>
        <p:nvSpPr>
          <p:cNvPr id="114" name="Google Shape;11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5" name="Google Shape;11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6" name="Google Shape;116;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Low-cost hobbies</a:t>
            </a:r>
            <a:endParaRPr/>
          </a:p>
        </p:txBody>
      </p:sp>
      <p:sp>
        <p:nvSpPr>
          <p:cNvPr id="117" name="Google Shape;11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8" name="Google Shape;11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9" name="Google Shape;119;p3"/>
          <p:cNvSpPr txBox="1"/>
          <p:nvPr/>
        </p:nvSpPr>
        <p:spPr>
          <a:xfrm>
            <a:off x="4529137" y="378142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Technology</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and free time</a:t>
            </a:r>
            <a:endParaRPr/>
          </a:p>
        </p:txBody>
      </p:sp>
      <p:sp>
        <p:nvSpPr>
          <p:cNvPr id="120" name="Google Shape;12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731837" y="4648200"/>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a:t>
            </a:r>
            <a:r>
              <a:rPr b="1" i="0" lang="en-US" sz="1000" u="none">
                <a:solidFill>
                  <a:srgbClr val="000000"/>
                </a:solidFill>
                <a:latin typeface="Arial"/>
                <a:ea typeface="Arial"/>
                <a:cs typeface="Arial"/>
                <a:sym typeface="Arial"/>
              </a:rPr>
              <a:t>2020-1-SK01-KA226-SCH-094350</a:t>
            </a:r>
            <a:endParaRPr/>
          </a:p>
        </p:txBody>
      </p:sp>
      <p:sp>
        <p:nvSpPr>
          <p:cNvPr id="122" name="Google Shape;12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23" name="Google Shape;123;p3"/>
          <p:cNvPicPr preferRelativeResize="0"/>
          <p:nvPr/>
        </p:nvPicPr>
        <p:blipFill rotWithShape="1">
          <a:blip r:embed="rId3">
            <a:alphaModFix/>
          </a:blip>
          <a:srcRect b="0" l="0" r="0" t="0"/>
          <a:stretch/>
        </p:blipFill>
        <p:spPr>
          <a:xfrm>
            <a:off x="255587" y="203200"/>
            <a:ext cx="3024187" cy="730250"/>
          </a:xfrm>
          <a:prstGeom prst="rect">
            <a:avLst/>
          </a:prstGeom>
          <a:noFill/>
          <a:ln>
            <a:noFill/>
          </a:ln>
        </p:spPr>
      </p:pic>
      <p:sp>
        <p:nvSpPr>
          <p:cNvPr id="124" name="Google Shape;124;p3"/>
          <p:cNvSpPr txBox="1"/>
          <p:nvPr/>
        </p:nvSpPr>
        <p:spPr>
          <a:xfrm>
            <a:off x="928687" y="1352550"/>
            <a:ext cx="4640262"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24057"/>
              </a:buClr>
              <a:buSzPts val="1400"/>
              <a:buFont typeface="Arial"/>
              <a:buNone/>
            </a:pPr>
            <a:r>
              <a:rPr b="0" i="0" lang="en-US" sz="1400" u="none">
                <a:solidFill>
                  <a:srgbClr val="124057"/>
                </a:solidFill>
                <a:latin typeface="Arial"/>
                <a:ea typeface="Arial"/>
                <a:cs typeface="Arial"/>
                <a:sym typeface="Arial"/>
              </a:rPr>
              <a:t>CONTENT</a:t>
            </a:r>
            <a:endParaRPr/>
          </a:p>
        </p:txBody>
      </p:sp>
      <p:grpSp>
        <p:nvGrpSpPr>
          <p:cNvPr id="125" name="Google Shape;125;p3"/>
          <p:cNvGrpSpPr/>
          <p:nvPr/>
        </p:nvGrpSpPr>
        <p:grpSpPr>
          <a:xfrm>
            <a:off x="3176587" y="1741487"/>
            <a:ext cx="296862" cy="252412"/>
            <a:chOff x="1934025" y="1001650"/>
            <a:chExt cx="415300" cy="355600"/>
          </a:xfrm>
        </p:grpSpPr>
        <p:sp>
          <p:nvSpPr>
            <p:cNvPr id="126" name="Google Shape;12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9" name="Google Shape;12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0" name="Google Shape;130;p3"/>
          <p:cNvGrpSpPr/>
          <p:nvPr/>
        </p:nvGrpSpPr>
        <p:grpSpPr>
          <a:xfrm>
            <a:off x="1731962" y="1249362"/>
            <a:ext cx="296862" cy="252412"/>
            <a:chOff x="1934025" y="1001650"/>
            <a:chExt cx="415300" cy="355600"/>
          </a:xfrm>
        </p:grpSpPr>
        <p:sp>
          <p:nvSpPr>
            <p:cNvPr id="131" name="Google Shape;13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4" name="Google Shape;13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5" name="Google Shape;135;p3"/>
          <p:cNvGrpSpPr/>
          <p:nvPr/>
        </p:nvGrpSpPr>
        <p:grpSpPr>
          <a:xfrm>
            <a:off x="3221037" y="2438400"/>
            <a:ext cx="296862" cy="252412"/>
            <a:chOff x="1934025" y="1001650"/>
            <a:chExt cx="415300" cy="355600"/>
          </a:xfrm>
        </p:grpSpPr>
        <p:sp>
          <p:nvSpPr>
            <p:cNvPr id="136" name="Google Shape;13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0" name="Google Shape;140;p3"/>
          <p:cNvGrpSpPr/>
          <p:nvPr/>
        </p:nvGrpSpPr>
        <p:grpSpPr>
          <a:xfrm>
            <a:off x="3205162" y="3275012"/>
            <a:ext cx="296862" cy="252412"/>
            <a:chOff x="1934025" y="1001650"/>
            <a:chExt cx="415300" cy="355600"/>
          </a:xfrm>
        </p:grpSpPr>
        <p:sp>
          <p:nvSpPr>
            <p:cNvPr id="141" name="Google Shape;14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5" name="Google Shape;145;p3"/>
          <p:cNvGrpSpPr/>
          <p:nvPr/>
        </p:nvGrpSpPr>
        <p:grpSpPr>
          <a:xfrm>
            <a:off x="1579562" y="1096962"/>
            <a:ext cx="296862" cy="252412"/>
            <a:chOff x="1934025" y="1001650"/>
            <a:chExt cx="415300" cy="355600"/>
          </a:xfrm>
        </p:grpSpPr>
        <p:sp>
          <p:nvSpPr>
            <p:cNvPr id="146" name="Google Shape;146;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50" name="Google Shape;150;p3"/>
          <p:cNvGrpSpPr/>
          <p:nvPr/>
        </p:nvGrpSpPr>
        <p:grpSpPr>
          <a:xfrm>
            <a:off x="3251200" y="4030662"/>
            <a:ext cx="296862" cy="252412"/>
            <a:chOff x="1934025" y="1001650"/>
            <a:chExt cx="415300" cy="355600"/>
          </a:xfrm>
        </p:grpSpPr>
        <p:sp>
          <p:nvSpPr>
            <p:cNvPr id="151" name="Google Shape;151;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2" name="Google Shape;152;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4" name="Google Shape;154;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4"/>
          <p:cNvSpPr txBox="1"/>
          <p:nvPr>
            <p:ph type="ctrTitle"/>
          </p:nvPr>
        </p:nvSpPr>
        <p:spPr>
          <a:xfrm>
            <a:off x="3851275" y="2500312"/>
            <a:ext cx="4767262" cy="15382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sng">
                <a:solidFill>
                  <a:srgbClr val="114454"/>
                </a:solidFill>
                <a:hlinkClick r:id="rId3">
                  <a:extLst>
                    <a:ext uri="{A12FA001-AC4F-418D-AE19-62706E023703}">
                      <ahyp:hlinkClr val="tx"/>
                    </a:ext>
                  </a:extLst>
                </a:hlinkClick>
              </a:rPr>
              <a:t>PROMPTS AND ACTIVITIES</a:t>
            </a:r>
            <a:endParaRPr/>
          </a:p>
        </p:txBody>
      </p:sp>
      <p:sp>
        <p:nvSpPr>
          <p:cNvPr id="160" name="Google Shape;160;p4"/>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sng">
              <a:solidFill>
                <a:srgbClr val="0563C1"/>
              </a:solidFill>
              <a:latin typeface="Calibri"/>
              <a:ea typeface="Calibri"/>
              <a:cs typeface="Calibri"/>
              <a:sym typeface="Calibri"/>
            </a:endParaRPr>
          </a:p>
        </p:txBody>
      </p:sp>
      <p:sp>
        <p:nvSpPr>
          <p:cNvPr id="161" name="Google Shape;161;p4"/>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2" name="Google Shape;162;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63" name="Google Shape;163;p4"/>
          <p:cNvPicPr preferRelativeResize="0"/>
          <p:nvPr/>
        </p:nvPicPr>
        <p:blipFill rotWithShape="1">
          <a:blip r:embed="rId4">
            <a:alphaModFix/>
          </a:blip>
          <a:srcRect b="0" l="0" r="0" t="0"/>
          <a:stretch/>
        </p:blipFill>
        <p:spPr>
          <a:xfrm>
            <a:off x="471487" y="12700"/>
            <a:ext cx="2528887" cy="466725"/>
          </a:xfrm>
          <a:prstGeom prst="rect">
            <a:avLst/>
          </a:prstGeom>
          <a:noFill/>
          <a:ln>
            <a:noFill/>
          </a:ln>
        </p:spPr>
      </p:pic>
      <p:sp>
        <p:nvSpPr>
          <p:cNvPr id="164" name="Google Shape;164;p4"/>
          <p:cNvSpPr txBox="1"/>
          <p:nvPr/>
        </p:nvSpPr>
        <p:spPr>
          <a:xfrm>
            <a:off x="368300" y="4672012"/>
            <a:ext cx="2735262" cy="2476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type="ctrTitle"/>
          </p:nvPr>
        </p:nvSpPr>
        <p:spPr>
          <a:xfrm>
            <a:off x="3851275" y="1924050"/>
            <a:ext cx="4767262" cy="166052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Time Idioms</a:t>
            </a:r>
            <a:endParaRPr/>
          </a:p>
        </p:txBody>
      </p:sp>
      <p:sp>
        <p:nvSpPr>
          <p:cNvPr id="170" name="Google Shape;170;p5"/>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71" name="Google Shape;171;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72" name="Google Shape;172;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73" name="Google Shape;173;p5"/>
          <p:cNvPicPr preferRelativeResize="0"/>
          <p:nvPr/>
        </p:nvPicPr>
        <p:blipFill rotWithShape="1">
          <a:blip r:embed="rId4">
            <a:alphaModFix/>
          </a:blip>
          <a:srcRect b="0" l="0" r="0" t="0"/>
          <a:stretch/>
        </p:blipFill>
        <p:spPr>
          <a:xfrm>
            <a:off x="611187" y="6350"/>
            <a:ext cx="2305050" cy="508000"/>
          </a:xfrm>
          <a:prstGeom prst="rect">
            <a:avLst/>
          </a:prstGeom>
          <a:noFill/>
          <a:ln>
            <a:noFill/>
          </a:ln>
        </p:spPr>
      </p:pic>
      <p:sp>
        <p:nvSpPr>
          <p:cNvPr id="174" name="Google Shape;174;p5"/>
          <p:cNvSpPr txBox="1"/>
          <p:nvPr/>
        </p:nvSpPr>
        <p:spPr>
          <a:xfrm>
            <a:off x="-328612" y="4630737"/>
            <a:ext cx="4175125"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1168f440cde_0_42"/>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80" name="Google Shape;180;g1168f440cde_0_42"/>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81" name="Google Shape;181;g1168f440cde_0_42"/>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82" name="Google Shape;182;g1168f440cde_0_42"/>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83" name="Google Shape;183;g1168f440cde_0_42"/>
          <p:cNvSpPr txBox="1"/>
          <p:nvPr/>
        </p:nvSpPr>
        <p:spPr>
          <a:xfrm>
            <a:off x="428625" y="1500187"/>
            <a:ext cx="81438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rPr>
              <a:t>https://learningapps.org/</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https://jamboard.google.com/</a:t>
            </a:r>
            <a:r>
              <a:rPr lang="en-US">
                <a:solidFill>
                  <a:schemeClr val="lt1"/>
                </a:solidFill>
              </a:rPr>
              <a:t>  </a:t>
            </a:r>
            <a:endParaRPr i="0" sz="1400" cap="none" strike="noStrike">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89" name="Google Shape;189;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0" name="Google Shape;190;p6"/>
          <p:cNvSpPr txBox="1"/>
          <p:nvPr/>
        </p:nvSpPr>
        <p:spPr>
          <a:xfrm>
            <a:off x="298450" y="44989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1" name="Google Shape;191;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2" name="Google Shape;192;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