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Nixie One"/>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6" roundtripDataSignature="AMtx7mhEulKi8rqrVJqzvB9fjPgz/jqI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ixieOne-regular.fntdata"/><Relationship Id="rId14" Type="http://schemas.openxmlformats.org/officeDocument/2006/relationships/font" Target="fonts/RobotoSlab-bold.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 name="Google Shape;4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 name="Google Shape;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 name="Google Shape;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9"/>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9"/>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9"/>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9"/>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9"/>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9"/>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 name="Shape 16"/>
        <p:cNvGrpSpPr/>
        <p:nvPr/>
      </p:nvGrpSpPr>
      <p:grpSpPr>
        <a:xfrm>
          <a:off x="0" y="0"/>
          <a:ext cx="0" cy="0"/>
          <a:chOff x="0" y="0"/>
          <a:chExt cx="0" cy="0"/>
        </a:xfrm>
      </p:grpSpPr>
      <p:sp>
        <p:nvSpPr>
          <p:cNvPr id="17" name="Google Shape;17;p10"/>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8" name="Google Shape;18;p10"/>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0"/>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0"/>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0"/>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 name="Google Shape;22;p10"/>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23" name="Google Shape;23;p10"/>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4" name="Google Shape;24;p10"/>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25" name="Google Shape;25;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1"/>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8" name="Google Shape;28;p11"/>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1"/>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1"/>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1"/>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33" name="Shape 33"/>
        <p:cNvGrpSpPr/>
        <p:nvPr/>
      </p:nvGrpSpPr>
      <p:grpSpPr>
        <a:xfrm>
          <a:off x="0" y="0"/>
          <a:ext cx="0" cy="0"/>
          <a:chOff x="0" y="0"/>
          <a:chExt cx="0" cy="0"/>
        </a:xfrm>
      </p:grpSpPr>
      <p:sp>
        <p:nvSpPr>
          <p:cNvPr id="34" name="Google Shape;34;p12"/>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5" name="Google Shape;35;p12"/>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36" name="Google Shape;36;p12"/>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7" name="Google Shape;37;p12"/>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8" name="Google Shape;38;p12"/>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9" name="Google Shape;39;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8"/>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Aet1bZ_4O94" TargetMode="External"/><Relationship Id="rId4" Type="http://schemas.openxmlformats.org/officeDocument/2006/relationships/hyperlink" Target="https://learningapps.org/20612681" TargetMode="External"/><Relationship Id="rId5" Type="http://schemas.openxmlformats.org/officeDocument/2006/relationships/image" Target="../media/image2.jpg"/><Relationship Id="rId6" Type="http://schemas.openxmlformats.org/officeDocument/2006/relationships/hyperlink" Target="https://jamboard.google.com/d/1dOlu2WVdwYEv6NCsICZcS_HeDdhWoI3OSXAOVr1Iivk/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youtube.com/watch?v=Cy4_jtJC1H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hyperlink" Target="https://www.youtube.com/watch?v=Aet1bZ_4O94" TargetMode="External"/><Relationship Id="rId5" Type="http://schemas.openxmlformats.org/officeDocument/2006/relationships/hyperlink" Target="https://www.youtube.com/watch?v=Cy4_jtJC1H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
          <p:cNvSpPr txBox="1"/>
          <p:nvPr>
            <p:ph type="ctrTitle"/>
          </p:nvPr>
        </p:nvSpPr>
        <p:spPr>
          <a:xfrm>
            <a:off x="685800" y="2224177"/>
            <a:ext cx="5810250" cy="153661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Font typeface="Roboto Slab"/>
              <a:buNone/>
            </a:pPr>
            <a:r>
              <a:rPr b="1" lang="sk-SK">
                <a:solidFill>
                  <a:srgbClr val="FFFFFF"/>
                </a:solidFill>
                <a:latin typeface="Roboto Slab"/>
                <a:ea typeface="Roboto Slab"/>
                <a:cs typeface="Roboto Slab"/>
                <a:sym typeface="Roboto Slab"/>
              </a:rPr>
              <a:t>Digi school Deutsch</a:t>
            </a:r>
            <a:endParaRPr b="1">
              <a:solidFill>
                <a:srgbClr val="FFFFFF"/>
              </a:solidFill>
              <a:latin typeface="Roboto Slab"/>
              <a:ea typeface="Roboto Slab"/>
              <a:cs typeface="Roboto Slab"/>
              <a:sym typeface="Roboto Slab"/>
            </a:endParaRPr>
          </a:p>
        </p:txBody>
      </p:sp>
      <p:pic>
        <p:nvPicPr>
          <p:cNvPr descr="Erasmus+ logo EN.jpg" id="45" name="Google Shape;45;p1"/>
          <p:cNvPicPr preferRelativeResize="0"/>
          <p:nvPr/>
        </p:nvPicPr>
        <p:blipFill rotWithShape="1">
          <a:blip r:embed="rId3">
            <a:alphaModFix/>
          </a:blip>
          <a:srcRect b="0" l="0" r="0" t="0"/>
          <a:stretch/>
        </p:blipFill>
        <p:spPr>
          <a:xfrm>
            <a:off x="142875" y="271573"/>
            <a:ext cx="2593975" cy="571500"/>
          </a:xfrm>
          <a:prstGeom prst="rect">
            <a:avLst/>
          </a:prstGeom>
          <a:noFill/>
          <a:ln>
            <a:noFill/>
          </a:ln>
        </p:spPr>
      </p:pic>
      <p:sp>
        <p:nvSpPr>
          <p:cNvPr id="46" name="Google Shape;46;p1"/>
          <p:cNvSpPr txBox="1"/>
          <p:nvPr/>
        </p:nvSpPr>
        <p:spPr>
          <a:xfrm>
            <a:off x="752475" y="4731990"/>
            <a:ext cx="30274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200"/>
              <a:buFont typeface="Roboto Slab"/>
              <a:buNone/>
            </a:pPr>
            <a:r>
              <a:rPr b="1" i="0" lang="sk-SK" sz="1200" u="none" cap="none" strike="noStrike">
                <a:solidFill>
                  <a:schemeClr val="lt1"/>
                </a:solidFill>
                <a:latin typeface="Roboto Slab"/>
                <a:ea typeface="Roboto Slab"/>
                <a:cs typeface="Roboto Slab"/>
                <a:sym typeface="Roboto Slab"/>
              </a:rPr>
              <a:t>2020-1-SK01-KA226-SCH-094350  </a:t>
            </a:r>
            <a:endParaRPr/>
          </a:p>
        </p:txBody>
      </p:sp>
      <p:pic>
        <p:nvPicPr>
          <p:cNvPr id="47" name="Google Shape;47;p1"/>
          <p:cNvPicPr preferRelativeResize="0"/>
          <p:nvPr/>
        </p:nvPicPr>
        <p:blipFill rotWithShape="1">
          <a:blip r:embed="rId4">
            <a:alphaModFix/>
          </a:blip>
          <a:srcRect b="0" l="0" r="0" t="0"/>
          <a:stretch/>
        </p:blipFill>
        <p:spPr>
          <a:xfrm>
            <a:off x="2749972" y="254065"/>
            <a:ext cx="1158875" cy="652463"/>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Clr>
                <a:srgbClr val="114454"/>
              </a:buClr>
              <a:buSzPts val="2800"/>
              <a:buFont typeface="Arial"/>
              <a:buNone/>
            </a:pPr>
            <a:r>
              <a:rPr b="1" lang="sk-SK" sz="2400">
                <a:solidFill>
                  <a:srgbClr val="114454"/>
                </a:solidFill>
                <a:latin typeface="Roboto Slab"/>
                <a:ea typeface="Roboto Slab"/>
                <a:cs typeface="Roboto Slab"/>
                <a:sym typeface="Roboto Slab"/>
              </a:rPr>
              <a:t>Thema: Freizeit und Hobbys</a:t>
            </a:r>
            <a:endParaRPr b="1" sz="2400">
              <a:solidFill>
                <a:srgbClr val="114454"/>
              </a:solidFill>
              <a:latin typeface="Roboto Slab"/>
              <a:ea typeface="Roboto Slab"/>
              <a:cs typeface="Roboto Slab"/>
              <a:sym typeface="Roboto Slab"/>
            </a:endParaRPr>
          </a:p>
          <a:p>
            <a:pPr indent="0" lvl="0" marL="50800" rtl="0" algn="l">
              <a:spcBef>
                <a:spcPts val="600"/>
              </a:spcBef>
              <a:spcAft>
                <a:spcPts val="0"/>
              </a:spcAft>
              <a:buClr>
                <a:srgbClr val="114454"/>
              </a:buClr>
              <a:buSzPts val="2800"/>
              <a:buFont typeface="Arial"/>
              <a:buNone/>
            </a:pPr>
            <a:r>
              <a:rPr b="1" lang="sk-SK" sz="2400">
                <a:solidFill>
                  <a:srgbClr val="114454"/>
                </a:solidFill>
                <a:latin typeface="Roboto Slab"/>
                <a:ea typeface="Roboto Slab"/>
                <a:cs typeface="Roboto Slab"/>
                <a:sym typeface="Roboto Slab"/>
              </a:rPr>
              <a:t>Sprachniveau: A1</a:t>
            </a:r>
            <a:endParaRPr/>
          </a:p>
          <a:p>
            <a:pPr indent="0" lvl="0" marL="50800" rtl="0" algn="l">
              <a:spcBef>
                <a:spcPts val="600"/>
              </a:spcBef>
              <a:spcAft>
                <a:spcPts val="0"/>
              </a:spcAft>
              <a:buClr>
                <a:srgbClr val="114454"/>
              </a:buClr>
              <a:buSzPts val="2800"/>
              <a:buFont typeface="Arial"/>
              <a:buNone/>
            </a:pPr>
            <a:r>
              <a:rPr b="1" lang="sk-SK" sz="2400">
                <a:solidFill>
                  <a:srgbClr val="114454"/>
                </a:solidFill>
                <a:latin typeface="Roboto Slab"/>
                <a:ea typeface="Roboto Slab"/>
                <a:cs typeface="Roboto Slab"/>
                <a:sym typeface="Roboto Slab"/>
              </a:rPr>
              <a:t>Alter: 15 - 16 Jahre</a:t>
            </a:r>
            <a:endParaRPr b="1" sz="2400">
              <a:solidFill>
                <a:srgbClr val="114454"/>
              </a:solidFill>
              <a:latin typeface="Roboto Slab"/>
              <a:ea typeface="Roboto Slab"/>
              <a:cs typeface="Roboto Slab"/>
              <a:sym typeface="Roboto Slab"/>
            </a:endParaRPr>
          </a:p>
          <a:p>
            <a:pPr indent="0" lvl="0" marL="50800" rtl="0" algn="l">
              <a:spcBef>
                <a:spcPts val="600"/>
              </a:spcBef>
              <a:spcAft>
                <a:spcPts val="0"/>
              </a:spcAft>
              <a:buClr>
                <a:srgbClr val="114454"/>
              </a:buClr>
              <a:buSzPts val="2800"/>
              <a:buFont typeface="Arial"/>
              <a:buNone/>
            </a:pPr>
            <a:r>
              <a:rPr b="1" lang="sk-SK" sz="2400">
                <a:solidFill>
                  <a:srgbClr val="114454"/>
                </a:solidFill>
                <a:latin typeface="Roboto Slab"/>
                <a:ea typeface="Roboto Slab"/>
                <a:cs typeface="Roboto Slab"/>
                <a:sym typeface="Roboto Slab"/>
              </a:rPr>
              <a:t>Unterrichtseinheit: 2 Stunden –</a:t>
            </a:r>
            <a:endParaRPr/>
          </a:p>
          <a:p>
            <a:pPr indent="0" lvl="0" marL="50800" rtl="0" algn="l">
              <a:spcBef>
                <a:spcPts val="600"/>
              </a:spcBef>
              <a:spcAft>
                <a:spcPts val="0"/>
              </a:spcAft>
              <a:buClr>
                <a:srgbClr val="114454"/>
              </a:buClr>
              <a:buSzPts val="2800"/>
              <a:buFont typeface="Arial"/>
              <a:buNone/>
            </a:pPr>
            <a:r>
              <a:rPr b="1" lang="sk-SK" sz="2400">
                <a:solidFill>
                  <a:srgbClr val="114454"/>
                </a:solidFill>
                <a:latin typeface="Roboto Slab"/>
                <a:ea typeface="Roboto Slab"/>
                <a:cs typeface="Roboto Slab"/>
                <a:sym typeface="Roboto Slab"/>
              </a:rPr>
              <a:t> 90 Minuten</a:t>
            </a:r>
            <a:endParaRPr b="1" sz="2400">
              <a:solidFill>
                <a:srgbClr val="114454"/>
              </a:solidFill>
              <a:latin typeface="Roboto Slab"/>
              <a:ea typeface="Roboto Slab"/>
              <a:cs typeface="Roboto Slab"/>
              <a:sym typeface="Roboto Slab"/>
            </a:endParaRPr>
          </a:p>
          <a:p>
            <a:pPr indent="0" lvl="0" marL="50800" rtl="0" algn="l">
              <a:spcBef>
                <a:spcPts val="600"/>
              </a:spcBef>
              <a:spcAft>
                <a:spcPts val="0"/>
              </a:spcAft>
              <a:buClr>
                <a:srgbClr val="114454"/>
              </a:buClr>
              <a:buSzPts val="2800"/>
              <a:buFont typeface="Arial"/>
              <a:buNone/>
            </a:pPr>
            <a:r>
              <a:t/>
            </a:r>
            <a:endParaRPr sz="2000">
              <a:solidFill>
                <a:srgbClr val="114454"/>
              </a:solidFill>
              <a:latin typeface="Roboto Slab"/>
              <a:ea typeface="Roboto Slab"/>
              <a:cs typeface="Roboto Slab"/>
              <a:sym typeface="Roboto Slab"/>
            </a:endParaRPr>
          </a:p>
        </p:txBody>
      </p:sp>
      <p:sp>
        <p:nvSpPr>
          <p:cNvPr id="53" name="Google Shape;53;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54" name="Google Shape;54;p2"/>
          <p:cNvSpPr txBox="1"/>
          <p:nvPr>
            <p:ph type="title"/>
          </p:nvPr>
        </p:nvSpPr>
        <p:spPr>
          <a:xfrm>
            <a:off x="142875" y="483518"/>
            <a:ext cx="4429125" cy="1132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t/>
            </a:r>
            <a:endParaRPr>
              <a:latin typeface="Arial"/>
              <a:ea typeface="Arial"/>
              <a:cs typeface="Arial"/>
              <a:sym typeface="Arial"/>
            </a:endParaRPr>
          </a:p>
        </p:txBody>
      </p:sp>
      <p:pic>
        <p:nvPicPr>
          <p:cNvPr descr="Erasmus+ logo EN.jpg" id="55" name="Google Shape;55;p2"/>
          <p:cNvPicPr preferRelativeResize="0"/>
          <p:nvPr/>
        </p:nvPicPr>
        <p:blipFill rotWithShape="1">
          <a:blip r:embed="rId3">
            <a:alphaModFix/>
          </a:blip>
          <a:srcRect b="0" l="0" r="0" t="0"/>
          <a:stretch/>
        </p:blipFill>
        <p:spPr>
          <a:xfrm>
            <a:off x="149225" y="833438"/>
            <a:ext cx="2593975" cy="571500"/>
          </a:xfrm>
          <a:prstGeom prst="rect">
            <a:avLst/>
          </a:prstGeom>
          <a:noFill/>
          <a:ln>
            <a:noFill/>
          </a:ln>
        </p:spPr>
      </p:pic>
      <p:sp>
        <p:nvSpPr>
          <p:cNvPr id="56" name="Google Shape;56;p2"/>
          <p:cNvSpPr txBox="1"/>
          <p:nvPr/>
        </p:nvSpPr>
        <p:spPr>
          <a:xfrm>
            <a:off x="749300" y="4543425"/>
            <a:ext cx="3217863" cy="276999"/>
          </a:xfrm>
          <a:prstGeom prst="rect">
            <a:avLst/>
          </a:prstGeom>
          <a:solidFill>
            <a:srgbClr val="6E9C4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i="0" lang="sk-SK" sz="1200" u="none" cap="none" strike="noStrike">
                <a:solidFill>
                  <a:srgbClr val="000000"/>
                </a:solidFill>
                <a:latin typeface="Roboto Slab"/>
                <a:ea typeface="Roboto Slab"/>
                <a:cs typeface="Roboto Slab"/>
                <a:sym typeface="Roboto Slab"/>
              </a:rPr>
              <a:t>2020-1-SK01-KA226-SCH-094350</a:t>
            </a:r>
            <a:endParaRPr/>
          </a:p>
        </p:txBody>
      </p:sp>
      <p:pic>
        <p:nvPicPr>
          <p:cNvPr id="57" name="Google Shape;57;p2"/>
          <p:cNvPicPr preferRelativeResize="0"/>
          <p:nvPr/>
        </p:nvPicPr>
        <p:blipFill rotWithShape="1">
          <a:blip r:embed="rId4">
            <a:alphaModFix/>
          </a:blip>
          <a:srcRect b="0" l="0" r="0" t="0"/>
          <a:stretch/>
        </p:blipFill>
        <p:spPr>
          <a:xfrm>
            <a:off x="4572000" y="532706"/>
            <a:ext cx="1279525" cy="1011237"/>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idx="4294967295" type="title"/>
          </p:nvPr>
        </p:nvSpPr>
        <p:spPr>
          <a:xfrm>
            <a:off x="387350" y="366713"/>
            <a:ext cx="2759075" cy="88423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Freizeit und Hobbys</a:t>
            </a:r>
            <a:br>
              <a:rPr b="1" lang="sk-SK" sz="1800">
                <a:solidFill>
                  <a:srgbClr val="124057"/>
                </a:solidFill>
                <a:latin typeface="Roboto Slab"/>
                <a:ea typeface="Roboto Slab"/>
                <a:cs typeface="Roboto Slab"/>
                <a:sym typeface="Roboto Slab"/>
              </a:rPr>
            </a:br>
            <a:endParaRPr b="1" sz="1800">
              <a:solidFill>
                <a:srgbClr val="124057"/>
              </a:solidFill>
              <a:latin typeface="Roboto Slab"/>
              <a:ea typeface="Roboto Slab"/>
              <a:cs typeface="Roboto Slab"/>
              <a:sym typeface="Roboto Slab"/>
            </a:endParaRPr>
          </a:p>
        </p:txBody>
      </p:sp>
      <p:sp>
        <p:nvSpPr>
          <p:cNvPr id="63" name="Google Shape;63;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a:p>
        </p:txBody>
      </p:sp>
      <p:cxnSp>
        <p:nvCxnSpPr>
          <p:cNvPr id="66" name="Google Shape;66;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67" name="Google Shape;67;p3"/>
          <p:cNvSpPr txBox="1"/>
          <p:nvPr/>
        </p:nvSpPr>
        <p:spPr>
          <a:xfrm>
            <a:off x="4505397" y="1657350"/>
            <a:ext cx="1808091"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Roboto Slab"/>
                <a:ea typeface="Roboto Slab"/>
                <a:cs typeface="Roboto Slab"/>
                <a:sym typeface="Roboto Slab"/>
              </a:rPr>
              <a:t>Freizeit und Hobbys</a:t>
            </a:r>
            <a:endParaRPr b="1" i="0" sz="1200" u="none" cap="none" strike="noStrike">
              <a:solidFill>
                <a:srgbClr val="FFFFFF"/>
              </a:solidFill>
              <a:latin typeface="Roboto Slab"/>
              <a:ea typeface="Roboto Slab"/>
              <a:cs typeface="Roboto Slab"/>
              <a:sym typeface="Roboto Slab"/>
            </a:endParaRPr>
          </a:p>
        </p:txBody>
      </p:sp>
      <p:sp>
        <p:nvSpPr>
          <p:cNvPr id="68" name="Google Shape;68;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Roboto Slab"/>
                <a:ea typeface="Roboto Slab"/>
                <a:cs typeface="Roboto Slab"/>
                <a:sym typeface="Roboto Slab"/>
              </a:rPr>
              <a:t>02</a:t>
            </a:r>
            <a:endParaRPr b="1" i="0" sz="2400" u="none" cap="none" strike="noStrike">
              <a:solidFill>
                <a:srgbClr val="000000"/>
              </a:solidFill>
              <a:latin typeface="Roboto Slab"/>
              <a:ea typeface="Roboto Slab"/>
              <a:cs typeface="Roboto Slab"/>
              <a:sym typeface="Roboto Slab"/>
            </a:endParaRPr>
          </a:p>
        </p:txBody>
      </p:sp>
      <p:cxnSp>
        <p:nvCxnSpPr>
          <p:cNvPr id="69" name="Google Shape;69;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70" name="Google Shape;70;p3"/>
          <p:cNvSpPr txBox="1"/>
          <p:nvPr/>
        </p:nvSpPr>
        <p:spPr>
          <a:xfrm>
            <a:off x="4573588" y="2381250"/>
            <a:ext cx="1671267"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050"/>
              <a:buFont typeface="Arial"/>
              <a:buNone/>
            </a:pPr>
            <a:r>
              <a:rPr b="1" i="0" lang="sk-SK" sz="1050" u="none" cap="none" strike="noStrike">
                <a:solidFill>
                  <a:srgbClr val="FFFFFF"/>
                </a:solidFill>
                <a:latin typeface="Roboto Slab"/>
                <a:ea typeface="Roboto Slab"/>
                <a:cs typeface="Roboto Slab"/>
                <a:sym typeface="Roboto Slab"/>
              </a:rPr>
              <a:t>Deutsche und ihre Freizeit</a:t>
            </a:r>
            <a:endParaRPr b="1" i="0" sz="1050" u="none" cap="none" strike="noStrike">
              <a:solidFill>
                <a:srgbClr val="FFFFFF"/>
              </a:solidFill>
              <a:latin typeface="Roboto Slab"/>
              <a:ea typeface="Roboto Slab"/>
              <a:cs typeface="Roboto Slab"/>
              <a:sym typeface="Roboto Slab"/>
            </a:endParaRPr>
          </a:p>
        </p:txBody>
      </p:sp>
      <p:sp>
        <p:nvSpPr>
          <p:cNvPr id="71" name="Google Shape;71;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1" i="0" sz="2400" u="none" cap="none" strike="noStrike">
              <a:solidFill>
                <a:srgbClr val="FFFFFF"/>
              </a:solidFill>
              <a:latin typeface="Arial"/>
              <a:ea typeface="Arial"/>
              <a:cs typeface="Arial"/>
              <a:sym typeface="Arial"/>
            </a:endParaRPr>
          </a:p>
        </p:txBody>
      </p:sp>
      <p:cxnSp>
        <p:nvCxnSpPr>
          <p:cNvPr id="72" name="Google Shape;72;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73" name="Google Shape;73;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1" i="0" sz="2400" u="none" cap="none" strike="noStrike">
              <a:solidFill>
                <a:srgbClr val="FFFFFF"/>
              </a:solidFill>
              <a:latin typeface="Arial"/>
              <a:ea typeface="Arial"/>
              <a:cs typeface="Arial"/>
              <a:sym typeface="Arial"/>
            </a:endParaRPr>
          </a:p>
        </p:txBody>
      </p:sp>
      <p:cxnSp>
        <p:nvCxnSpPr>
          <p:cNvPr id="74" name="Google Shape;74;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75" name="Google Shape;75;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76" name="Google Shape;76;p3"/>
          <p:cNvSpPr/>
          <p:nvPr/>
        </p:nvSpPr>
        <p:spPr>
          <a:xfrm>
            <a:off x="3187700" y="1646238"/>
            <a:ext cx="328613" cy="285750"/>
          </a:xfrm>
          <a:custGeom>
            <a:rect b="b" l="l" r="r" t="t"/>
            <a:pathLst>
              <a:path extrusionOk="0" fill="none" h="16026" w="18365">
                <a:moveTo>
                  <a:pt x="9182" y="0"/>
                </a:moveTo>
                <a:lnTo>
                  <a:pt x="0" y="8841"/>
                </a:lnTo>
                <a:lnTo>
                  <a:pt x="2874" y="8841"/>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 name="Google Shape;77;p3"/>
          <p:cNvGrpSpPr/>
          <p:nvPr/>
        </p:nvGrpSpPr>
        <p:grpSpPr>
          <a:xfrm>
            <a:off x="3184525" y="2463800"/>
            <a:ext cx="334963" cy="334963"/>
            <a:chOff x="5941025" y="3634400"/>
            <a:chExt cx="467650" cy="467650"/>
          </a:xfrm>
        </p:grpSpPr>
        <p:sp>
          <p:nvSpPr>
            <p:cNvPr id="78" name="Google Shape;78;p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 name="Google Shape;84;p3"/>
          <p:cNvGrpSpPr/>
          <p:nvPr/>
        </p:nvGrpSpPr>
        <p:grpSpPr>
          <a:xfrm>
            <a:off x="3206227" y="4046538"/>
            <a:ext cx="298968" cy="320675"/>
            <a:chOff x="5971475" y="1623900"/>
            <a:chExt cx="417100" cy="448175"/>
          </a:xfrm>
        </p:grpSpPr>
        <p:sp>
          <p:nvSpPr>
            <p:cNvPr id="85" name="Google Shape;85;p3"/>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
            <p:cNvSpPr/>
            <p:nvPr/>
          </p:nvSpPr>
          <p:spPr>
            <a:xfrm>
              <a:off x="6107250" y="1824850"/>
              <a:ext cx="84650" cy="84650"/>
            </a:xfrm>
            <a:custGeom>
              <a:rect b="b" l="l" r="r" t="t"/>
              <a:pathLst>
                <a:path extrusionOk="0" fill="none" h="3386" w="3386">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5971475" y="2001400"/>
              <a:ext cx="74925" cy="70675"/>
            </a:xfrm>
            <a:custGeom>
              <a:rect b="b" l="l" r="r" t="t"/>
              <a:pathLst>
                <a:path extrusionOk="0" fill="none" h="2827" w="2997">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
            <p:cNvSpPr/>
            <p:nvPr/>
          </p:nvSpPr>
          <p:spPr>
            <a:xfrm>
              <a:off x="6137700" y="1623900"/>
              <a:ext cx="250875" cy="255150"/>
            </a:xfrm>
            <a:custGeom>
              <a:rect b="b" l="l" r="r" t="t"/>
              <a:pathLst>
                <a:path extrusionOk="0" fill="none" h="10206" w="10035">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 name="Google Shape;91;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pic>
        <p:nvPicPr>
          <p:cNvPr descr="Erasmus+ logo EN.jpg" id="92" name="Google Shape;92;p3"/>
          <p:cNvPicPr preferRelativeResize="0"/>
          <p:nvPr/>
        </p:nvPicPr>
        <p:blipFill rotWithShape="1">
          <a:blip r:embed="rId3">
            <a:alphaModFix/>
          </a:blip>
          <a:srcRect b="0" l="0" r="0" t="0"/>
          <a:stretch/>
        </p:blipFill>
        <p:spPr>
          <a:xfrm>
            <a:off x="3118715" y="357991"/>
            <a:ext cx="2593975" cy="571500"/>
          </a:xfrm>
          <a:prstGeom prst="rect">
            <a:avLst/>
          </a:prstGeom>
          <a:noFill/>
          <a:ln>
            <a:noFill/>
          </a:ln>
        </p:spPr>
      </p:pic>
      <p:sp>
        <p:nvSpPr>
          <p:cNvPr id="93" name="Google Shape;93;p3"/>
          <p:cNvSpPr txBox="1"/>
          <p:nvPr/>
        </p:nvSpPr>
        <p:spPr>
          <a:xfrm>
            <a:off x="662210" y="4616208"/>
            <a:ext cx="3217863" cy="276999"/>
          </a:xfrm>
          <a:prstGeom prst="rect">
            <a:avLst/>
          </a:prstGeom>
          <a:solidFill>
            <a:srgbClr val="6E9C4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i="0" lang="sk-SK" sz="1200" u="none" cap="none" strike="noStrike">
                <a:solidFill>
                  <a:srgbClr val="000000"/>
                </a:solidFill>
                <a:latin typeface="Roboto Slab"/>
                <a:ea typeface="Roboto Slab"/>
                <a:cs typeface="Roboto Slab"/>
                <a:sym typeface="Roboto Slab"/>
              </a:rPr>
              <a:t>2020-1-SK01-KA226-SCH-094350</a:t>
            </a: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sp>
        <p:nvSpPr>
          <p:cNvPr id="99" name="Google Shape;99;p4"/>
          <p:cNvSpPr txBox="1"/>
          <p:nvPr/>
        </p:nvSpPr>
        <p:spPr>
          <a:xfrm>
            <a:off x="611560" y="339502"/>
            <a:ext cx="8136904" cy="3077766"/>
          </a:xfrm>
          <a:prstGeom prst="rect">
            <a:avLst/>
          </a:prstGeom>
          <a:solidFill>
            <a:srgbClr val="BED8A7"/>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sk-SK" sz="2400" u="none" cap="none" strike="noStrike">
                <a:solidFill>
                  <a:srgbClr val="49682E"/>
                </a:solidFill>
                <a:latin typeface="Roboto Slab"/>
                <a:ea typeface="Roboto Slab"/>
                <a:cs typeface="Roboto Slab"/>
                <a:sym typeface="Roboto Slab"/>
              </a:rPr>
              <a:t>Freizeit und Hobbys</a:t>
            </a:r>
            <a:endParaRPr b="1" sz="2400">
              <a:solidFill>
                <a:srgbClr val="49682E"/>
              </a:solidFill>
              <a:latin typeface="Roboto Slab"/>
              <a:ea typeface="Roboto Slab"/>
              <a:cs typeface="Roboto Slab"/>
              <a:sym typeface="Roboto Slab"/>
            </a:endParaRPr>
          </a:p>
          <a:p>
            <a:pPr indent="0" lvl="0" marL="0" marR="0" rtl="0" algn="l">
              <a:spcBef>
                <a:spcPts val="0"/>
              </a:spcBef>
              <a:spcAft>
                <a:spcPts val="0"/>
              </a:spcAft>
              <a:buNone/>
            </a:pPr>
            <a:r>
              <a:t/>
            </a:r>
            <a:endParaRPr b="1" sz="1400">
              <a:solidFill>
                <a:srgbClr val="49682E"/>
              </a:solidFill>
              <a:latin typeface="Roboto Slab"/>
              <a:ea typeface="Roboto Slab"/>
              <a:cs typeface="Roboto Slab"/>
              <a:sym typeface="Roboto Slab"/>
            </a:endParaRPr>
          </a:p>
          <a:p>
            <a:pPr indent="0" lvl="0" marL="0" marR="0" rtl="0" algn="l">
              <a:spcBef>
                <a:spcPts val="0"/>
              </a:spcBef>
              <a:spcAft>
                <a:spcPts val="0"/>
              </a:spcAft>
              <a:buNone/>
            </a:pPr>
            <a:r>
              <a:t/>
            </a:r>
            <a:endParaRPr b="1" sz="1400">
              <a:solidFill>
                <a:srgbClr val="49682E"/>
              </a:solidFill>
              <a:latin typeface="Roboto Slab"/>
              <a:ea typeface="Roboto Slab"/>
              <a:cs typeface="Roboto Slab"/>
              <a:sym typeface="Roboto Slab"/>
            </a:endParaRPr>
          </a:p>
          <a:p>
            <a:pPr indent="0" lvl="0" marL="0" marR="0" rtl="0" algn="l">
              <a:spcBef>
                <a:spcPts val="0"/>
              </a:spcBef>
              <a:spcAft>
                <a:spcPts val="0"/>
              </a:spcAft>
              <a:buNone/>
            </a:pPr>
            <a:r>
              <a:rPr b="1" lang="sk-SK" sz="2000" u="sng">
                <a:solidFill>
                  <a:srgbClr val="49682E"/>
                </a:solidFill>
                <a:latin typeface="Roboto Slab"/>
                <a:ea typeface="Roboto Slab"/>
                <a:cs typeface="Roboto Slab"/>
                <a:sym typeface="Roboto Slab"/>
                <a:hlinkClick r:id="rId3">
                  <a:extLst>
                    <a:ext uri="{A12FA001-AC4F-418D-AE19-62706E023703}">
                      <ahyp:hlinkClr val="tx"/>
                    </a:ext>
                  </a:extLst>
                </a:hlinkClick>
              </a:rPr>
              <a:t>Was sind Hobbys der Jugendlichen ?</a:t>
            </a:r>
            <a:endParaRPr b="1" sz="2000">
              <a:solidFill>
                <a:srgbClr val="49682E"/>
              </a:solidFill>
              <a:latin typeface="Roboto Slab"/>
              <a:ea typeface="Roboto Slab"/>
              <a:cs typeface="Roboto Slab"/>
              <a:sym typeface="Roboto Slab"/>
            </a:endParaRPr>
          </a:p>
          <a:p>
            <a:pPr indent="0" lvl="0" marL="0" marR="0" rtl="0" algn="l">
              <a:spcBef>
                <a:spcPts val="0"/>
              </a:spcBef>
              <a:spcAft>
                <a:spcPts val="0"/>
              </a:spcAft>
              <a:buNone/>
            </a:pPr>
            <a:r>
              <a:t/>
            </a:r>
            <a:endParaRPr b="1" sz="1400">
              <a:solidFill>
                <a:srgbClr val="49682E"/>
              </a:solidFill>
              <a:latin typeface="Roboto Slab"/>
              <a:ea typeface="Roboto Slab"/>
              <a:cs typeface="Roboto Slab"/>
              <a:sym typeface="Roboto Slab"/>
            </a:endParaRPr>
          </a:p>
          <a:p>
            <a:pPr indent="0" lvl="0" marL="0" marR="0" rtl="0" algn="l">
              <a:spcBef>
                <a:spcPts val="0"/>
              </a:spcBef>
              <a:spcAft>
                <a:spcPts val="0"/>
              </a:spcAft>
              <a:buNone/>
            </a:pPr>
            <a:r>
              <a:t/>
            </a:r>
            <a:endParaRPr b="1" sz="1400">
              <a:solidFill>
                <a:srgbClr val="49682E"/>
              </a:solidFill>
              <a:latin typeface="Roboto Slab"/>
              <a:ea typeface="Roboto Slab"/>
              <a:cs typeface="Roboto Slab"/>
              <a:sym typeface="Roboto Slab"/>
            </a:endParaRPr>
          </a:p>
          <a:p>
            <a:pPr indent="0" lvl="0" marL="0" marR="0" rtl="0" algn="l">
              <a:spcBef>
                <a:spcPts val="0"/>
              </a:spcBef>
              <a:spcAft>
                <a:spcPts val="0"/>
              </a:spcAft>
              <a:buNone/>
            </a:pPr>
            <a:r>
              <a:t/>
            </a:r>
            <a:endParaRPr b="1" sz="2400" u="sng">
              <a:solidFill>
                <a:srgbClr val="49682E"/>
              </a:solidFill>
              <a:latin typeface="Roboto Slab"/>
              <a:ea typeface="Roboto Slab"/>
              <a:cs typeface="Roboto Slab"/>
              <a:sym typeface="Roboto Slab"/>
            </a:endParaRPr>
          </a:p>
          <a:p>
            <a:pPr indent="0" lvl="0" marL="0" marR="0" rtl="0" algn="l">
              <a:spcBef>
                <a:spcPts val="0"/>
              </a:spcBef>
              <a:spcAft>
                <a:spcPts val="0"/>
              </a:spcAft>
              <a:buNone/>
            </a:pPr>
            <a:r>
              <a:t/>
            </a:r>
            <a:endParaRPr b="1" sz="1400">
              <a:solidFill>
                <a:srgbClr val="49682E"/>
              </a:solidFill>
              <a:latin typeface="Roboto Slab"/>
              <a:ea typeface="Roboto Slab"/>
              <a:cs typeface="Roboto Slab"/>
              <a:sym typeface="Roboto Slab"/>
            </a:endParaRPr>
          </a:p>
          <a:p>
            <a:pPr indent="0" lvl="0" marL="0" marR="0" rtl="0" algn="l">
              <a:spcBef>
                <a:spcPts val="0"/>
              </a:spcBef>
              <a:spcAft>
                <a:spcPts val="0"/>
              </a:spcAft>
              <a:buNone/>
            </a:pPr>
            <a:r>
              <a:t/>
            </a:r>
            <a:endParaRPr b="1" sz="1400">
              <a:solidFill>
                <a:srgbClr val="49682E"/>
              </a:solidFill>
              <a:latin typeface="Roboto Slab"/>
              <a:ea typeface="Roboto Slab"/>
              <a:cs typeface="Roboto Slab"/>
              <a:sym typeface="Roboto Slab"/>
            </a:endParaRPr>
          </a:p>
          <a:p>
            <a:pPr indent="0" lvl="0" marL="0" marR="0" rtl="0" algn="l">
              <a:spcBef>
                <a:spcPts val="0"/>
              </a:spcBef>
              <a:spcAft>
                <a:spcPts val="0"/>
              </a:spcAft>
              <a:buNone/>
            </a:pPr>
            <a:r>
              <a:t/>
            </a:r>
            <a:endParaRPr b="1" sz="1400">
              <a:solidFill>
                <a:srgbClr val="49682E"/>
              </a:solidFill>
              <a:latin typeface="Roboto Slab"/>
              <a:ea typeface="Roboto Slab"/>
              <a:cs typeface="Roboto Slab"/>
              <a:sym typeface="Roboto Slab"/>
            </a:endParaRPr>
          </a:p>
          <a:p>
            <a:pPr indent="0" lvl="0" marL="0" marR="0" rtl="0" algn="l">
              <a:spcBef>
                <a:spcPts val="0"/>
              </a:spcBef>
              <a:spcAft>
                <a:spcPts val="0"/>
              </a:spcAft>
              <a:buNone/>
            </a:pPr>
            <a:r>
              <a:rPr b="1" lang="sk-SK" sz="1400" u="sng">
                <a:solidFill>
                  <a:srgbClr val="49682E"/>
                </a:solidFill>
                <a:latin typeface="Roboto Slab"/>
                <a:ea typeface="Roboto Slab"/>
                <a:cs typeface="Roboto Slab"/>
                <a:sym typeface="Roboto Slab"/>
                <a:hlinkClick r:id="rId4">
                  <a:extLst>
                    <a:ext uri="{A12FA001-AC4F-418D-AE19-62706E023703}">
                      <ahyp:hlinkClr val="tx"/>
                    </a:ext>
                  </a:extLst>
                </a:hlinkClick>
              </a:rPr>
              <a:t>Senioren und ihre Freizeitaktivitäten - Lückentext</a:t>
            </a:r>
            <a:endParaRPr b="1" sz="1400">
              <a:solidFill>
                <a:srgbClr val="49682E"/>
              </a:solidFill>
              <a:latin typeface="Roboto Slab"/>
              <a:ea typeface="Roboto Slab"/>
              <a:cs typeface="Roboto Slab"/>
              <a:sym typeface="Roboto Slab"/>
            </a:endParaRPr>
          </a:p>
          <a:p>
            <a:pPr indent="0" lvl="0" marL="0" marR="0" rtl="0" algn="l">
              <a:spcBef>
                <a:spcPts val="0"/>
              </a:spcBef>
              <a:spcAft>
                <a:spcPts val="0"/>
              </a:spcAft>
              <a:buNone/>
            </a:pPr>
            <a:r>
              <a:t/>
            </a:r>
            <a:endParaRPr b="1" sz="1400">
              <a:solidFill>
                <a:srgbClr val="49682E"/>
              </a:solidFill>
              <a:latin typeface="Roboto Slab"/>
              <a:ea typeface="Roboto Slab"/>
              <a:cs typeface="Roboto Slab"/>
              <a:sym typeface="Roboto Slab"/>
            </a:endParaRPr>
          </a:p>
        </p:txBody>
      </p:sp>
      <p:pic>
        <p:nvPicPr>
          <p:cNvPr descr="Erasmus+ logo EN.jpg" id="100" name="Google Shape;100;p4"/>
          <p:cNvPicPr preferRelativeResize="0"/>
          <p:nvPr/>
        </p:nvPicPr>
        <p:blipFill rotWithShape="1">
          <a:blip r:embed="rId5">
            <a:alphaModFix/>
          </a:blip>
          <a:srcRect b="0" l="0" r="0" t="0"/>
          <a:stretch/>
        </p:blipFill>
        <p:spPr>
          <a:xfrm>
            <a:off x="3707904" y="250052"/>
            <a:ext cx="2593975" cy="571500"/>
          </a:xfrm>
          <a:prstGeom prst="rect">
            <a:avLst/>
          </a:prstGeom>
          <a:noFill/>
          <a:ln>
            <a:noFill/>
          </a:ln>
        </p:spPr>
      </p:pic>
      <p:sp>
        <p:nvSpPr>
          <p:cNvPr id="101" name="Google Shape;101;p4"/>
          <p:cNvSpPr txBox="1"/>
          <p:nvPr/>
        </p:nvSpPr>
        <p:spPr>
          <a:xfrm>
            <a:off x="749300" y="4543425"/>
            <a:ext cx="3217863" cy="231775"/>
          </a:xfrm>
          <a:prstGeom prst="rect">
            <a:avLst/>
          </a:prstGeom>
          <a:solidFill>
            <a:srgbClr val="6E9C4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900"/>
              <a:buFont typeface="Arial"/>
              <a:buNone/>
            </a:pPr>
            <a:r>
              <a:rPr b="1" lang="sk-SK" sz="900" u="none">
                <a:solidFill>
                  <a:srgbClr val="000000"/>
                </a:solidFill>
                <a:latin typeface="Arial"/>
                <a:ea typeface="Arial"/>
                <a:cs typeface="Arial"/>
                <a:sym typeface="Arial"/>
              </a:rPr>
              <a:t>2020-1-SK01-KA226-SCH-094350</a:t>
            </a:r>
            <a:endParaRPr/>
          </a:p>
        </p:txBody>
      </p:sp>
      <p:sp>
        <p:nvSpPr>
          <p:cNvPr id="102" name="Google Shape;102;p4"/>
          <p:cNvSpPr txBox="1"/>
          <p:nvPr/>
        </p:nvSpPr>
        <p:spPr>
          <a:xfrm>
            <a:off x="5364088" y="1563638"/>
            <a:ext cx="3168352" cy="1944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4"/>
          <p:cNvSpPr txBox="1"/>
          <p:nvPr/>
        </p:nvSpPr>
        <p:spPr>
          <a:xfrm>
            <a:off x="1331640" y="1878385"/>
            <a:ext cx="69127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2000" u="sng">
                <a:solidFill>
                  <a:srgbClr val="000000"/>
                </a:solidFill>
                <a:latin typeface="Roboto Slab"/>
                <a:ea typeface="Roboto Slab"/>
                <a:cs typeface="Roboto Slab"/>
                <a:sym typeface="Roboto Slab"/>
                <a:hlinkClick r:id="rId6">
                  <a:extLst>
                    <a:ext uri="{A12FA001-AC4F-418D-AE19-62706E023703}">
                      <ahyp:hlinkClr val="tx"/>
                    </a:ext>
                  </a:extLst>
                </a:hlinkClick>
              </a:rPr>
              <a:t>Freizeit, Hobbys - Aufgaben zum Video</a:t>
            </a:r>
            <a:endParaRPr sz="2000">
              <a:solidFill>
                <a:srgbClr val="000000"/>
              </a:solidFill>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sp>
        <p:nvSpPr>
          <p:cNvPr id="109" name="Google Shape;109;p5"/>
          <p:cNvSpPr txBox="1"/>
          <p:nvPr/>
        </p:nvSpPr>
        <p:spPr>
          <a:xfrm>
            <a:off x="611560" y="483518"/>
            <a:ext cx="7776864" cy="2739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2800" u="sng">
                <a:solidFill>
                  <a:srgbClr val="000000"/>
                </a:solidFill>
                <a:latin typeface="Roboto Slab"/>
                <a:ea typeface="Roboto Slab"/>
                <a:cs typeface="Roboto Slab"/>
                <a:sym typeface="Roboto Slab"/>
                <a:hlinkClick r:id="rId3">
                  <a:extLst>
                    <a:ext uri="{A12FA001-AC4F-418D-AE19-62706E023703}">
                      <ahyp:hlinkClr val="tx"/>
                    </a:ext>
                  </a:extLst>
                </a:hlinkClick>
              </a:rPr>
              <a:t>Wie entspannen sich die Deutschen?</a:t>
            </a:r>
            <a:endParaRPr sz="2800">
              <a:solidFill>
                <a:srgbClr val="000000"/>
              </a:solidFill>
              <a:latin typeface="Roboto Slab"/>
              <a:ea typeface="Roboto Slab"/>
              <a:cs typeface="Roboto Slab"/>
              <a:sym typeface="Roboto Slab"/>
            </a:endParaRPr>
          </a:p>
          <a:p>
            <a:pPr indent="0" lvl="0" marL="0" marR="0" rtl="0" algn="l">
              <a:spcBef>
                <a:spcPts val="0"/>
              </a:spcBef>
              <a:spcAft>
                <a:spcPts val="0"/>
              </a:spcAft>
              <a:buNone/>
            </a:pPr>
            <a:r>
              <a:rPr lang="sk-SK" sz="1800">
                <a:solidFill>
                  <a:srgbClr val="002060"/>
                </a:solidFill>
                <a:latin typeface="Roboto Slab"/>
                <a:ea typeface="Roboto Slab"/>
                <a:cs typeface="Roboto Slab"/>
                <a:sym typeface="Roboto Slab"/>
              </a:rPr>
              <a:t>Schaut, bitte, das Video an und aufgrunde der Aussagen beantwortet die Fragen:</a:t>
            </a:r>
            <a:endParaRPr/>
          </a:p>
          <a:p>
            <a:pPr indent="-514350" lvl="0" marL="514350" marR="0" rtl="0" algn="l">
              <a:spcBef>
                <a:spcPts val="0"/>
              </a:spcBef>
              <a:spcAft>
                <a:spcPts val="0"/>
              </a:spcAft>
              <a:buClr>
                <a:srgbClr val="1D4630"/>
              </a:buClr>
              <a:buSzPts val="1800"/>
              <a:buFont typeface="Arial"/>
              <a:buAutoNum type="arabicPeriod"/>
            </a:pPr>
            <a:r>
              <a:rPr lang="sk-SK" sz="1800">
                <a:solidFill>
                  <a:srgbClr val="1D4630"/>
                </a:solidFill>
                <a:latin typeface="Roboto Slab"/>
                <a:ea typeface="Roboto Slab"/>
                <a:cs typeface="Roboto Slab"/>
                <a:sym typeface="Roboto Slab"/>
              </a:rPr>
              <a:t>Was machen die Deutschen am liebsten in ihrer Freizeit?</a:t>
            </a:r>
            <a:endParaRPr/>
          </a:p>
          <a:p>
            <a:pPr indent="-514350" lvl="0" marL="514350" marR="0" rtl="0" algn="l">
              <a:spcBef>
                <a:spcPts val="0"/>
              </a:spcBef>
              <a:spcAft>
                <a:spcPts val="0"/>
              </a:spcAft>
              <a:buClr>
                <a:srgbClr val="1D4630"/>
              </a:buClr>
              <a:buSzPts val="1800"/>
              <a:buFont typeface="Arial"/>
              <a:buAutoNum type="arabicPeriod"/>
            </a:pPr>
            <a:r>
              <a:rPr lang="sk-SK" sz="1800">
                <a:solidFill>
                  <a:srgbClr val="1D4630"/>
                </a:solidFill>
                <a:latin typeface="Roboto Slab"/>
                <a:ea typeface="Roboto Slab"/>
                <a:cs typeface="Roboto Slab"/>
                <a:sym typeface="Roboto Slab"/>
              </a:rPr>
              <a:t>Welche sind die TOP- 6 Freizeitaktivitäten der Deutschen?</a:t>
            </a:r>
            <a:endParaRPr/>
          </a:p>
          <a:p>
            <a:pPr indent="-514350" lvl="0" marL="514350" marR="0" rtl="0" algn="l">
              <a:spcBef>
                <a:spcPts val="0"/>
              </a:spcBef>
              <a:spcAft>
                <a:spcPts val="0"/>
              </a:spcAft>
              <a:buClr>
                <a:srgbClr val="1D4630"/>
              </a:buClr>
              <a:buSzPts val="1800"/>
              <a:buFont typeface="Arial"/>
              <a:buAutoNum type="arabicPeriod"/>
            </a:pPr>
            <a:r>
              <a:rPr lang="sk-SK" sz="1800">
                <a:solidFill>
                  <a:srgbClr val="1D4630"/>
                </a:solidFill>
                <a:latin typeface="Roboto Slab"/>
                <a:ea typeface="Roboto Slab"/>
                <a:cs typeface="Roboto Slab"/>
                <a:sym typeface="Roboto Slab"/>
              </a:rPr>
              <a:t>Welche Sportaktivitäten machen sie am liebsten?</a:t>
            </a:r>
            <a:endParaRPr/>
          </a:p>
          <a:p>
            <a:pPr indent="-514350" lvl="0" marL="514350" marR="0" rtl="0" algn="l">
              <a:spcBef>
                <a:spcPts val="0"/>
              </a:spcBef>
              <a:spcAft>
                <a:spcPts val="0"/>
              </a:spcAft>
              <a:buClr>
                <a:srgbClr val="1D4630"/>
              </a:buClr>
              <a:buSzPts val="1800"/>
              <a:buFont typeface="Arial"/>
              <a:buAutoNum type="arabicPeriod"/>
            </a:pPr>
            <a:r>
              <a:rPr lang="sk-SK" sz="1800">
                <a:solidFill>
                  <a:srgbClr val="1D4630"/>
                </a:solidFill>
                <a:latin typeface="Roboto Slab"/>
                <a:ea typeface="Roboto Slab"/>
                <a:cs typeface="Roboto Slab"/>
                <a:sym typeface="Roboto Slab"/>
              </a:rPr>
              <a:t>Was machen, je nach der Umfrage, nur wenige?</a:t>
            </a:r>
            <a:endParaRPr/>
          </a:p>
          <a:p>
            <a:pPr indent="-400050" lvl="0" marL="514350" marR="0" rtl="0" algn="l">
              <a:spcBef>
                <a:spcPts val="0"/>
              </a:spcBef>
              <a:spcAft>
                <a:spcPts val="0"/>
              </a:spcAft>
              <a:buClr>
                <a:srgbClr val="000000"/>
              </a:buClr>
              <a:buSzPts val="1800"/>
              <a:buFont typeface="Arial"/>
              <a:buNone/>
            </a:pPr>
            <a:r>
              <a:t/>
            </a:r>
            <a:endParaRPr sz="1800">
              <a:solidFill>
                <a:srgbClr val="000000"/>
              </a:solidFill>
              <a:latin typeface="Roboto Slab"/>
              <a:ea typeface="Roboto Slab"/>
              <a:cs typeface="Roboto Slab"/>
              <a:sym typeface="Roboto Slab"/>
            </a:endParaRPr>
          </a:p>
          <a:p>
            <a:pPr indent="0" lvl="0" marL="0" marR="0" rtl="0" algn="l">
              <a:spcBef>
                <a:spcPts val="0"/>
              </a:spcBef>
              <a:spcAft>
                <a:spcPts val="0"/>
              </a:spcAft>
              <a:buNone/>
            </a:pPr>
            <a:r>
              <a:rPr b="1" lang="sk-SK" sz="1800">
                <a:solidFill>
                  <a:srgbClr val="49682E"/>
                </a:solidFill>
                <a:latin typeface="Roboto Slab"/>
                <a:ea typeface="Roboto Slab"/>
                <a:cs typeface="Roboto Slab"/>
                <a:sym typeface="Roboto Slab"/>
              </a:rPr>
              <a:t>Macht ähnliche Umfrage in deiner Umgebung, bitte, und vergleicht</a:t>
            </a:r>
            <a:r>
              <a:rPr lang="sk-SK" sz="1800">
                <a:solidFill>
                  <a:srgbClr val="000000"/>
                </a:solidFill>
                <a:latin typeface="Roboto Slab"/>
                <a:ea typeface="Roboto Slab"/>
                <a:cs typeface="Roboto Slab"/>
                <a:sym typeface="Roboto Slab"/>
              </a:rPr>
              <a:t>!</a:t>
            </a:r>
            <a:endParaRPr sz="1800">
              <a:solidFill>
                <a:srgbClr val="000000"/>
              </a:solidFill>
              <a:latin typeface="Roboto Slab"/>
              <a:ea typeface="Roboto Slab"/>
              <a:cs typeface="Roboto Slab"/>
              <a:sym typeface="Roboto Slab"/>
            </a:endParaRPr>
          </a:p>
        </p:txBody>
      </p:sp>
      <p:sp>
        <p:nvSpPr>
          <p:cNvPr id="110" name="Google Shape;110;p5"/>
          <p:cNvSpPr txBox="1"/>
          <p:nvPr/>
        </p:nvSpPr>
        <p:spPr>
          <a:xfrm>
            <a:off x="1259632" y="4371950"/>
            <a:ext cx="3217863" cy="276999"/>
          </a:xfrm>
          <a:prstGeom prst="rect">
            <a:avLst/>
          </a:prstGeom>
          <a:solidFill>
            <a:srgbClr val="6E9C4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lang="sk-SK" sz="1200">
                <a:solidFill>
                  <a:srgbClr val="000000"/>
                </a:solidFill>
                <a:latin typeface="Roboto Slab"/>
                <a:ea typeface="Roboto Slab"/>
                <a:cs typeface="Roboto Slab"/>
                <a:sym typeface="Roboto Slab"/>
              </a:rPr>
              <a:t>2020-1-SK01-KA226-SCH-094350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idx="4294967295" type="ctrTitle"/>
          </p:nvPr>
        </p:nvSpPr>
        <p:spPr>
          <a:xfrm>
            <a:off x="3000375" y="571500"/>
            <a:ext cx="4279900"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rPr b="1" i="0" lang="sk-SK" sz="1800" u="none" cap="none" strike="noStrike">
                <a:solidFill>
                  <a:srgbClr val="FFFFFF"/>
                </a:solidFill>
                <a:latin typeface="Roboto Slab"/>
                <a:ea typeface="Roboto Slab"/>
                <a:cs typeface="Roboto Slab"/>
                <a:sym typeface="Roboto Slab"/>
              </a:rPr>
              <a:t>R E S O U R C E S </a:t>
            </a:r>
            <a:endParaRPr/>
          </a:p>
        </p:txBody>
      </p:sp>
      <p:sp>
        <p:nvSpPr>
          <p:cNvPr id="116" name="Google Shape;116;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17" name="Google Shape;117;p6"/>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1200">
                <a:solidFill>
                  <a:srgbClr val="000000"/>
                </a:solidFill>
                <a:latin typeface="Roboto Slab"/>
                <a:ea typeface="Roboto Slab"/>
                <a:cs typeface="Roboto Slab"/>
                <a:sym typeface="Roboto Slab"/>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18" name="Google Shape;118;p6"/>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19" name="Google Shape;119;p6"/>
          <p:cNvSpPr txBox="1"/>
          <p:nvPr/>
        </p:nvSpPr>
        <p:spPr>
          <a:xfrm>
            <a:off x="1017638" y="1635125"/>
            <a:ext cx="7345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1400"/>
              <a:buFont typeface="Arial"/>
              <a:buNone/>
            </a:pPr>
            <a:r>
              <a:rPr lang="sk-SK" u="sng">
                <a:solidFill>
                  <a:schemeClr val="lt1"/>
                </a:solidFill>
                <a:latin typeface="Roboto Slab"/>
                <a:ea typeface="Roboto Slab"/>
                <a:cs typeface="Roboto Slab"/>
                <a:sym typeface="Roboto Slab"/>
                <a:hlinkClick r:id="rId4">
                  <a:extLst>
                    <a:ext uri="{A12FA001-AC4F-418D-AE19-62706E023703}">
                      <ahyp:hlinkClr val="tx"/>
                    </a:ext>
                  </a:extLst>
                </a:hlinkClick>
              </a:rPr>
              <a:t>https://www.youtube.com/watch?v=Aet1bZ_4O94</a:t>
            </a:r>
            <a:endParaRPr>
              <a:solidFill>
                <a:schemeClr val="lt1"/>
              </a:solidFill>
              <a:latin typeface="Roboto Slab"/>
              <a:ea typeface="Roboto Slab"/>
              <a:cs typeface="Roboto Slab"/>
              <a:sym typeface="Roboto Slab"/>
            </a:endParaRPr>
          </a:p>
          <a:p>
            <a:pPr indent="0" lvl="0" marL="0" marR="0" rtl="0" algn="l">
              <a:spcBef>
                <a:spcPts val="0"/>
              </a:spcBef>
              <a:spcAft>
                <a:spcPts val="0"/>
              </a:spcAft>
              <a:buClr>
                <a:srgbClr val="000000"/>
              </a:buClr>
              <a:buSzPts val="1400"/>
              <a:buFont typeface="Arial"/>
              <a:buNone/>
            </a:pPr>
            <a:r>
              <a:rPr lang="sk-SK" u="sng">
                <a:solidFill>
                  <a:schemeClr val="lt1"/>
                </a:solidFill>
                <a:latin typeface="Roboto Slab"/>
                <a:ea typeface="Roboto Slab"/>
                <a:cs typeface="Roboto Slab"/>
                <a:sym typeface="Roboto Slab"/>
                <a:hlinkClick r:id="rId5">
                  <a:extLst>
                    <a:ext uri="{A12FA001-AC4F-418D-AE19-62706E023703}">
                      <ahyp:hlinkClr val="tx"/>
                    </a:ext>
                  </a:extLst>
                </a:hlinkClick>
              </a:rPr>
              <a:t>https://www.youtube.com/watch?v=Cy4_jtJC1HU</a:t>
            </a:r>
            <a:r>
              <a:rPr lang="sk-SK">
                <a:solidFill>
                  <a:schemeClr val="lt1"/>
                </a:solidFill>
                <a:latin typeface="Roboto Slab"/>
                <a:ea typeface="Roboto Slab"/>
                <a:cs typeface="Roboto Slab"/>
                <a:sym typeface="Roboto Slab"/>
              </a:rPr>
              <a:t> </a:t>
            </a:r>
            <a:endParaRPr>
              <a:solidFill>
                <a:schemeClr val="lt1"/>
              </a:solidFill>
              <a:latin typeface="Roboto Slab"/>
              <a:ea typeface="Roboto Slab"/>
              <a:cs typeface="Roboto Slab"/>
              <a:sym typeface="Roboto Slab"/>
            </a:endParaRPr>
          </a:p>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idx="4294967295" type="ctrTitle"/>
          </p:nvPr>
        </p:nvSpPr>
        <p:spPr>
          <a:xfrm>
            <a:off x="2843214" y="571500"/>
            <a:ext cx="2611182"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t/>
            </a:r>
            <a:endParaRPr b="1" i="0" sz="1800" u="none" cap="none" strike="noStrike">
              <a:solidFill>
                <a:srgbClr val="FFFFFF"/>
              </a:solidFill>
              <a:latin typeface="Roboto Slab"/>
              <a:ea typeface="Roboto Slab"/>
              <a:cs typeface="Roboto Slab"/>
              <a:sym typeface="Roboto Slab"/>
            </a:endParaRPr>
          </a:p>
        </p:txBody>
      </p:sp>
      <p:sp>
        <p:nvSpPr>
          <p:cNvPr id="125" name="Google Shape;125;p7"/>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200" u="none" cap="none" strike="noStrike">
                <a:solidFill>
                  <a:schemeClr val="lt1"/>
                </a:solidFill>
                <a:latin typeface="Roboto Slab"/>
                <a:ea typeface="Roboto Slab"/>
                <a:cs typeface="Roboto Slab"/>
                <a:sym typeface="Roboto Slab"/>
              </a:rPr>
              <a:t>EN The European Commission's support 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Roboto Slab"/>
              <a:ea typeface="Roboto Slab"/>
              <a:cs typeface="Roboto Slab"/>
              <a:sym typeface="Roboto Slab"/>
            </a:endParaRPr>
          </a:p>
        </p:txBody>
      </p:sp>
      <p:sp>
        <p:nvSpPr>
          <p:cNvPr id="126" name="Google Shape;126;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27" name="Google Shape;127;p7"/>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1200">
                <a:solidFill>
                  <a:srgbClr val="000000"/>
                </a:solidFill>
                <a:latin typeface="Roboto Slab"/>
                <a:ea typeface="Roboto Slab"/>
                <a:cs typeface="Roboto Slab"/>
                <a:sym typeface="Roboto Slab"/>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28" name="Google Shape;128;p7"/>
          <p:cNvPicPr preferRelativeResize="0"/>
          <p:nvPr/>
        </p:nvPicPr>
        <p:blipFill rotWithShape="1">
          <a:blip r:embed="rId3">
            <a:alphaModFix/>
          </a:blip>
          <a:srcRect b="0" l="0" r="0" t="0"/>
          <a:stretch/>
        </p:blipFill>
        <p:spPr>
          <a:xfrm>
            <a:off x="2860421" y="629444"/>
            <a:ext cx="2593975" cy="571500"/>
          </a:xfrm>
          <a:prstGeom prst="rect">
            <a:avLst/>
          </a:prstGeom>
          <a:noFill/>
          <a:ln>
            <a:noFill/>
          </a:ln>
        </p:spPr>
      </p:pic>
      <p:sp>
        <p:nvSpPr>
          <p:cNvPr id="129" name="Google Shape;129;p7"/>
          <p:cNvSpPr txBox="1"/>
          <p:nvPr/>
        </p:nvSpPr>
        <p:spPr>
          <a:xfrm>
            <a:off x="214313" y="2643188"/>
            <a:ext cx="5143500"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200"/>
              <a:buFont typeface="Arial"/>
              <a:buNone/>
            </a:pPr>
            <a:r>
              <a:rPr lang="sk-SK" sz="1200">
                <a:solidFill>
                  <a:schemeClr val="lt1"/>
                </a:solidFill>
                <a:latin typeface="Roboto Slab"/>
                <a:ea typeface="Roboto Slab"/>
                <a:cs typeface="Roboto Slab"/>
                <a:sym typeface="Roboto Slab"/>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