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Slab"/>
      <p:regular r:id="rId15"/>
      <p:bold r:id="rId16"/>
    </p:embeddedFont>
    <p:embeddedFont>
      <p:font typeface="Nixie One"/>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8" roundtripDataSignature="AMtx7mjE7D9KPnu8X4o0NC++kLXoW9nP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NixieOne-regular.fntdata"/><Relationship Id="rId16" Type="http://schemas.openxmlformats.org/officeDocument/2006/relationships/font" Target="fonts/RobotoSlab-bold.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 name="Google Shape;14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 name="Google Shape;15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11"/>
          <p:cNvSpPr/>
          <p:nvPr/>
        </p:nvSpPr>
        <p:spPr>
          <a:xfrm>
            <a:off x="0" y="4287838"/>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1"/>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11"/>
          <p:cNvSpPr/>
          <p:nvPr/>
        </p:nvSpPr>
        <p:spPr>
          <a:xfrm>
            <a:off x="0" y="500063"/>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1"/>
          <p:cNvSpPr/>
          <p:nvPr/>
        </p:nvSpPr>
        <p:spPr>
          <a:xfrm>
            <a:off x="0" y="4494213"/>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1"/>
          <p:cNvSpPr/>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1"/>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 name="Shape 16"/>
        <p:cNvGrpSpPr/>
        <p:nvPr/>
      </p:nvGrpSpPr>
      <p:grpSpPr>
        <a:xfrm>
          <a:off x="0" y="0"/>
          <a:ext cx="0" cy="0"/>
          <a:chOff x="0" y="0"/>
          <a:chExt cx="0" cy="0"/>
        </a:xfrm>
      </p:grpSpPr>
      <p:sp>
        <p:nvSpPr>
          <p:cNvPr id="17" name="Google Shape;17;p12"/>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8" name="Google Shape;18;p12"/>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2"/>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2"/>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2"/>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 name="Google Shape;22;p12"/>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23" name="Google Shape;23;p12"/>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4" name="Google Shape;24;p12"/>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25" name="Google Shape;25;p1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13"/>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8" name="Google Shape;28;p13"/>
          <p:cNvSpPr/>
          <p:nvPr/>
        </p:nvSpPr>
        <p:spPr>
          <a:xfrm>
            <a:off x="0" y="500063"/>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3"/>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3"/>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3"/>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3" name="Shape 33"/>
        <p:cNvGrpSpPr/>
        <p:nvPr/>
      </p:nvGrpSpPr>
      <p:grpSpPr>
        <a:xfrm>
          <a:off x="0" y="0"/>
          <a:ext cx="0" cy="0"/>
          <a:chOff x="0" y="0"/>
          <a:chExt cx="0" cy="0"/>
        </a:xfrm>
      </p:grpSpPr>
      <p:sp>
        <p:nvSpPr>
          <p:cNvPr id="34" name="Google Shape;34;p14"/>
          <p:cNvSpPr/>
          <p:nvPr/>
        </p:nvSpPr>
        <p:spPr>
          <a:xfrm>
            <a:off x="0" y="4287838"/>
            <a:ext cx="3475038"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4"/>
          <p:cNvSpPr/>
          <p:nvPr/>
        </p:nvSpPr>
        <p:spPr>
          <a:xfrm>
            <a:off x="0" y="0"/>
            <a:ext cx="3475038"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36" name="Google Shape;36;p14"/>
          <p:cNvSpPr/>
          <p:nvPr/>
        </p:nvSpPr>
        <p:spPr>
          <a:xfrm>
            <a:off x="0" y="500063"/>
            <a:ext cx="3475038"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4"/>
          <p:cNvSpPr/>
          <p:nvPr/>
        </p:nvSpPr>
        <p:spPr>
          <a:xfrm>
            <a:off x="0" y="4494213"/>
            <a:ext cx="3475038"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4"/>
          <p:cNvSpPr/>
          <p:nvPr/>
        </p:nvSpPr>
        <p:spPr>
          <a:xfrm>
            <a:off x="0" y="4584700"/>
            <a:ext cx="3475038"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4"/>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0" name="Google Shape;40;p14"/>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41" name="Google Shape;41;p1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42" name="Shape 42"/>
        <p:cNvGrpSpPr/>
        <p:nvPr/>
      </p:nvGrpSpPr>
      <p:grpSpPr>
        <a:xfrm>
          <a:off x="0" y="0"/>
          <a:ext cx="0" cy="0"/>
          <a:chOff x="0" y="0"/>
          <a:chExt cx="0" cy="0"/>
        </a:xfrm>
      </p:grpSpPr>
      <p:sp>
        <p:nvSpPr>
          <p:cNvPr id="43" name="Google Shape;43;p15"/>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4" name="Google Shape;44;p15"/>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45" name="Google Shape;45;p15"/>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6" name="Google Shape;46;p15"/>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7" name="Google Shape;47;p15"/>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8" name="Google Shape;48;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10"/>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1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jamboard.google.com/d/1AepP55eJJgGfMu1ejFXm4IxiVuTWyYr5emgQfX1TIsw/edit?usp=shar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youtube.com/watch?v=FTvUzXROUGc" TargetMode="External"/><Relationship Id="rId4" Type="http://schemas.openxmlformats.org/officeDocument/2006/relationships/hyperlink" Target="https://wordwall.net/de/resource/17485357" TargetMode="External"/><Relationship Id="rId5" Type="http://schemas.openxmlformats.org/officeDocument/2006/relationships/hyperlink" Target="https://wordwall.net/de/resource/1748611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ctrTitle"/>
          </p:nvPr>
        </p:nvSpPr>
        <p:spPr>
          <a:xfrm>
            <a:off x="685800" y="2224177"/>
            <a:ext cx="5810250" cy="153661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4800"/>
              <a:buFont typeface="Roboto Slab"/>
              <a:buNone/>
            </a:pPr>
            <a:r>
              <a:rPr b="1" lang="sk-SK">
                <a:solidFill>
                  <a:srgbClr val="FFFFFF"/>
                </a:solidFill>
                <a:latin typeface="Roboto Slab"/>
                <a:ea typeface="Roboto Slab"/>
                <a:cs typeface="Roboto Slab"/>
                <a:sym typeface="Roboto Slab"/>
              </a:rPr>
              <a:t>Digi school Deutsch</a:t>
            </a:r>
            <a:endParaRPr b="1">
              <a:solidFill>
                <a:srgbClr val="FFFFFF"/>
              </a:solidFill>
              <a:latin typeface="Roboto Slab"/>
              <a:ea typeface="Roboto Slab"/>
              <a:cs typeface="Roboto Slab"/>
              <a:sym typeface="Roboto Slab"/>
            </a:endParaRPr>
          </a:p>
        </p:txBody>
      </p:sp>
      <p:pic>
        <p:nvPicPr>
          <p:cNvPr descr="Erasmus+ logo EN.jpg" id="54" name="Google Shape;54;p1"/>
          <p:cNvPicPr preferRelativeResize="0"/>
          <p:nvPr/>
        </p:nvPicPr>
        <p:blipFill rotWithShape="1">
          <a:blip r:embed="rId3">
            <a:alphaModFix/>
          </a:blip>
          <a:srcRect b="0" l="0" r="0" t="0"/>
          <a:stretch/>
        </p:blipFill>
        <p:spPr>
          <a:xfrm>
            <a:off x="142875" y="271573"/>
            <a:ext cx="2593975" cy="571500"/>
          </a:xfrm>
          <a:prstGeom prst="rect">
            <a:avLst/>
          </a:prstGeom>
          <a:noFill/>
          <a:ln>
            <a:noFill/>
          </a:ln>
        </p:spPr>
      </p:pic>
      <p:sp>
        <p:nvSpPr>
          <p:cNvPr id="55" name="Google Shape;55;p1"/>
          <p:cNvSpPr txBox="1"/>
          <p:nvPr/>
        </p:nvSpPr>
        <p:spPr>
          <a:xfrm>
            <a:off x="752475" y="4731990"/>
            <a:ext cx="30274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200"/>
              <a:buFont typeface="Roboto Slab"/>
              <a:buNone/>
            </a:pPr>
            <a:r>
              <a:rPr b="1" i="0" lang="sk-SK" sz="1200" u="none" cap="none" strike="noStrike">
                <a:solidFill>
                  <a:schemeClr val="lt1"/>
                </a:solidFill>
                <a:latin typeface="Roboto Slab"/>
                <a:ea typeface="Roboto Slab"/>
                <a:cs typeface="Roboto Slab"/>
                <a:sym typeface="Roboto Slab"/>
              </a:rPr>
              <a:t>2020-1-SK01-KA226-SCH-094350  </a:t>
            </a:r>
            <a:endParaRPr/>
          </a:p>
        </p:txBody>
      </p:sp>
      <p:pic>
        <p:nvPicPr>
          <p:cNvPr id="56" name="Google Shape;56;p1"/>
          <p:cNvPicPr preferRelativeResize="0"/>
          <p:nvPr/>
        </p:nvPicPr>
        <p:blipFill rotWithShape="1">
          <a:blip r:embed="rId4">
            <a:alphaModFix/>
          </a:blip>
          <a:srcRect b="0" l="0" r="0" t="0"/>
          <a:stretch/>
        </p:blipFill>
        <p:spPr>
          <a:xfrm>
            <a:off x="2749972" y="254065"/>
            <a:ext cx="1158875" cy="652463"/>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p>
            <a:pPr indent="0" lvl="0" marL="50800" rtl="0" algn="l">
              <a:spcBef>
                <a:spcPts val="600"/>
              </a:spcBef>
              <a:spcAft>
                <a:spcPts val="0"/>
              </a:spcAft>
              <a:buClr>
                <a:srgbClr val="114454"/>
              </a:buClr>
              <a:buSzPts val="2800"/>
              <a:buFont typeface="Arial"/>
              <a:buNone/>
            </a:pPr>
            <a:r>
              <a:rPr b="1" lang="sk-SK" sz="2400">
                <a:solidFill>
                  <a:srgbClr val="114454"/>
                </a:solidFill>
                <a:latin typeface="Roboto Slab"/>
                <a:ea typeface="Roboto Slab"/>
                <a:cs typeface="Roboto Slab"/>
                <a:sym typeface="Roboto Slab"/>
              </a:rPr>
              <a:t>Thema: Freizeit und Hobbys</a:t>
            </a:r>
            <a:endParaRPr b="1" sz="2400">
              <a:solidFill>
                <a:srgbClr val="114454"/>
              </a:solidFill>
              <a:latin typeface="Roboto Slab"/>
              <a:ea typeface="Roboto Slab"/>
              <a:cs typeface="Roboto Slab"/>
              <a:sym typeface="Roboto Slab"/>
            </a:endParaRPr>
          </a:p>
          <a:p>
            <a:pPr indent="0" lvl="0" marL="50800" rtl="0" algn="l">
              <a:spcBef>
                <a:spcPts val="600"/>
              </a:spcBef>
              <a:spcAft>
                <a:spcPts val="0"/>
              </a:spcAft>
              <a:buClr>
                <a:srgbClr val="114454"/>
              </a:buClr>
              <a:buSzPts val="2800"/>
              <a:buFont typeface="Arial"/>
              <a:buNone/>
            </a:pPr>
            <a:r>
              <a:rPr b="1" lang="sk-SK" sz="2400">
                <a:solidFill>
                  <a:srgbClr val="114454"/>
                </a:solidFill>
                <a:latin typeface="Roboto Slab"/>
                <a:ea typeface="Roboto Slab"/>
                <a:cs typeface="Roboto Slab"/>
                <a:sym typeface="Roboto Slab"/>
              </a:rPr>
              <a:t>Sprachniveau: A1</a:t>
            </a:r>
            <a:endParaRPr/>
          </a:p>
          <a:p>
            <a:pPr indent="0" lvl="0" marL="50800" rtl="0" algn="l">
              <a:spcBef>
                <a:spcPts val="600"/>
              </a:spcBef>
              <a:spcAft>
                <a:spcPts val="0"/>
              </a:spcAft>
              <a:buClr>
                <a:srgbClr val="114454"/>
              </a:buClr>
              <a:buSzPts val="2800"/>
              <a:buFont typeface="Arial"/>
              <a:buNone/>
            </a:pPr>
            <a:r>
              <a:rPr b="1" lang="sk-SK" sz="2400">
                <a:solidFill>
                  <a:srgbClr val="114454"/>
                </a:solidFill>
                <a:latin typeface="Roboto Slab"/>
                <a:ea typeface="Roboto Slab"/>
                <a:cs typeface="Roboto Slab"/>
                <a:sym typeface="Roboto Slab"/>
              </a:rPr>
              <a:t>Alter: 12 - 13 Jahre</a:t>
            </a:r>
            <a:endParaRPr b="1" sz="2400">
              <a:solidFill>
                <a:srgbClr val="114454"/>
              </a:solidFill>
              <a:latin typeface="Roboto Slab"/>
              <a:ea typeface="Roboto Slab"/>
              <a:cs typeface="Roboto Slab"/>
              <a:sym typeface="Roboto Slab"/>
            </a:endParaRPr>
          </a:p>
          <a:p>
            <a:pPr indent="0" lvl="0" marL="50800" rtl="0" algn="l">
              <a:spcBef>
                <a:spcPts val="600"/>
              </a:spcBef>
              <a:spcAft>
                <a:spcPts val="0"/>
              </a:spcAft>
              <a:buClr>
                <a:srgbClr val="114454"/>
              </a:buClr>
              <a:buSzPts val="2800"/>
              <a:buFont typeface="Arial"/>
              <a:buNone/>
            </a:pPr>
            <a:r>
              <a:rPr b="1" lang="sk-SK" sz="2400">
                <a:solidFill>
                  <a:srgbClr val="114454"/>
                </a:solidFill>
                <a:latin typeface="Roboto Slab"/>
                <a:ea typeface="Roboto Slab"/>
                <a:cs typeface="Roboto Slab"/>
                <a:sym typeface="Roboto Slab"/>
              </a:rPr>
              <a:t>Unterrichtseinheit: 2 Stunden - 90 Minuten</a:t>
            </a:r>
            <a:endParaRPr b="1" sz="2400">
              <a:solidFill>
                <a:srgbClr val="114454"/>
              </a:solidFill>
              <a:latin typeface="Roboto Slab"/>
              <a:ea typeface="Roboto Slab"/>
              <a:cs typeface="Roboto Slab"/>
              <a:sym typeface="Roboto Slab"/>
            </a:endParaRPr>
          </a:p>
          <a:p>
            <a:pPr indent="0" lvl="0" marL="50800" rtl="0" algn="l">
              <a:spcBef>
                <a:spcPts val="600"/>
              </a:spcBef>
              <a:spcAft>
                <a:spcPts val="0"/>
              </a:spcAft>
              <a:buClr>
                <a:srgbClr val="114454"/>
              </a:buClr>
              <a:buSzPts val="2800"/>
              <a:buFont typeface="Arial"/>
              <a:buNone/>
            </a:pPr>
            <a:r>
              <a:t/>
            </a:r>
            <a:endParaRPr sz="2000">
              <a:solidFill>
                <a:srgbClr val="114454"/>
              </a:solidFill>
              <a:latin typeface="Roboto Slab"/>
              <a:ea typeface="Roboto Slab"/>
              <a:cs typeface="Roboto Slab"/>
              <a:sym typeface="Roboto Slab"/>
            </a:endParaRPr>
          </a:p>
        </p:txBody>
      </p:sp>
      <p:sp>
        <p:nvSpPr>
          <p:cNvPr id="62" name="Google Shape;62;p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63" name="Google Shape;63;p2"/>
          <p:cNvSpPr txBox="1"/>
          <p:nvPr>
            <p:ph type="title"/>
          </p:nvPr>
        </p:nvSpPr>
        <p:spPr>
          <a:xfrm>
            <a:off x="142875" y="483518"/>
            <a:ext cx="4429125" cy="1132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t/>
            </a:r>
            <a:endParaRPr>
              <a:latin typeface="Arial"/>
              <a:ea typeface="Arial"/>
              <a:cs typeface="Arial"/>
              <a:sym typeface="Arial"/>
            </a:endParaRPr>
          </a:p>
        </p:txBody>
      </p:sp>
      <p:pic>
        <p:nvPicPr>
          <p:cNvPr descr="Erasmus+ logo EN.jpg" id="64" name="Google Shape;64;p2"/>
          <p:cNvPicPr preferRelativeResize="0"/>
          <p:nvPr/>
        </p:nvPicPr>
        <p:blipFill rotWithShape="1">
          <a:blip r:embed="rId3">
            <a:alphaModFix/>
          </a:blip>
          <a:srcRect b="0" l="0" r="0" t="0"/>
          <a:stretch/>
        </p:blipFill>
        <p:spPr>
          <a:xfrm>
            <a:off x="149225" y="833438"/>
            <a:ext cx="2593975" cy="571500"/>
          </a:xfrm>
          <a:prstGeom prst="rect">
            <a:avLst/>
          </a:prstGeom>
          <a:noFill/>
          <a:ln>
            <a:noFill/>
          </a:ln>
        </p:spPr>
      </p:pic>
      <p:sp>
        <p:nvSpPr>
          <p:cNvPr id="65" name="Google Shape;65;p2"/>
          <p:cNvSpPr txBox="1"/>
          <p:nvPr/>
        </p:nvSpPr>
        <p:spPr>
          <a:xfrm>
            <a:off x="749300" y="4543425"/>
            <a:ext cx="3217863" cy="276999"/>
          </a:xfrm>
          <a:prstGeom prst="rect">
            <a:avLst/>
          </a:prstGeom>
          <a:solidFill>
            <a:srgbClr val="6E9C4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i="0" lang="sk-SK" sz="1200" u="none" cap="none" strike="noStrike">
                <a:solidFill>
                  <a:srgbClr val="000000"/>
                </a:solidFill>
                <a:latin typeface="Roboto Slab"/>
                <a:ea typeface="Roboto Slab"/>
                <a:cs typeface="Roboto Slab"/>
                <a:sym typeface="Roboto Slab"/>
              </a:rPr>
              <a:t>2020-1-SK01-KA226-SCH-094350</a:t>
            </a:r>
            <a:endParaRPr/>
          </a:p>
        </p:txBody>
      </p:sp>
      <p:pic>
        <p:nvPicPr>
          <p:cNvPr id="66" name="Google Shape;66;p2"/>
          <p:cNvPicPr preferRelativeResize="0"/>
          <p:nvPr/>
        </p:nvPicPr>
        <p:blipFill rotWithShape="1">
          <a:blip r:embed="rId4">
            <a:alphaModFix/>
          </a:blip>
          <a:srcRect b="0" l="0" r="0" t="0"/>
          <a:stretch/>
        </p:blipFill>
        <p:spPr>
          <a:xfrm>
            <a:off x="4572000" y="532706"/>
            <a:ext cx="1279525" cy="1011237"/>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idx="4294967295" type="title"/>
          </p:nvPr>
        </p:nvSpPr>
        <p:spPr>
          <a:xfrm>
            <a:off x="387350" y="366713"/>
            <a:ext cx="2759075" cy="88423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Freizeit und Hobbys</a:t>
            </a:r>
            <a:br>
              <a:rPr b="1" lang="sk-SK" sz="1800">
                <a:solidFill>
                  <a:srgbClr val="124057"/>
                </a:solidFill>
                <a:latin typeface="Roboto Slab"/>
                <a:ea typeface="Roboto Slab"/>
                <a:cs typeface="Roboto Slab"/>
                <a:sym typeface="Roboto Slab"/>
              </a:rPr>
            </a:br>
            <a:r>
              <a:rPr b="1" lang="sk-SK" sz="1800">
                <a:solidFill>
                  <a:srgbClr val="124057"/>
                </a:solidFill>
                <a:latin typeface="Roboto Slab"/>
                <a:ea typeface="Roboto Slab"/>
                <a:cs typeface="Roboto Slab"/>
                <a:sym typeface="Roboto Slab"/>
              </a:rPr>
              <a:t>Unterthemen</a:t>
            </a:r>
            <a:endParaRPr b="1" sz="1800">
              <a:solidFill>
                <a:srgbClr val="124057"/>
              </a:solidFill>
              <a:latin typeface="Roboto Slab"/>
              <a:ea typeface="Roboto Slab"/>
              <a:cs typeface="Roboto Slab"/>
              <a:sym typeface="Roboto Slab"/>
            </a:endParaRPr>
          </a:p>
        </p:txBody>
      </p:sp>
      <p:sp>
        <p:nvSpPr>
          <p:cNvPr id="72" name="Google Shape;72;p3"/>
          <p:cNvSpPr/>
          <p:nvPr/>
        </p:nvSpPr>
        <p:spPr>
          <a:xfrm>
            <a:off x="3759200" y="2259013"/>
            <a:ext cx="2227263" cy="749300"/>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759200" y="1508125"/>
            <a:ext cx="2554288" cy="750888"/>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txBox="1"/>
          <p:nvPr/>
        </p:nvSpPr>
        <p:spPr>
          <a:xfrm>
            <a:off x="3878263" y="1654175"/>
            <a:ext cx="596900" cy="4492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Roboto Slab"/>
                <a:ea typeface="Roboto Slab"/>
                <a:cs typeface="Roboto Slab"/>
                <a:sym typeface="Roboto Slab"/>
              </a:rPr>
              <a:t>01</a:t>
            </a:r>
            <a:endParaRPr/>
          </a:p>
        </p:txBody>
      </p:sp>
      <p:cxnSp>
        <p:nvCxnSpPr>
          <p:cNvPr id="75" name="Google Shape;75;p3"/>
          <p:cNvCxnSpPr/>
          <p:nvPr/>
        </p:nvCxnSpPr>
        <p:spPr>
          <a:xfrm>
            <a:off x="4476750" y="1682750"/>
            <a:ext cx="0" cy="392113"/>
          </a:xfrm>
          <a:prstGeom prst="straightConnector1">
            <a:avLst/>
          </a:prstGeom>
          <a:noFill/>
          <a:ln cap="rnd" cmpd="sng" w="9525">
            <a:solidFill>
              <a:srgbClr val="FFFFFF"/>
            </a:solidFill>
            <a:prstDash val="solid"/>
            <a:round/>
            <a:headEnd len="sm" w="sm" type="none"/>
            <a:tailEnd len="sm" w="sm" type="none"/>
          </a:ln>
        </p:spPr>
      </p:cxnSp>
      <p:sp>
        <p:nvSpPr>
          <p:cNvPr id="76" name="Google Shape;76;p3"/>
          <p:cNvSpPr txBox="1"/>
          <p:nvPr/>
        </p:nvSpPr>
        <p:spPr>
          <a:xfrm>
            <a:off x="4589280" y="1690688"/>
            <a:ext cx="1454150" cy="446088"/>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rPr b="1" i="0" lang="sk-SK" sz="1400" u="none" cap="none" strike="noStrike">
                <a:solidFill>
                  <a:srgbClr val="FFFFFF"/>
                </a:solidFill>
                <a:latin typeface="Roboto Slab"/>
                <a:ea typeface="Roboto Slab"/>
                <a:cs typeface="Roboto Slab"/>
                <a:sym typeface="Roboto Slab"/>
              </a:rPr>
              <a:t>Was ist eigentilich Freizeit?</a:t>
            </a:r>
            <a:endParaRPr b="0" i="0" sz="1400" u="none" cap="none" strike="noStrike">
              <a:solidFill>
                <a:srgbClr val="FFFFFF"/>
              </a:solidFill>
              <a:latin typeface="Roboto Slab"/>
              <a:ea typeface="Roboto Slab"/>
              <a:cs typeface="Roboto Slab"/>
              <a:sym typeface="Roboto Slab"/>
            </a:endParaRPr>
          </a:p>
        </p:txBody>
      </p:sp>
      <p:sp>
        <p:nvSpPr>
          <p:cNvPr id="77" name="Google Shape;77;p3"/>
          <p:cNvSpPr txBox="1"/>
          <p:nvPr/>
        </p:nvSpPr>
        <p:spPr>
          <a:xfrm>
            <a:off x="3878263" y="2392363"/>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Roboto Slab"/>
                <a:ea typeface="Roboto Slab"/>
                <a:cs typeface="Roboto Slab"/>
                <a:sym typeface="Roboto Slab"/>
              </a:rPr>
              <a:t>02</a:t>
            </a:r>
            <a:endParaRPr b="1" i="0" sz="2400" u="none" cap="none" strike="noStrike">
              <a:solidFill>
                <a:srgbClr val="000000"/>
              </a:solidFill>
              <a:latin typeface="Roboto Slab"/>
              <a:ea typeface="Roboto Slab"/>
              <a:cs typeface="Roboto Slab"/>
              <a:sym typeface="Roboto Slab"/>
            </a:endParaRPr>
          </a:p>
        </p:txBody>
      </p:sp>
      <p:cxnSp>
        <p:nvCxnSpPr>
          <p:cNvPr id="78" name="Google Shape;78;p3"/>
          <p:cNvCxnSpPr/>
          <p:nvPr/>
        </p:nvCxnSpPr>
        <p:spPr>
          <a:xfrm>
            <a:off x="4476750" y="2420938"/>
            <a:ext cx="0" cy="392112"/>
          </a:xfrm>
          <a:prstGeom prst="straightConnector1">
            <a:avLst/>
          </a:prstGeom>
          <a:noFill/>
          <a:ln cap="rnd" cmpd="sng" w="9525">
            <a:solidFill>
              <a:srgbClr val="FFFFFF"/>
            </a:solidFill>
            <a:prstDash val="solid"/>
            <a:round/>
            <a:headEnd len="sm" w="sm" type="none"/>
            <a:tailEnd len="sm" w="sm" type="none"/>
          </a:ln>
        </p:spPr>
      </p:cxnSp>
      <p:sp>
        <p:nvSpPr>
          <p:cNvPr id="79" name="Google Shape;79;p3"/>
          <p:cNvSpPr txBox="1"/>
          <p:nvPr/>
        </p:nvSpPr>
        <p:spPr>
          <a:xfrm>
            <a:off x="4573589" y="2381250"/>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rPr b="1" i="0" lang="sk-SK" sz="1400" u="none" cap="none" strike="noStrike">
                <a:solidFill>
                  <a:srgbClr val="FFFFFF"/>
                </a:solidFill>
                <a:latin typeface="Roboto Slab"/>
                <a:ea typeface="Roboto Slab"/>
                <a:cs typeface="Roboto Slab"/>
                <a:sym typeface="Roboto Slab"/>
              </a:rPr>
              <a:t>Freizeit und Jugendliche</a:t>
            </a:r>
            <a:endParaRPr b="1" i="0" sz="1400" u="none" cap="none" strike="noStrike">
              <a:solidFill>
                <a:srgbClr val="FFFFFF"/>
              </a:solidFill>
              <a:latin typeface="Roboto Slab"/>
              <a:ea typeface="Roboto Slab"/>
              <a:cs typeface="Roboto Slab"/>
              <a:sym typeface="Roboto Slab"/>
            </a:endParaRPr>
          </a:p>
        </p:txBody>
      </p:sp>
      <p:sp>
        <p:nvSpPr>
          <p:cNvPr id="80" name="Google Shape;80;p3"/>
          <p:cNvSpPr txBox="1"/>
          <p:nvPr/>
        </p:nvSpPr>
        <p:spPr>
          <a:xfrm>
            <a:off x="3878263" y="315118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1" i="0" sz="2400" u="none" cap="none" strike="noStrike">
              <a:solidFill>
                <a:srgbClr val="FFFFFF"/>
              </a:solidFill>
              <a:latin typeface="Arial"/>
              <a:ea typeface="Arial"/>
              <a:cs typeface="Arial"/>
              <a:sym typeface="Arial"/>
            </a:endParaRPr>
          </a:p>
        </p:txBody>
      </p:sp>
      <p:cxnSp>
        <p:nvCxnSpPr>
          <p:cNvPr id="81" name="Google Shape;81;p3"/>
          <p:cNvCxnSpPr/>
          <p:nvPr/>
        </p:nvCxnSpPr>
        <p:spPr>
          <a:xfrm>
            <a:off x="4476750" y="3179763"/>
            <a:ext cx="0" cy="392112"/>
          </a:xfrm>
          <a:prstGeom prst="straightConnector1">
            <a:avLst/>
          </a:prstGeom>
          <a:noFill/>
          <a:ln cap="rnd" cmpd="sng" w="9525">
            <a:solidFill>
              <a:srgbClr val="FFFFFF"/>
            </a:solidFill>
            <a:prstDash val="solid"/>
            <a:round/>
            <a:headEnd len="sm" w="sm" type="none"/>
            <a:tailEnd len="sm" w="sm" type="none"/>
          </a:ln>
        </p:spPr>
      </p:cxnSp>
      <p:sp>
        <p:nvSpPr>
          <p:cNvPr id="82" name="Google Shape;82;p3"/>
          <p:cNvSpPr txBox="1"/>
          <p:nvPr/>
        </p:nvSpPr>
        <p:spPr>
          <a:xfrm>
            <a:off x="3878263" y="388143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1" i="0" sz="2400" u="none" cap="none" strike="noStrike">
              <a:solidFill>
                <a:srgbClr val="FFFFFF"/>
              </a:solidFill>
              <a:latin typeface="Arial"/>
              <a:ea typeface="Arial"/>
              <a:cs typeface="Arial"/>
              <a:sym typeface="Arial"/>
            </a:endParaRPr>
          </a:p>
        </p:txBody>
      </p:sp>
      <p:cxnSp>
        <p:nvCxnSpPr>
          <p:cNvPr id="83" name="Google Shape;83;p3"/>
          <p:cNvCxnSpPr/>
          <p:nvPr/>
        </p:nvCxnSpPr>
        <p:spPr>
          <a:xfrm>
            <a:off x="4476750" y="3910013"/>
            <a:ext cx="0" cy="393700"/>
          </a:xfrm>
          <a:prstGeom prst="straightConnector1">
            <a:avLst/>
          </a:prstGeom>
          <a:noFill/>
          <a:ln cap="rnd" cmpd="sng" w="9525">
            <a:solidFill>
              <a:srgbClr val="FFFFFF"/>
            </a:solidFill>
            <a:prstDash val="solid"/>
            <a:round/>
            <a:headEnd len="sm" w="sm" type="none"/>
            <a:tailEnd len="sm" w="sm" type="none"/>
          </a:ln>
        </p:spPr>
      </p:cxnSp>
      <p:sp>
        <p:nvSpPr>
          <p:cNvPr id="84" name="Google Shape;84;p3"/>
          <p:cNvSpPr/>
          <p:nvPr/>
        </p:nvSpPr>
        <p:spPr>
          <a:xfrm flipH="1">
            <a:off x="3787775" y="1509713"/>
            <a:ext cx="90488"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85" name="Google Shape;85;p3"/>
          <p:cNvSpPr/>
          <p:nvPr/>
        </p:nvSpPr>
        <p:spPr>
          <a:xfrm>
            <a:off x="3187700" y="1646238"/>
            <a:ext cx="328613" cy="285750"/>
          </a:xfrm>
          <a:custGeom>
            <a:rect b="b" l="l" r="r" t="t"/>
            <a:pathLst>
              <a:path extrusionOk="0" fill="none" h="16026" w="18365">
                <a:moveTo>
                  <a:pt x="9182" y="0"/>
                </a:moveTo>
                <a:lnTo>
                  <a:pt x="0" y="8841"/>
                </a:lnTo>
                <a:lnTo>
                  <a:pt x="2874" y="8841"/>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 name="Google Shape;86;p3"/>
          <p:cNvGrpSpPr/>
          <p:nvPr/>
        </p:nvGrpSpPr>
        <p:grpSpPr>
          <a:xfrm>
            <a:off x="3184525" y="2463800"/>
            <a:ext cx="334963" cy="334963"/>
            <a:chOff x="5941025" y="3634400"/>
            <a:chExt cx="467650" cy="467650"/>
          </a:xfrm>
        </p:grpSpPr>
        <p:sp>
          <p:nvSpPr>
            <p:cNvPr id="87" name="Google Shape;87;p3"/>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
            <p:cNvSpPr/>
            <p:nvPr/>
          </p:nvSpPr>
          <p:spPr>
            <a:xfrm>
              <a:off x="5943475" y="3695900"/>
              <a:ext cx="177800" cy="351350"/>
            </a:xfrm>
            <a:custGeom>
              <a:rect b="b" l="l" r="r" t="t"/>
              <a:pathLst>
                <a:path extrusionOk="0" fill="none" h="14054" w="7112">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 name="Google Shape;93;p3"/>
          <p:cNvGrpSpPr/>
          <p:nvPr/>
        </p:nvGrpSpPr>
        <p:grpSpPr>
          <a:xfrm>
            <a:off x="3206227" y="4046538"/>
            <a:ext cx="298968" cy="320675"/>
            <a:chOff x="5971475" y="1623900"/>
            <a:chExt cx="417100" cy="448175"/>
          </a:xfrm>
        </p:grpSpPr>
        <p:sp>
          <p:nvSpPr>
            <p:cNvPr id="94" name="Google Shape;94;p3"/>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
            <p:cNvSpPr/>
            <p:nvPr/>
          </p:nvSpPr>
          <p:spPr>
            <a:xfrm>
              <a:off x="6107250" y="1824850"/>
              <a:ext cx="84650" cy="84650"/>
            </a:xfrm>
            <a:custGeom>
              <a:rect b="b" l="l" r="r" t="t"/>
              <a:pathLst>
                <a:path extrusionOk="0" fill="none" h="3386" w="3386">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3"/>
            <p:cNvSpPr/>
            <p:nvPr/>
          </p:nvSpPr>
          <p:spPr>
            <a:xfrm>
              <a:off x="5971475" y="2001400"/>
              <a:ext cx="74925" cy="70675"/>
            </a:xfrm>
            <a:custGeom>
              <a:rect b="b" l="l" r="r" t="t"/>
              <a:pathLst>
                <a:path extrusionOk="0" fill="none" h="2827" w="2997">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
            <p:cNvSpPr/>
            <p:nvPr/>
          </p:nvSpPr>
          <p:spPr>
            <a:xfrm>
              <a:off x="6137700" y="1623900"/>
              <a:ext cx="250875" cy="255150"/>
            </a:xfrm>
            <a:custGeom>
              <a:rect b="b" l="l" r="r" t="t"/>
              <a:pathLst>
                <a:path extrusionOk="0" fill="none" h="10206" w="10035">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 name="Google Shape;100;p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pic>
        <p:nvPicPr>
          <p:cNvPr descr="Erasmus+ logo EN.jpg" id="101" name="Google Shape;101;p3"/>
          <p:cNvPicPr preferRelativeResize="0"/>
          <p:nvPr/>
        </p:nvPicPr>
        <p:blipFill rotWithShape="1">
          <a:blip r:embed="rId3">
            <a:alphaModFix/>
          </a:blip>
          <a:srcRect b="0" l="0" r="0" t="0"/>
          <a:stretch/>
        </p:blipFill>
        <p:spPr>
          <a:xfrm>
            <a:off x="3118715" y="357991"/>
            <a:ext cx="2593975" cy="571500"/>
          </a:xfrm>
          <a:prstGeom prst="rect">
            <a:avLst/>
          </a:prstGeom>
          <a:noFill/>
          <a:ln>
            <a:noFill/>
          </a:ln>
        </p:spPr>
      </p:pic>
      <p:sp>
        <p:nvSpPr>
          <p:cNvPr id="102" name="Google Shape;102;p3"/>
          <p:cNvSpPr txBox="1"/>
          <p:nvPr/>
        </p:nvSpPr>
        <p:spPr>
          <a:xfrm>
            <a:off x="662210" y="4616208"/>
            <a:ext cx="3217863" cy="276999"/>
          </a:xfrm>
          <a:prstGeom prst="rect">
            <a:avLst/>
          </a:prstGeom>
          <a:solidFill>
            <a:srgbClr val="6E9C4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i="0" lang="sk-SK" sz="1200" u="none" cap="none" strike="noStrike">
                <a:solidFill>
                  <a:srgbClr val="000000"/>
                </a:solidFill>
                <a:latin typeface="Roboto Slab"/>
                <a:ea typeface="Roboto Slab"/>
                <a:cs typeface="Roboto Slab"/>
                <a:sym typeface="Roboto Slab"/>
              </a:rPr>
              <a:t>2020-1-SK01-KA226-SCH-094350</a:t>
            </a:r>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type="ctrTitle"/>
          </p:nvPr>
        </p:nvSpPr>
        <p:spPr>
          <a:xfrm>
            <a:off x="3730625" y="2019300"/>
            <a:ext cx="5413375" cy="1970088"/>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Roboto Slab"/>
                <a:ea typeface="Roboto Slab"/>
                <a:cs typeface="Roboto Slab"/>
                <a:sym typeface="Roboto Slab"/>
              </a:rPr>
              <a:t>Was ist Freizeit?</a:t>
            </a:r>
            <a:endParaRPr/>
          </a:p>
        </p:txBody>
      </p:sp>
      <p:sp>
        <p:nvSpPr>
          <p:cNvPr id="108" name="Google Shape;108;p4"/>
          <p:cNvSpPr txBox="1"/>
          <p:nvPr>
            <p:ph idx="1" type="subTitle"/>
          </p:nvPr>
        </p:nvSpPr>
        <p:spPr>
          <a:xfrm>
            <a:off x="4113213" y="3983038"/>
            <a:ext cx="4887912" cy="80327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rPr lang="sk-SK" sz="2400">
                <a:latin typeface="Roboto Slab"/>
                <a:ea typeface="Roboto Slab"/>
                <a:cs typeface="Roboto Slab"/>
                <a:sym typeface="Roboto Slab"/>
              </a:rPr>
              <a:t>Kurze Definition, was Freizeit ist.</a:t>
            </a:r>
            <a:endParaRPr/>
          </a:p>
        </p:txBody>
      </p:sp>
      <p:sp>
        <p:nvSpPr>
          <p:cNvPr id="109" name="Google Shape;109;p4"/>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b="0" i="0" lang="sk-SK" sz="20000" u="none" cap="none" strike="noStrike">
                <a:solidFill>
                  <a:srgbClr val="18637B"/>
                </a:solidFill>
                <a:latin typeface="Roboto Slab"/>
                <a:ea typeface="Roboto Slab"/>
                <a:cs typeface="Roboto Slab"/>
                <a:sym typeface="Roboto Slab"/>
              </a:rPr>
              <a:t>1</a:t>
            </a:r>
            <a:endParaRPr/>
          </a:p>
        </p:txBody>
      </p:sp>
      <p:sp>
        <p:nvSpPr>
          <p:cNvPr id="110" name="Google Shape;110;p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11" name="Google Shape;111;p4"/>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1200" u="none" cap="none" strike="noStrike">
                <a:solidFill>
                  <a:srgbClr val="000000"/>
                </a:solidFill>
                <a:latin typeface="Roboto Slab"/>
                <a:ea typeface="Roboto Slab"/>
                <a:cs typeface="Roboto Slab"/>
                <a:sym typeface="Roboto Slab"/>
              </a:rPr>
              <a:t>2020-1-SK01-KA226-SCH-094350</a:t>
            </a:r>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12" name="Google Shape;112;p4"/>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sp>
        <p:nvSpPr>
          <p:cNvPr id="118" name="Google Shape;118;p5"/>
          <p:cNvSpPr txBox="1"/>
          <p:nvPr/>
        </p:nvSpPr>
        <p:spPr>
          <a:xfrm>
            <a:off x="971600" y="4155926"/>
            <a:ext cx="3600400" cy="276999"/>
          </a:xfrm>
          <a:prstGeom prst="rect">
            <a:avLst/>
          </a:prstGeom>
          <a:solidFill>
            <a:srgbClr val="6E9C4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sk-SK" sz="1200" u="none" cap="none" strike="noStrike">
                <a:solidFill>
                  <a:srgbClr val="000000"/>
                </a:solidFill>
                <a:latin typeface="Roboto Slab"/>
                <a:ea typeface="Roboto Slab"/>
                <a:cs typeface="Roboto Slab"/>
                <a:sym typeface="Roboto Slab"/>
              </a:rPr>
              <a:t>2020-1-SK01-KA226-SCH-094350</a:t>
            </a:r>
            <a:endParaRPr/>
          </a:p>
        </p:txBody>
      </p:sp>
      <p:sp>
        <p:nvSpPr>
          <p:cNvPr id="119" name="Google Shape;119;p5"/>
          <p:cNvSpPr txBox="1"/>
          <p:nvPr/>
        </p:nvSpPr>
        <p:spPr>
          <a:xfrm>
            <a:off x="1979712" y="1059582"/>
            <a:ext cx="4126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sk-SK" sz="3200" u="none" cap="none" strike="noStrike">
                <a:solidFill>
                  <a:srgbClr val="49682E"/>
                </a:solidFill>
                <a:latin typeface="Roboto Slab"/>
                <a:ea typeface="Roboto Slab"/>
                <a:cs typeface="Roboto Slab"/>
                <a:sym typeface="Roboto Slab"/>
              </a:rPr>
              <a:t>Freizeit und Hobbys</a:t>
            </a:r>
            <a:endParaRPr b="1" sz="3200">
              <a:solidFill>
                <a:srgbClr val="49682E"/>
              </a:solidFill>
              <a:latin typeface="Roboto Slab"/>
              <a:ea typeface="Roboto Slab"/>
              <a:cs typeface="Roboto Slab"/>
              <a:sym typeface="Roboto Slab"/>
            </a:endParaRPr>
          </a:p>
          <a:p>
            <a:pPr indent="0" lvl="0" marL="0" marR="0" rtl="0" algn="l">
              <a:spcBef>
                <a:spcPts val="0"/>
              </a:spcBef>
              <a:spcAft>
                <a:spcPts val="0"/>
              </a:spcAft>
              <a:buNone/>
            </a:pPr>
            <a:r>
              <a:t/>
            </a:r>
            <a:endParaRPr b="1" sz="3200">
              <a:solidFill>
                <a:srgbClr val="49682E"/>
              </a:solidFill>
              <a:latin typeface="Roboto Slab"/>
              <a:ea typeface="Roboto Slab"/>
              <a:cs typeface="Roboto Slab"/>
              <a:sym typeface="Roboto Slab"/>
            </a:endParaRPr>
          </a:p>
        </p:txBody>
      </p:sp>
      <p:sp>
        <p:nvSpPr>
          <p:cNvPr id="120" name="Google Shape;120;p5"/>
          <p:cNvSpPr txBox="1"/>
          <p:nvPr/>
        </p:nvSpPr>
        <p:spPr>
          <a:xfrm>
            <a:off x="2267744" y="1851670"/>
            <a:ext cx="45365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400" u="sng">
                <a:solidFill>
                  <a:srgbClr val="000000"/>
                </a:solidFill>
                <a:latin typeface="Arial"/>
                <a:ea typeface="Arial"/>
                <a:cs typeface="Arial"/>
                <a:sym typeface="Arial"/>
                <a:hlinkClick r:id="rId3">
                  <a:extLst>
                    <a:ext uri="{A12FA001-AC4F-418D-AE19-62706E023703}">
                      <ahyp:hlinkClr val="tx"/>
                    </a:ext>
                  </a:extLst>
                </a:hlinkClick>
              </a:rPr>
              <a:t>Freizeit und Hobbys</a:t>
            </a:r>
            <a:endParaRPr sz="14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ph type="ctrTitle"/>
          </p:nvPr>
        </p:nvSpPr>
        <p:spPr>
          <a:xfrm>
            <a:off x="3730625" y="2019300"/>
            <a:ext cx="5413375" cy="1970088"/>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Roboto Slab"/>
                <a:ea typeface="Roboto Slab"/>
                <a:cs typeface="Roboto Slab"/>
                <a:sym typeface="Roboto Slab"/>
              </a:rPr>
              <a:t>Freizeit und Jugendliche</a:t>
            </a:r>
            <a:endParaRPr b="1">
              <a:latin typeface="Roboto Slab"/>
              <a:ea typeface="Roboto Slab"/>
              <a:cs typeface="Roboto Slab"/>
              <a:sym typeface="Roboto Slab"/>
            </a:endParaRPr>
          </a:p>
        </p:txBody>
      </p:sp>
      <p:sp>
        <p:nvSpPr>
          <p:cNvPr id="126" name="Google Shape;126;p6"/>
          <p:cNvSpPr txBox="1"/>
          <p:nvPr>
            <p:ph idx="1" type="subTitle"/>
          </p:nvPr>
        </p:nvSpPr>
        <p:spPr>
          <a:xfrm>
            <a:off x="4113213" y="3983038"/>
            <a:ext cx="4887912" cy="80327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rPr lang="sk-SK" sz="2400">
                <a:latin typeface="Roboto Slab"/>
                <a:ea typeface="Roboto Slab"/>
                <a:cs typeface="Roboto Slab"/>
                <a:sym typeface="Roboto Slab"/>
              </a:rPr>
              <a:t>Wie verbringen ihre Freizeit Jugendliche?</a:t>
            </a:r>
            <a:endParaRPr/>
          </a:p>
        </p:txBody>
      </p:sp>
      <p:sp>
        <p:nvSpPr>
          <p:cNvPr id="127" name="Google Shape;127;p6"/>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128" name="Google Shape;128;p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29" name="Google Shape;129;p6"/>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1200">
                <a:solidFill>
                  <a:srgbClr val="000000"/>
                </a:solidFill>
                <a:latin typeface="Roboto Slab"/>
                <a:ea typeface="Roboto Slab"/>
                <a:cs typeface="Roboto Slab"/>
                <a:sym typeface="Roboto Slab"/>
              </a:rPr>
              <a:t>2020-1-SK01-KA226-SCH-094350</a:t>
            </a:r>
            <a:endParaRPr/>
          </a:p>
          <a:p>
            <a:pPr indent="0" lvl="0" marL="0" marR="0" rtl="0" algn="l">
              <a:spcBef>
                <a:spcPts val="1000"/>
              </a:spcBef>
              <a:spcAft>
                <a:spcPts val="0"/>
              </a:spcAft>
              <a:buClr>
                <a:srgbClr val="000000"/>
              </a:buClr>
              <a:buSzPts val="1200"/>
              <a:buFont typeface="Arial"/>
              <a:buNone/>
            </a:pPr>
            <a:r>
              <a:t/>
            </a:r>
            <a:endParaRPr b="1" sz="1200">
              <a:solidFill>
                <a:srgbClr val="114454"/>
              </a:solidFill>
              <a:latin typeface="Roboto Slab"/>
              <a:ea typeface="Roboto Slab"/>
              <a:cs typeface="Roboto Slab"/>
              <a:sym typeface="Roboto Slab"/>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30" name="Google Shape;130;p6"/>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sp>
        <p:nvSpPr>
          <p:cNvPr id="136" name="Google Shape;136;p7"/>
          <p:cNvSpPr txBox="1"/>
          <p:nvPr/>
        </p:nvSpPr>
        <p:spPr>
          <a:xfrm>
            <a:off x="971600" y="411510"/>
            <a:ext cx="7200800" cy="38884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37" name="Google Shape;137;p7"/>
          <p:cNvSpPr txBox="1"/>
          <p:nvPr/>
        </p:nvSpPr>
        <p:spPr>
          <a:xfrm>
            <a:off x="971600" y="339502"/>
            <a:ext cx="7200800" cy="43396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2400" u="sng">
                <a:solidFill>
                  <a:srgbClr val="000000"/>
                </a:solidFill>
                <a:latin typeface="Roboto Slab"/>
                <a:ea typeface="Roboto Slab"/>
                <a:cs typeface="Roboto Slab"/>
                <a:sym typeface="Roboto Slab"/>
                <a:hlinkClick r:id="rId3">
                  <a:extLst>
                    <a:ext uri="{A12FA001-AC4F-418D-AE19-62706E023703}">
                      <ahyp:hlinkClr val="tx"/>
                    </a:ext>
                  </a:extLst>
                </a:hlinkClick>
              </a:rPr>
              <a:t>Was machst du in deiner Freizeit?</a:t>
            </a:r>
            <a:endParaRPr sz="2400">
              <a:solidFill>
                <a:srgbClr val="000000"/>
              </a:solidFill>
              <a:latin typeface="Roboto Slab"/>
              <a:ea typeface="Roboto Slab"/>
              <a:cs typeface="Roboto Slab"/>
              <a:sym typeface="Roboto Slab"/>
            </a:endParaRPr>
          </a:p>
          <a:p>
            <a:pPr indent="0" lvl="0" marL="0" marR="0" rtl="0" algn="l">
              <a:spcBef>
                <a:spcPts val="0"/>
              </a:spcBef>
              <a:spcAft>
                <a:spcPts val="0"/>
              </a:spcAft>
              <a:buNone/>
            </a:pPr>
            <a:r>
              <a:rPr b="1" lang="sk-SK" sz="2800">
                <a:solidFill>
                  <a:srgbClr val="49682E"/>
                </a:solidFill>
                <a:latin typeface="Roboto Slab"/>
                <a:ea typeface="Roboto Slab"/>
                <a:cs typeface="Roboto Slab"/>
                <a:sym typeface="Roboto Slab"/>
              </a:rPr>
              <a:t>Schaut das Video an, macht Notizen und erzählt nach, bitte! </a:t>
            </a:r>
            <a:endParaRPr/>
          </a:p>
          <a:p>
            <a:pPr indent="0" lvl="0" marL="0" marR="0" rtl="0" algn="l">
              <a:spcBef>
                <a:spcPts val="0"/>
              </a:spcBef>
              <a:spcAft>
                <a:spcPts val="0"/>
              </a:spcAft>
              <a:buNone/>
            </a:pPr>
            <a:r>
              <a:rPr b="1" lang="sk-SK" sz="2800">
                <a:solidFill>
                  <a:srgbClr val="49682E"/>
                </a:solidFill>
                <a:latin typeface="Roboto Slab"/>
                <a:ea typeface="Roboto Slab"/>
                <a:cs typeface="Roboto Slab"/>
                <a:sym typeface="Roboto Slab"/>
              </a:rPr>
              <a:t>Was mag sie? Welche Freizeitaktivitäten notierst du?</a:t>
            </a:r>
            <a:endParaRPr/>
          </a:p>
          <a:p>
            <a:pPr indent="0" lvl="0" marL="0" marR="0" rtl="0" algn="l">
              <a:spcBef>
                <a:spcPts val="0"/>
              </a:spcBef>
              <a:spcAft>
                <a:spcPts val="0"/>
              </a:spcAft>
              <a:buNone/>
            </a:pPr>
            <a:r>
              <a:t/>
            </a:r>
            <a:endParaRPr sz="2800">
              <a:solidFill>
                <a:srgbClr val="000000"/>
              </a:solidFill>
              <a:latin typeface="Roboto Slab"/>
              <a:ea typeface="Roboto Slab"/>
              <a:cs typeface="Roboto Slab"/>
              <a:sym typeface="Roboto Slab"/>
            </a:endParaRPr>
          </a:p>
          <a:p>
            <a:pPr indent="0" lvl="0" marL="0" marR="0" rtl="0" algn="l">
              <a:spcBef>
                <a:spcPts val="0"/>
              </a:spcBef>
              <a:spcAft>
                <a:spcPts val="0"/>
              </a:spcAft>
              <a:buNone/>
            </a:pPr>
            <a:r>
              <a:rPr lang="sk-SK" sz="2800" u="sng">
                <a:solidFill>
                  <a:srgbClr val="000000"/>
                </a:solidFill>
                <a:latin typeface="Roboto Slab"/>
                <a:ea typeface="Roboto Slab"/>
                <a:cs typeface="Roboto Slab"/>
                <a:sym typeface="Roboto Slab"/>
                <a:hlinkClick r:id="rId4">
                  <a:extLst>
                    <a:ext uri="{A12FA001-AC4F-418D-AE19-62706E023703}">
                      <ahyp:hlinkClr val="tx"/>
                    </a:ext>
                  </a:extLst>
                </a:hlinkClick>
              </a:rPr>
              <a:t>Was machst du gerne in der Freizeit?</a:t>
            </a:r>
            <a:endParaRPr sz="2800">
              <a:solidFill>
                <a:srgbClr val="000000"/>
              </a:solidFill>
              <a:latin typeface="Roboto Slab"/>
              <a:ea typeface="Roboto Slab"/>
              <a:cs typeface="Roboto Slab"/>
              <a:sym typeface="Roboto Slab"/>
            </a:endParaRPr>
          </a:p>
          <a:p>
            <a:pPr indent="0" lvl="0" marL="0" marR="0" rtl="0" algn="l">
              <a:spcBef>
                <a:spcPts val="0"/>
              </a:spcBef>
              <a:spcAft>
                <a:spcPts val="0"/>
              </a:spcAft>
              <a:buNone/>
            </a:pPr>
            <a:r>
              <a:t/>
            </a:r>
            <a:endParaRPr sz="2800">
              <a:solidFill>
                <a:srgbClr val="000000"/>
              </a:solidFill>
              <a:latin typeface="Roboto Slab"/>
              <a:ea typeface="Roboto Slab"/>
              <a:cs typeface="Roboto Slab"/>
              <a:sym typeface="Roboto Slab"/>
            </a:endParaRPr>
          </a:p>
          <a:p>
            <a:pPr indent="0" lvl="0" marL="0" marR="0" rtl="0" algn="l">
              <a:spcBef>
                <a:spcPts val="0"/>
              </a:spcBef>
              <a:spcAft>
                <a:spcPts val="0"/>
              </a:spcAft>
              <a:buNone/>
            </a:pPr>
            <a:r>
              <a:rPr lang="sk-SK" sz="2800" u="sng">
                <a:solidFill>
                  <a:srgbClr val="000000"/>
                </a:solidFill>
                <a:latin typeface="Roboto Slab"/>
                <a:ea typeface="Roboto Slab"/>
                <a:cs typeface="Roboto Slab"/>
                <a:sym typeface="Roboto Slab"/>
                <a:hlinkClick r:id="rId5">
                  <a:extLst>
                    <a:ext uri="{A12FA001-AC4F-418D-AE19-62706E023703}">
                      <ahyp:hlinkClr val="tx"/>
                    </a:ext>
                  </a:extLst>
                </a:hlinkClick>
              </a:rPr>
              <a:t>Meine Freizeit</a:t>
            </a:r>
            <a:endParaRPr sz="2800">
              <a:solidFill>
                <a:srgbClr val="000000"/>
              </a:solidFill>
              <a:latin typeface="Roboto Slab"/>
              <a:ea typeface="Roboto Slab"/>
              <a:cs typeface="Roboto Slab"/>
              <a:sym typeface="Roboto Slab"/>
            </a:endParaRPr>
          </a:p>
          <a:p>
            <a:pPr indent="0" lvl="0" marL="0" marR="0" rtl="0" algn="l">
              <a:spcBef>
                <a:spcPts val="0"/>
              </a:spcBef>
              <a:spcAft>
                <a:spcPts val="0"/>
              </a:spcAft>
              <a:buNone/>
            </a:pPr>
            <a:r>
              <a:t/>
            </a:r>
            <a:endParaRPr sz="2800">
              <a:solidFill>
                <a:srgbClr val="000000"/>
              </a:solidFill>
              <a:latin typeface="Roboto Slab"/>
              <a:ea typeface="Roboto Slab"/>
              <a:cs typeface="Roboto Slab"/>
              <a:sym typeface="Roboto Slab"/>
            </a:endParaRPr>
          </a:p>
        </p:txBody>
      </p:sp>
      <p:sp>
        <p:nvSpPr>
          <p:cNvPr id="138" name="Google Shape;138;p7"/>
          <p:cNvSpPr txBox="1"/>
          <p:nvPr/>
        </p:nvSpPr>
        <p:spPr>
          <a:xfrm>
            <a:off x="1428726" y="4731990"/>
            <a:ext cx="3600400" cy="276999"/>
          </a:xfrm>
          <a:prstGeom prst="rect">
            <a:avLst/>
          </a:prstGeom>
          <a:solidFill>
            <a:srgbClr val="6E9C4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k-SK" sz="1200">
                <a:solidFill>
                  <a:srgbClr val="000000"/>
                </a:solidFill>
                <a:latin typeface="Roboto Slab"/>
                <a:ea typeface="Roboto Slab"/>
                <a:cs typeface="Roboto Slab"/>
                <a:sym typeface="Roboto Slab"/>
              </a:rPr>
              <a:t>2020-1-SK01-KA226-SCH-094350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idx="4294967295" type="ctrTitle"/>
          </p:nvPr>
        </p:nvSpPr>
        <p:spPr>
          <a:xfrm>
            <a:off x="3000375" y="571500"/>
            <a:ext cx="4279900" cy="68738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1800"/>
              <a:buFont typeface="Roboto Slab"/>
              <a:buNone/>
            </a:pPr>
            <a:r>
              <a:rPr b="1" i="0" lang="sk-SK" sz="1800" u="none" cap="none" strike="noStrike">
                <a:solidFill>
                  <a:srgbClr val="FFFFFF"/>
                </a:solidFill>
                <a:latin typeface="Roboto Slab"/>
                <a:ea typeface="Roboto Slab"/>
                <a:cs typeface="Roboto Slab"/>
                <a:sym typeface="Roboto Slab"/>
              </a:rPr>
              <a:t>R E S O U R C E S </a:t>
            </a:r>
            <a:endParaRPr/>
          </a:p>
        </p:txBody>
      </p:sp>
      <p:sp>
        <p:nvSpPr>
          <p:cNvPr id="144" name="Google Shape;144;p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45" name="Google Shape;145;p8"/>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1200">
                <a:solidFill>
                  <a:srgbClr val="000000"/>
                </a:solidFill>
                <a:latin typeface="Roboto Slab"/>
                <a:ea typeface="Roboto Slab"/>
                <a:cs typeface="Roboto Slab"/>
                <a:sym typeface="Roboto Slab"/>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46" name="Google Shape;146;p8"/>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47" name="Google Shape;147;p8"/>
          <p:cNvSpPr txBox="1"/>
          <p:nvPr/>
        </p:nvSpPr>
        <p:spPr>
          <a:xfrm>
            <a:off x="1042988" y="1635125"/>
            <a:ext cx="7345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t/>
            </a:r>
            <a:endParaRPr sz="1400">
              <a:solidFill>
                <a:schemeClr val="lt1"/>
              </a:solidFill>
              <a:latin typeface="Arial"/>
              <a:ea typeface="Arial"/>
              <a:cs typeface="Arial"/>
              <a:sym typeface="Arial"/>
            </a:endParaRPr>
          </a:p>
          <a:p>
            <a:pPr indent="0" lvl="0" marL="0" marR="0" rtl="0" algn="l">
              <a:spcBef>
                <a:spcPts val="0"/>
              </a:spcBef>
              <a:spcAft>
                <a:spcPts val="0"/>
              </a:spcAft>
              <a:buClr>
                <a:srgbClr val="000000"/>
              </a:buClr>
              <a:buSzPts val="1400"/>
              <a:buFont typeface="Arial"/>
              <a:buNone/>
            </a:pPr>
            <a:r>
              <a:rPr lang="sk-SK">
                <a:solidFill>
                  <a:schemeClr val="lt1"/>
                </a:solidFill>
                <a:latin typeface="Roboto Slab"/>
                <a:ea typeface="Roboto Slab"/>
                <a:cs typeface="Roboto Slab"/>
                <a:sym typeface="Roboto Slab"/>
              </a:rPr>
              <a:t>https://www.youtube.com/watch?v=FTvUzXROUGc</a:t>
            </a:r>
            <a:endParaRPr sz="1400">
              <a:solidFill>
                <a:schemeClr val="lt1"/>
              </a:solidFill>
              <a:latin typeface="Roboto Slab"/>
              <a:ea typeface="Roboto Slab"/>
              <a:cs typeface="Roboto Slab"/>
              <a:sym typeface="Roboto Slab"/>
            </a:endParaRPr>
          </a:p>
          <a:p>
            <a:pPr indent="0" lvl="0" marL="0" marR="0" rtl="0" algn="l">
              <a:spcBef>
                <a:spcPts val="0"/>
              </a:spcBef>
              <a:spcAft>
                <a:spcPts val="0"/>
              </a:spcAft>
              <a:buClr>
                <a:srgbClr val="000000"/>
              </a:buClr>
              <a:buSzPts val="1400"/>
              <a:buFont typeface="Arial"/>
              <a:buNone/>
            </a:pPr>
            <a:r>
              <a:t/>
            </a:r>
            <a:endParaRPr sz="1400">
              <a:solidFill>
                <a:srgbClr val="000000"/>
              </a:solidFill>
              <a:latin typeface="Roboto Slab"/>
              <a:ea typeface="Roboto Slab"/>
              <a:cs typeface="Roboto Slab"/>
              <a:sym typeface="Roboto Slab"/>
            </a:endParaRPr>
          </a:p>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txBox="1"/>
          <p:nvPr>
            <p:ph idx="4294967295" type="subTitle"/>
          </p:nvPr>
        </p:nvSpPr>
        <p:spPr>
          <a:xfrm>
            <a:off x="214313"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Arial"/>
              <a:buNone/>
            </a:pPr>
            <a:r>
              <a:rPr b="0" i="0" lang="sk-SK" sz="1200" u="none" cap="none" strike="noStrike">
                <a:solidFill>
                  <a:schemeClr val="lt1"/>
                </a:solidFill>
                <a:latin typeface="Roboto Slab"/>
                <a:ea typeface="Roboto Slab"/>
                <a:cs typeface="Roboto Slab"/>
                <a:sym typeface="Roboto Slab"/>
              </a:rPr>
              <a:t>EN The European Commission's support or the production of this publication does not constitute an endorsement of the contents, which reflect the views only of the authors, and the Commission cannot be held responsible for any use which may be made of the information contained therein</a:t>
            </a:r>
            <a:r>
              <a:rPr b="0" i="0" lang="sk-SK" sz="1200" u="none" cap="none" strike="noStrike">
                <a:solidFill>
                  <a:schemeClr val="lt1"/>
                </a:solidFill>
                <a:latin typeface="Arial"/>
                <a:ea typeface="Arial"/>
                <a:cs typeface="Arial"/>
                <a:sym typeface="Arial"/>
              </a:rPr>
              <a:t>. </a:t>
            </a:r>
            <a:endParaRPr b="1" i="0" sz="2400" u="none" cap="none" strike="noStrike">
              <a:solidFill>
                <a:schemeClr val="lt1"/>
              </a:solidFill>
              <a:latin typeface="Nixie One"/>
              <a:ea typeface="Nixie One"/>
              <a:cs typeface="Nixie One"/>
              <a:sym typeface="Nixie One"/>
            </a:endParaRPr>
          </a:p>
        </p:txBody>
      </p:sp>
      <p:sp>
        <p:nvSpPr>
          <p:cNvPr id="153" name="Google Shape;153;p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54" name="Google Shape;154;p9"/>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1200">
                <a:solidFill>
                  <a:srgbClr val="000000"/>
                </a:solidFill>
                <a:latin typeface="Roboto Slab"/>
                <a:ea typeface="Roboto Slab"/>
                <a:cs typeface="Roboto Slab"/>
                <a:sym typeface="Roboto Slab"/>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55" name="Google Shape;155;p9"/>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56" name="Google Shape;156;p9"/>
          <p:cNvSpPr txBox="1"/>
          <p:nvPr/>
        </p:nvSpPr>
        <p:spPr>
          <a:xfrm>
            <a:off x="214313" y="2643188"/>
            <a:ext cx="5143500" cy="830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200"/>
              <a:buFont typeface="Arial"/>
              <a:buNone/>
            </a:pPr>
            <a:r>
              <a:rPr lang="sk-SK" sz="1200">
                <a:solidFill>
                  <a:schemeClr val="lt1"/>
                </a:solidFill>
                <a:latin typeface="Roboto Slab"/>
                <a:ea typeface="Roboto Slab"/>
                <a:cs typeface="Roboto Slab"/>
                <a:sym typeface="Roboto Slab"/>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