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Lst>
  <p:sldSz cy="5143500" cx="9144000"/>
  <p:notesSz cx="6858000" cy="9144000"/>
  <p:embeddedFontLst>
    <p:embeddedFont>
      <p:font typeface="Roboto Slab"/>
      <p:regular r:id="rId22"/>
      <p:bold r:id="rId23"/>
    </p:embeddedFont>
    <p:embeddedFont>
      <p:font typeface="Nixie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5" roundtripDataSignature="AMtx7mhqD3ZB37x1e2VJd18WG4/IhTlv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font" Target="fonts/RobotoSlab-regular.fntdata"/><Relationship Id="rId21" Type="http://schemas.openxmlformats.org/officeDocument/2006/relationships/slide" Target="slides/slide11.xml"/><Relationship Id="rId24" Type="http://schemas.openxmlformats.org/officeDocument/2006/relationships/font" Target="fonts/NixieOne-regular.fntdata"/><Relationship Id="rId23" Type="http://schemas.openxmlformats.org/officeDocument/2006/relationships/font" Target="fonts/RobotoSlab-bold.fntdata"/><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5"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3"/>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5" name="Shape 25"/>
        <p:cNvGrpSpPr/>
        <p:nvPr/>
      </p:nvGrpSpPr>
      <p:grpSpPr>
        <a:xfrm>
          <a:off x="0" y="0"/>
          <a:ext cx="0" cy="0"/>
          <a:chOff x="0" y="0"/>
          <a:chExt cx="0" cy="0"/>
        </a:xfrm>
      </p:grpSpPr>
      <p:sp>
        <p:nvSpPr>
          <p:cNvPr id="26" name="Google Shape;26;p1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7" name="Google Shape;27;p15"/>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28" name="Google Shape;28;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8" name="Shape 38"/>
        <p:cNvGrpSpPr/>
        <p:nvPr/>
      </p:nvGrpSpPr>
      <p:grpSpPr>
        <a:xfrm>
          <a:off x="0" y="0"/>
          <a:ext cx="0" cy="0"/>
          <a:chOff x="0" y="0"/>
          <a:chExt cx="0" cy="0"/>
        </a:xfrm>
      </p:grpSpPr>
      <p:sp>
        <p:nvSpPr>
          <p:cNvPr id="39" name="Google Shape;3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9" name="Shape 49"/>
        <p:cNvGrpSpPr/>
        <p:nvPr/>
      </p:nvGrpSpPr>
      <p:grpSpPr>
        <a:xfrm>
          <a:off x="0" y="0"/>
          <a:ext cx="0" cy="0"/>
          <a:chOff x="0" y="0"/>
          <a:chExt cx="0" cy="0"/>
        </a:xfrm>
      </p:grpSpPr>
      <p:sp>
        <p:nvSpPr>
          <p:cNvPr id="50" name="Google Shape;50;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1" name="Google Shape;51;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2" name="Google Shape;52;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2" name="Shape 62"/>
        <p:cNvGrpSpPr/>
        <p:nvPr/>
      </p:nvGrpSpPr>
      <p:grpSpPr>
        <a:xfrm>
          <a:off x="0" y="0"/>
          <a:ext cx="0" cy="0"/>
          <a:chOff x="0" y="0"/>
          <a:chExt cx="0" cy="0"/>
        </a:xfrm>
      </p:grpSpPr>
      <p:sp>
        <p:nvSpPr>
          <p:cNvPr id="63" name="Google Shape;63;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2"/>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2"/>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2"/>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4"/>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21" name="Google Shape;21;p14"/>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22" name="Google Shape;22;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 name="Shape 29"/>
        <p:cNvGrpSpPr/>
        <p:nvPr/>
      </p:nvGrpSpPr>
      <p:grpSpPr>
        <a:xfrm>
          <a:off x="0" y="0"/>
          <a:ext cx="0" cy="0"/>
          <a:chOff x="0" y="0"/>
          <a:chExt cx="0" cy="0"/>
        </a:xfrm>
      </p:grpSpPr>
      <p:sp>
        <p:nvSpPr>
          <p:cNvPr id="30" name="Google Shape;30;p16"/>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6"/>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6"/>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6"/>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6"/>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 name="Google Shape;35;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7" name="Google Shape;37;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 name="Shape 40"/>
        <p:cNvGrpSpPr/>
        <p:nvPr/>
      </p:nvGrpSpPr>
      <p:grpSpPr>
        <a:xfrm>
          <a:off x="0" y="0"/>
          <a:ext cx="0" cy="0"/>
          <a:chOff x="0" y="0"/>
          <a:chExt cx="0" cy="0"/>
        </a:xfrm>
      </p:grpSpPr>
      <p:sp>
        <p:nvSpPr>
          <p:cNvPr id="41" name="Google Shape;41;p18"/>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8"/>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8"/>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8"/>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8"/>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6" name="Google Shape;46;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8" name="Google Shape;48;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sp>
        <p:nvSpPr>
          <p:cNvPr id="54" name="Google Shape;54;p20"/>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20"/>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20"/>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20"/>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9" name="Google Shape;59;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1" name="Google Shape;61;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6" name="Google Shape;66;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7" name="Google Shape;6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youtu.be/j7773_a8oyw" TargetMode="External"/><Relationship Id="rId5" Type="http://schemas.openxmlformats.org/officeDocument/2006/relationships/hyperlink" Target="https://www.deutsch-perfekt.com/deutsch-lesen/es-gibt-vier-sprachen-mit-ihren-traditionen" TargetMode="External"/><Relationship Id="rId6" Type="http://schemas.openxmlformats.org/officeDocument/2006/relationships/hyperlink" Target="http://www.deutsch-perfekt.com/deutsch-lesen/es-gibt-vier-sprachen-mit-ihren-traditionen" TargetMode="External"/><Relationship Id="rId7" Type="http://schemas.openxmlformats.org/officeDocument/2006/relationships/hyperlink" Target="http://www.pixabay.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7.png"/><Relationship Id="rId5" Type="http://schemas.openxmlformats.org/officeDocument/2006/relationships/image" Target="../media/image3.jpg"/><Relationship Id="rId6"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hyperlink" Target="https://www.youtube.com/watch?v=j7773_a8oyw" TargetMode="External"/><Relationship Id="rId5"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hyperlink" Target="https://www.deutsch-perfekt.com/deutsch-lesen/es-gibt-vier-sprachen-mit-ihren-traditionen" TargetMode="External"/><Relationship Id="rId6" Type="http://schemas.openxmlformats.org/officeDocument/2006/relationships/hyperlink" Target="https://www.deutsch-perfekt.com/deutsch-lesen/es-gibt-vier-sprachen-mit-ihren-traditionen" TargetMode="External"/><Relationship Id="rId7" Type="http://schemas.openxmlformats.org/officeDocument/2006/relationships/hyperlink" Target="https://wordwall.net/de/resource/17410919" TargetMode="External"/><Relationship Id="rId8" Type="http://schemas.openxmlformats.org/officeDocument/2006/relationships/hyperlink" Target="https://wordwall.net/de/resource/1741464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hyperlink" Target="https://learningapps.org/20472967" TargetMode="External"/><Relationship Id="rId5" Type="http://schemas.openxmlformats.org/officeDocument/2006/relationships/hyperlink" Target="https://wordwall.net/de/resource/17364962" TargetMode="External"/><Relationship Id="rId6" Type="http://schemas.openxmlformats.org/officeDocument/2006/relationships/hyperlink" Target="https://wordwall.net/de/resource/1736496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Roboto Slab"/>
                <a:ea typeface="Roboto Slab"/>
                <a:cs typeface="Roboto Slab"/>
                <a:sym typeface="Roboto Slab"/>
              </a:rPr>
              <a:t>Digi school Deutsch </a:t>
            </a:r>
            <a:endParaRPr/>
          </a:p>
        </p:txBody>
      </p:sp>
      <p:pic>
        <p:nvPicPr>
          <p:cNvPr descr="Erasmus+ logo EN.jpg" id="73" name="Google Shape;73;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4" name="Google Shape;74;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75" name="Google Shape;75;p1"/>
          <p:cNvSpPr txBox="1"/>
          <p:nvPr/>
        </p:nvSpPr>
        <p:spPr>
          <a:xfrm>
            <a:off x="685800" y="4457700"/>
            <a:ext cx="431482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1" i="0" lang="en-US" sz="1200" u="none">
                <a:solidFill>
                  <a:schemeClr val="lt1"/>
                </a:solidFill>
                <a:latin typeface="Roboto Slab"/>
                <a:ea typeface="Roboto Slab"/>
                <a:cs typeface="Roboto Slab"/>
                <a:sym typeface="Roboto Slab"/>
              </a:rPr>
              <a:t>2020-1-SK01-KA226-SCH-094350</a:t>
            </a:r>
            <a:r>
              <a:rPr b="1" i="0" lang="en-US" sz="1400" u="none">
                <a:solidFill>
                  <a:schemeClr val="lt1"/>
                </a:solidFill>
                <a:latin typeface="Arial"/>
                <a:ea typeface="Arial"/>
                <a:cs typeface="Arial"/>
                <a:sym typeface="Arial"/>
              </a:rPr>
              <a:t>  </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0"/>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Roboto Slab"/>
                <a:ea typeface="Roboto Slab"/>
                <a:cs typeface="Roboto Slab"/>
                <a:sym typeface="Roboto Slab"/>
              </a:rPr>
              <a:t>R E S O U R C E S </a:t>
            </a:r>
            <a:endParaRPr/>
          </a:p>
        </p:txBody>
      </p:sp>
      <p:sp>
        <p:nvSpPr>
          <p:cNvPr id="178" name="Google Shape;178;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9" name="Google Shape;179;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0" name="Google Shape;180;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1" name="Google Shape;181;p10"/>
          <p:cNvSpPr txBox="1"/>
          <p:nvPr/>
        </p:nvSpPr>
        <p:spPr>
          <a:xfrm>
            <a:off x="1042987" y="1635125"/>
            <a:ext cx="7345500" cy="203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D4730"/>
              </a:buClr>
              <a:buSzPts val="1400"/>
              <a:buFont typeface="Arial"/>
              <a:buNone/>
            </a:pPr>
            <a:r>
              <a:t/>
            </a:r>
            <a:endParaRPr>
              <a:solidFill>
                <a:schemeClr val="lt1"/>
              </a:solidFill>
            </a:endParaRPr>
          </a:p>
          <a:p>
            <a:pPr indent="0" lvl="0" marL="0" marR="0" rtl="0" algn="l">
              <a:lnSpc>
                <a:spcPct val="100000"/>
              </a:lnSpc>
              <a:spcBef>
                <a:spcPts val="0"/>
              </a:spcBef>
              <a:spcAft>
                <a:spcPts val="0"/>
              </a:spcAft>
              <a:buClr>
                <a:srgbClr val="114454"/>
              </a:buClr>
              <a:buSzPts val="1400"/>
              <a:buFont typeface="Arial"/>
              <a:buNone/>
            </a:pPr>
            <a:r>
              <a:rPr lang="en-US" u="sng">
                <a:solidFill>
                  <a:schemeClr val="lt1"/>
                </a:solidFill>
                <a:hlinkClick r:id="rId4">
                  <a:extLst>
                    <a:ext uri="{A12FA001-AC4F-418D-AE19-62706E023703}">
                      <ahyp:hlinkClr val="tx"/>
                    </a:ext>
                  </a:extLst>
                </a:hlinkClick>
              </a:rPr>
              <a:t>https://youtu.be/j7773_a8oyw</a:t>
            </a:r>
            <a:endParaRPr>
              <a:solidFill>
                <a:schemeClr val="lt1"/>
              </a:solidFill>
            </a:endParaRPr>
          </a:p>
          <a:p>
            <a:pPr indent="0" lvl="0" marL="0" marR="0" rtl="0" algn="l">
              <a:lnSpc>
                <a:spcPct val="100000"/>
              </a:lnSpc>
              <a:spcBef>
                <a:spcPts val="0"/>
              </a:spcBef>
              <a:spcAft>
                <a:spcPts val="0"/>
              </a:spcAft>
              <a:buClr>
                <a:srgbClr val="114454"/>
              </a:buClr>
              <a:buSzPts val="1400"/>
              <a:buFont typeface="Arial"/>
              <a:buNone/>
            </a:pPr>
            <a:r>
              <a:rPr lang="en-US" u="sng">
                <a:solidFill>
                  <a:schemeClr val="lt1"/>
                </a:solidFill>
                <a:hlinkClick r:id="rId5">
                  <a:extLst>
                    <a:ext uri="{A12FA001-AC4F-418D-AE19-62706E023703}">
                      <ahyp:hlinkClr val="tx"/>
                    </a:ext>
                  </a:extLst>
                </a:hlinkClick>
              </a:rPr>
              <a:t>https://www.deutsch-perfekt.com/deutsch-lesen/es-gibt-vier-sprachen-mit-ihren-traditionen</a:t>
            </a:r>
            <a:r>
              <a:rPr lang="en-US">
                <a:solidFill>
                  <a:schemeClr val="lt1"/>
                </a:solidFill>
              </a:rPr>
              <a:t> </a:t>
            </a:r>
            <a:endParaRPr>
              <a:solidFill>
                <a:schemeClr val="lt1"/>
              </a:solidFill>
            </a:endParaRPr>
          </a:p>
          <a:p>
            <a:pPr indent="0" lvl="0" marL="0" marR="0" rtl="0" algn="l">
              <a:lnSpc>
                <a:spcPct val="100000"/>
              </a:lnSpc>
              <a:spcBef>
                <a:spcPts val="0"/>
              </a:spcBef>
              <a:spcAft>
                <a:spcPts val="0"/>
              </a:spcAft>
              <a:buClr>
                <a:srgbClr val="1D4730"/>
              </a:buClr>
              <a:buSzPts val="1400"/>
              <a:buFont typeface="Arial"/>
              <a:buNone/>
            </a:pPr>
            <a:r>
              <a:rPr b="0" i="0" lang="en-US" sz="1400" u="sng">
                <a:solidFill>
                  <a:schemeClr val="lt1"/>
                </a:solidFill>
                <a:latin typeface="Arial"/>
                <a:ea typeface="Arial"/>
                <a:cs typeface="Arial"/>
                <a:sym typeface="Arial"/>
                <a:hlinkClick r:id="rId6">
                  <a:extLst>
                    <a:ext uri="{A12FA001-AC4F-418D-AE19-62706E023703}">
                      <ahyp:hlinkClr val="tx"/>
                    </a:ext>
                  </a:extLst>
                </a:hlinkClick>
              </a:rPr>
              <a:t>www.deutsch-perfekt.com/deutsch-lesen/es-gibt-vier-sprachen-mit-ihren-traditionen</a:t>
            </a:r>
            <a:endParaRPr>
              <a:solidFill>
                <a:schemeClr val="lt1"/>
              </a:solidFill>
            </a:endParaRPr>
          </a:p>
          <a:p>
            <a:pPr indent="0" lvl="0" marL="0" marR="0" rtl="0" algn="l">
              <a:lnSpc>
                <a:spcPct val="100000"/>
              </a:lnSpc>
              <a:spcBef>
                <a:spcPts val="0"/>
              </a:spcBef>
              <a:spcAft>
                <a:spcPts val="0"/>
              </a:spcAft>
              <a:buClr>
                <a:srgbClr val="1D4730"/>
              </a:buClr>
              <a:buSzPts val="1400"/>
              <a:buFont typeface="Arial"/>
              <a:buNone/>
            </a:pPr>
            <a:r>
              <a:rPr b="0" i="0" lang="en-US" sz="1400" u="sng">
                <a:solidFill>
                  <a:schemeClr val="lt1"/>
                </a:solidFill>
                <a:latin typeface="Arial"/>
                <a:ea typeface="Arial"/>
                <a:cs typeface="Arial"/>
                <a:sym typeface="Arial"/>
                <a:hlinkClick r:id="rId7">
                  <a:extLst>
                    <a:ext uri="{A12FA001-AC4F-418D-AE19-62706E023703}">
                      <ahyp:hlinkClr val="tx"/>
                    </a:ext>
                  </a:extLst>
                </a:hlinkClick>
              </a:rPr>
              <a:t>www.pixabay.com</a:t>
            </a:r>
            <a:endParaRPr>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1D473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1D473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None/>
            </a:pPr>
            <a:r>
              <a:t/>
            </a:r>
            <a:endParaRPr b="0" i="0" sz="1400" u="non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1"/>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Roboto Slab"/>
                <a:ea typeface="Roboto Slab"/>
                <a:cs typeface="Roboto Slab"/>
                <a:sym typeface="Roboto Slab"/>
              </a:rPr>
              <a:t>EN The European Commission's support 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87" name="Google Shape;187;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8" name="Google Shape;188;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9" name="Google Shape;189;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0" name="Google Shape;190;p11"/>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en-US"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1" i="0" lang="en-US" sz="2400" u="none">
                <a:solidFill>
                  <a:srgbClr val="114454"/>
                </a:solidFill>
                <a:latin typeface="Roboto Slab"/>
                <a:ea typeface="Roboto Slab"/>
                <a:cs typeface="Roboto Slab"/>
                <a:sym typeface="Roboto Slab"/>
              </a:rPr>
              <a:t>Thema: Mensch und Gesellschaft, Kommunikation</a:t>
            </a:r>
            <a:endParaRPr/>
          </a:p>
          <a:p>
            <a:pPr indent="0" lvl="0" marL="50800" rtl="0" algn="l">
              <a:lnSpc>
                <a:spcPct val="100000"/>
              </a:lnSpc>
              <a:spcBef>
                <a:spcPts val="600"/>
              </a:spcBef>
              <a:spcAft>
                <a:spcPts val="0"/>
              </a:spcAft>
              <a:buSzPts val="2800"/>
              <a:buNone/>
            </a:pPr>
            <a:r>
              <a:rPr b="1" i="0" lang="en-US" sz="2400" u="none">
                <a:solidFill>
                  <a:srgbClr val="114454"/>
                </a:solidFill>
                <a:latin typeface="Roboto Slab"/>
                <a:ea typeface="Roboto Slab"/>
                <a:cs typeface="Roboto Slab"/>
                <a:sym typeface="Roboto Slab"/>
              </a:rPr>
              <a:t>Sprachniveau: A1</a:t>
            </a:r>
            <a:endParaRPr/>
          </a:p>
          <a:p>
            <a:pPr indent="0" lvl="0" marL="50800" rtl="0" algn="l">
              <a:lnSpc>
                <a:spcPct val="100000"/>
              </a:lnSpc>
              <a:spcBef>
                <a:spcPts val="600"/>
              </a:spcBef>
              <a:spcAft>
                <a:spcPts val="0"/>
              </a:spcAft>
              <a:buSzPts val="2800"/>
              <a:buNone/>
            </a:pPr>
            <a:r>
              <a:rPr b="1" i="0" lang="en-US" sz="2400" u="none">
                <a:solidFill>
                  <a:srgbClr val="114454"/>
                </a:solidFill>
                <a:latin typeface="Roboto Slab"/>
                <a:ea typeface="Roboto Slab"/>
                <a:cs typeface="Roboto Slab"/>
                <a:sym typeface="Roboto Slab"/>
              </a:rPr>
              <a:t>Alter: 15 – 16  Jahre</a:t>
            </a:r>
            <a:endParaRPr/>
          </a:p>
          <a:p>
            <a:pPr indent="0" lvl="0" marL="50800" rtl="0" algn="l">
              <a:lnSpc>
                <a:spcPct val="100000"/>
              </a:lnSpc>
              <a:spcBef>
                <a:spcPts val="600"/>
              </a:spcBef>
              <a:spcAft>
                <a:spcPts val="0"/>
              </a:spcAft>
              <a:buSzPts val="2800"/>
              <a:buNone/>
            </a:pPr>
            <a:r>
              <a:rPr b="1" i="0" lang="en-US" sz="2400" u="none">
                <a:solidFill>
                  <a:srgbClr val="114454"/>
                </a:solidFill>
                <a:latin typeface="Roboto Slab"/>
                <a:ea typeface="Roboto Slab"/>
                <a:cs typeface="Roboto Slab"/>
                <a:sym typeface="Roboto Slab"/>
              </a:rPr>
              <a:t>Unterrichtseinheit: 45 Minuten</a:t>
            </a:r>
            <a:endParaRPr/>
          </a:p>
          <a:p>
            <a:pPr indent="-228600" lvl="0" marL="457200" rtl="0" algn="l">
              <a:spcBef>
                <a:spcPts val="600"/>
              </a:spcBef>
              <a:spcAft>
                <a:spcPts val="0"/>
              </a:spcAft>
              <a:buSzPts val="2800"/>
              <a:buNone/>
            </a:pPr>
            <a:r>
              <a:t/>
            </a:r>
            <a:endParaRPr b="1" i="0" sz="2400" u="none">
              <a:solidFill>
                <a:srgbClr val="114454"/>
              </a:solidFill>
              <a:latin typeface="Roboto Slab"/>
              <a:ea typeface="Roboto Slab"/>
              <a:cs typeface="Roboto Slab"/>
              <a:sym typeface="Roboto Slab"/>
            </a:endParaRPr>
          </a:p>
        </p:txBody>
      </p:sp>
      <p:sp>
        <p:nvSpPr>
          <p:cNvPr id="81" name="Google Shape;81;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2" name="Google Shape;82;p2"/>
          <p:cNvSpPr txBox="1"/>
          <p:nvPr>
            <p:ph type="title"/>
          </p:nvPr>
        </p:nvSpPr>
        <p:spPr>
          <a:xfrm>
            <a:off x="142875" y="587375"/>
            <a:ext cx="4429125"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t/>
            </a:r>
            <a:endParaRPr/>
          </a:p>
        </p:txBody>
      </p:sp>
      <p:pic>
        <p:nvPicPr>
          <p:cNvPr descr="Erasmus+ logo EN.jpg" id="83" name="Google Shape;83;p2"/>
          <p:cNvPicPr preferRelativeResize="0"/>
          <p:nvPr/>
        </p:nvPicPr>
        <p:blipFill rotWithShape="1">
          <a:blip r:embed="rId3">
            <a:alphaModFix/>
          </a:blip>
          <a:srcRect b="0" l="0" r="0" t="0"/>
          <a:stretch/>
        </p:blipFill>
        <p:spPr>
          <a:xfrm>
            <a:off x="149225" y="833437"/>
            <a:ext cx="2593975" cy="571500"/>
          </a:xfrm>
          <a:prstGeom prst="rect">
            <a:avLst/>
          </a:prstGeom>
          <a:noFill/>
          <a:ln>
            <a:noFill/>
          </a:ln>
        </p:spPr>
      </p:pic>
      <p:sp>
        <p:nvSpPr>
          <p:cNvPr id="84" name="Google Shape;84;p2"/>
          <p:cNvSpPr txBox="1"/>
          <p:nvPr/>
        </p:nvSpPr>
        <p:spPr>
          <a:xfrm>
            <a:off x="749300" y="4543425"/>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3"/>
          <p:cNvSpPr txBox="1"/>
          <p:nvPr>
            <p:ph idx="4294967295" type="title"/>
          </p:nvPr>
        </p:nvSpPr>
        <p:spPr>
          <a:xfrm>
            <a:off x="387350" y="142875"/>
            <a:ext cx="2759075" cy="701675"/>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cxnSp>
        <p:nvCxnSpPr>
          <p:cNvPr id="90" name="Google Shape;90;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2</a:t>
            </a:r>
            <a:endParaRPr/>
          </a:p>
        </p:txBody>
      </p:sp>
      <p:cxnSp>
        <p:nvCxnSpPr>
          <p:cNvPr id="92" name="Google Shape;92;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cxnSp>
        <p:nvCxnSpPr>
          <p:cNvPr id="93" name="Google Shape;93;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95" name="Google Shape;95;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96" name="Google Shape;9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txBox="1"/>
          <p:nvPr/>
        </p:nvSpPr>
        <p:spPr>
          <a:xfrm>
            <a:off x="1182687" y="4770437"/>
            <a:ext cx="3887787" cy="3000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3187700" y="1646237"/>
            <a:ext cx="328612"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nvGrpSpPr>
          <p:cNvPr id="99" name="Google Shape;99;p3"/>
          <p:cNvGrpSpPr/>
          <p:nvPr/>
        </p:nvGrpSpPr>
        <p:grpSpPr>
          <a:xfrm>
            <a:off x="3167062" y="3244850"/>
            <a:ext cx="369887" cy="274637"/>
            <a:chOff x="5247525" y="3007275"/>
            <a:chExt cx="517575" cy="384825"/>
          </a:xfrm>
        </p:grpSpPr>
        <p:sp>
          <p:nvSpPr>
            <p:cNvPr id="100" name="Google Shape;100;p3"/>
            <p:cNvSpPr/>
            <p:nvPr/>
          </p:nvSpPr>
          <p:spPr>
            <a:xfrm>
              <a:off x="5247525" y="3007275"/>
              <a:ext cx="348900" cy="348900"/>
            </a:xfrm>
            <a:custGeom>
              <a:rect b="b" l="l" r="r" t="t"/>
              <a:pathLst>
                <a:path extrusionOk="0" fill="none" h="13956" w="13956">
                  <a:moveTo>
                    <a:pt x="13323" y="5772"/>
                  </a:moveTo>
                  <a:lnTo>
                    <a:pt x="11861" y="5626"/>
                  </a:lnTo>
                  <a:lnTo>
                    <a:pt x="11788" y="5334"/>
                  </a:lnTo>
                  <a:lnTo>
                    <a:pt x="11667" y="5042"/>
                  </a:lnTo>
                  <a:lnTo>
                    <a:pt x="11545" y="4750"/>
                  </a:lnTo>
                  <a:lnTo>
                    <a:pt x="11399" y="4482"/>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207" y="2411"/>
                  </a:lnTo>
                  <a:lnTo>
                    <a:pt x="8914" y="2290"/>
                  </a:lnTo>
                  <a:lnTo>
                    <a:pt x="8622" y="2168"/>
                  </a:lnTo>
                  <a:lnTo>
                    <a:pt x="8330" y="2070"/>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310" y="2168"/>
                  </a:lnTo>
                  <a:lnTo>
                    <a:pt x="5018" y="2290"/>
                  </a:lnTo>
                  <a:lnTo>
                    <a:pt x="4750" y="2411"/>
                  </a:lnTo>
                  <a:lnTo>
                    <a:pt x="4482" y="2558"/>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387" y="4750"/>
                  </a:lnTo>
                  <a:lnTo>
                    <a:pt x="2266" y="5042"/>
                  </a:lnTo>
                  <a:lnTo>
                    <a:pt x="2168" y="5334"/>
                  </a:lnTo>
                  <a:lnTo>
                    <a:pt x="2071" y="5626"/>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168" y="8646"/>
                  </a:lnTo>
                  <a:lnTo>
                    <a:pt x="2266" y="8914"/>
                  </a:lnTo>
                  <a:lnTo>
                    <a:pt x="2387" y="9206"/>
                  </a:lnTo>
                  <a:lnTo>
                    <a:pt x="2533" y="9474"/>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750" y="11545"/>
                  </a:lnTo>
                  <a:lnTo>
                    <a:pt x="5018" y="11691"/>
                  </a:lnTo>
                  <a:lnTo>
                    <a:pt x="5310" y="11788"/>
                  </a:lnTo>
                  <a:lnTo>
                    <a:pt x="5602" y="11886"/>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622" y="11788"/>
                  </a:lnTo>
                  <a:lnTo>
                    <a:pt x="8914" y="11691"/>
                  </a:lnTo>
                  <a:lnTo>
                    <a:pt x="9207" y="11545"/>
                  </a:lnTo>
                  <a:lnTo>
                    <a:pt x="9475" y="11423"/>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545" y="9206"/>
                  </a:lnTo>
                  <a:lnTo>
                    <a:pt x="11667" y="8914"/>
                  </a:lnTo>
                  <a:lnTo>
                    <a:pt x="11788" y="8646"/>
                  </a:lnTo>
                  <a:lnTo>
                    <a:pt x="11861" y="835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32" y="6381"/>
                  </a:lnTo>
                  <a:lnTo>
                    <a:pt x="13907" y="6235"/>
                  </a:lnTo>
                  <a:lnTo>
                    <a:pt x="13834" y="6138"/>
                  </a:lnTo>
                  <a:lnTo>
                    <a:pt x="13761" y="6016"/>
                  </a:lnTo>
                  <a:lnTo>
                    <a:pt x="13664" y="5943"/>
                  </a:lnTo>
                  <a:lnTo>
                    <a:pt x="13566" y="5870"/>
                  </a:lnTo>
                  <a:lnTo>
                    <a:pt x="13444" y="5821"/>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a:off x="5566575" y="3193575"/>
              <a:ext cx="198525" cy="198525"/>
            </a:xfrm>
            <a:custGeom>
              <a:rect b="b" l="l" r="r" t="t"/>
              <a:pathLst>
                <a:path extrusionOk="0" fill="none" h="7941" w="7941">
                  <a:moveTo>
                    <a:pt x="7258" y="2144"/>
                  </a:moveTo>
                  <a:lnTo>
                    <a:pt x="6138" y="2388"/>
                  </a:lnTo>
                  <a:lnTo>
                    <a:pt x="6016" y="2217"/>
                  </a:lnTo>
                  <a:lnTo>
                    <a:pt x="5870" y="2071"/>
                  </a:lnTo>
                  <a:lnTo>
                    <a:pt x="6260" y="975"/>
                  </a:lnTo>
                  <a:lnTo>
                    <a:pt x="6284" y="902"/>
                  </a:lnTo>
                  <a:lnTo>
                    <a:pt x="6284" y="829"/>
                  </a:lnTo>
                  <a:lnTo>
                    <a:pt x="6260" y="683"/>
                  </a:lnTo>
                  <a:lnTo>
                    <a:pt x="6162" y="561"/>
                  </a:lnTo>
                  <a:lnTo>
                    <a:pt x="6114" y="488"/>
                  </a:lnTo>
                  <a:lnTo>
                    <a:pt x="6065" y="464"/>
                  </a:lnTo>
                  <a:lnTo>
                    <a:pt x="5553" y="196"/>
                  </a:lnTo>
                  <a:lnTo>
                    <a:pt x="5480" y="171"/>
                  </a:lnTo>
                  <a:lnTo>
                    <a:pt x="5407" y="171"/>
                  </a:lnTo>
                  <a:lnTo>
                    <a:pt x="5261" y="171"/>
                  </a:lnTo>
                  <a:lnTo>
                    <a:pt x="5115" y="244"/>
                  </a:lnTo>
                  <a:lnTo>
                    <a:pt x="5066" y="293"/>
                  </a:lnTo>
                  <a:lnTo>
                    <a:pt x="5018" y="342"/>
                  </a:lnTo>
                  <a:lnTo>
                    <a:pt x="4384" y="1316"/>
                  </a:lnTo>
                  <a:lnTo>
                    <a:pt x="4165" y="1292"/>
                  </a:lnTo>
                  <a:lnTo>
                    <a:pt x="3970" y="1292"/>
                  </a:lnTo>
                  <a:lnTo>
                    <a:pt x="3483" y="244"/>
                  </a:lnTo>
                  <a:lnTo>
                    <a:pt x="3435" y="171"/>
                  </a:lnTo>
                  <a:lnTo>
                    <a:pt x="3386" y="123"/>
                  </a:lnTo>
                  <a:lnTo>
                    <a:pt x="3264" y="50"/>
                  </a:lnTo>
                  <a:lnTo>
                    <a:pt x="3118" y="1"/>
                  </a:lnTo>
                  <a:lnTo>
                    <a:pt x="3045" y="1"/>
                  </a:lnTo>
                  <a:lnTo>
                    <a:pt x="2972" y="25"/>
                  </a:lnTo>
                  <a:lnTo>
                    <a:pt x="2436" y="196"/>
                  </a:lnTo>
                  <a:lnTo>
                    <a:pt x="2363" y="220"/>
                  </a:lnTo>
                  <a:lnTo>
                    <a:pt x="2290" y="269"/>
                  </a:lnTo>
                  <a:lnTo>
                    <a:pt x="2192" y="391"/>
                  </a:lnTo>
                  <a:lnTo>
                    <a:pt x="2144" y="537"/>
                  </a:lnTo>
                  <a:lnTo>
                    <a:pt x="2144" y="610"/>
                  </a:lnTo>
                  <a:lnTo>
                    <a:pt x="2144" y="683"/>
                  </a:lnTo>
                  <a:lnTo>
                    <a:pt x="2387" y="1828"/>
                  </a:lnTo>
                  <a:lnTo>
                    <a:pt x="2217" y="1949"/>
                  </a:lnTo>
                  <a:lnTo>
                    <a:pt x="2071" y="2095"/>
                  </a:lnTo>
                  <a:lnTo>
                    <a:pt x="999" y="1681"/>
                  </a:lnTo>
                  <a:lnTo>
                    <a:pt x="926" y="1681"/>
                  </a:lnTo>
                  <a:lnTo>
                    <a:pt x="829" y="1657"/>
                  </a:lnTo>
                  <a:lnTo>
                    <a:pt x="682" y="1706"/>
                  </a:lnTo>
                  <a:lnTo>
                    <a:pt x="561" y="1779"/>
                  </a:lnTo>
                  <a:lnTo>
                    <a:pt x="512" y="1828"/>
                  </a:lnTo>
                  <a:lnTo>
                    <a:pt x="463" y="1901"/>
                  </a:lnTo>
                  <a:lnTo>
                    <a:pt x="220" y="2388"/>
                  </a:lnTo>
                  <a:lnTo>
                    <a:pt x="195" y="2461"/>
                  </a:lnTo>
                  <a:lnTo>
                    <a:pt x="171" y="2534"/>
                  </a:lnTo>
                  <a:lnTo>
                    <a:pt x="195" y="2704"/>
                  </a:lnTo>
                  <a:lnTo>
                    <a:pt x="244" y="2826"/>
                  </a:lnTo>
                  <a:lnTo>
                    <a:pt x="293" y="2899"/>
                  </a:lnTo>
                  <a:lnTo>
                    <a:pt x="366" y="2948"/>
                  </a:lnTo>
                  <a:lnTo>
                    <a:pt x="1340" y="3581"/>
                  </a:lnTo>
                  <a:lnTo>
                    <a:pt x="1316" y="3776"/>
                  </a:lnTo>
                  <a:lnTo>
                    <a:pt x="1291" y="3995"/>
                  </a:lnTo>
                  <a:lnTo>
                    <a:pt x="244" y="4482"/>
                  </a:lnTo>
                  <a:lnTo>
                    <a:pt x="195" y="4507"/>
                  </a:lnTo>
                  <a:lnTo>
                    <a:pt x="122" y="4555"/>
                  </a:lnTo>
                  <a:lnTo>
                    <a:pt x="49" y="4701"/>
                  </a:lnTo>
                  <a:lnTo>
                    <a:pt x="0" y="4848"/>
                  </a:lnTo>
                  <a:lnTo>
                    <a:pt x="25" y="4921"/>
                  </a:lnTo>
                  <a:lnTo>
                    <a:pt x="25" y="4994"/>
                  </a:lnTo>
                  <a:lnTo>
                    <a:pt x="220" y="5530"/>
                  </a:lnTo>
                  <a:lnTo>
                    <a:pt x="244" y="5578"/>
                  </a:lnTo>
                  <a:lnTo>
                    <a:pt x="293" y="5651"/>
                  </a:lnTo>
                  <a:lnTo>
                    <a:pt x="390" y="5749"/>
                  </a:lnTo>
                  <a:lnTo>
                    <a:pt x="536" y="5797"/>
                  </a:lnTo>
                  <a:lnTo>
                    <a:pt x="609" y="5797"/>
                  </a:lnTo>
                  <a:lnTo>
                    <a:pt x="682" y="5797"/>
                  </a:lnTo>
                  <a:lnTo>
                    <a:pt x="1827" y="5554"/>
                  </a:lnTo>
                  <a:lnTo>
                    <a:pt x="1949" y="5724"/>
                  </a:lnTo>
                  <a:lnTo>
                    <a:pt x="2095" y="5870"/>
                  </a:lnTo>
                  <a:lnTo>
                    <a:pt x="1705" y="6966"/>
                  </a:lnTo>
                  <a:lnTo>
                    <a:pt x="1681" y="7040"/>
                  </a:lnTo>
                  <a:lnTo>
                    <a:pt x="1681" y="7113"/>
                  </a:lnTo>
                  <a:lnTo>
                    <a:pt x="1705" y="7259"/>
                  </a:lnTo>
                  <a:lnTo>
                    <a:pt x="1778" y="7380"/>
                  </a:lnTo>
                  <a:lnTo>
                    <a:pt x="1851" y="7429"/>
                  </a:lnTo>
                  <a:lnTo>
                    <a:pt x="1900" y="7478"/>
                  </a:lnTo>
                  <a:lnTo>
                    <a:pt x="2412" y="7721"/>
                  </a:lnTo>
                  <a:lnTo>
                    <a:pt x="2485" y="7770"/>
                  </a:lnTo>
                  <a:lnTo>
                    <a:pt x="2558" y="7770"/>
                  </a:lnTo>
                  <a:lnTo>
                    <a:pt x="2704" y="7770"/>
                  </a:lnTo>
                  <a:lnTo>
                    <a:pt x="2850" y="7697"/>
                  </a:lnTo>
                  <a:lnTo>
                    <a:pt x="2899" y="7648"/>
                  </a:lnTo>
                  <a:lnTo>
                    <a:pt x="2947" y="7600"/>
                  </a:lnTo>
                  <a:lnTo>
                    <a:pt x="3581" y="6625"/>
                  </a:lnTo>
                  <a:lnTo>
                    <a:pt x="3800" y="6650"/>
                  </a:lnTo>
                  <a:lnTo>
                    <a:pt x="3995" y="6650"/>
                  </a:lnTo>
                  <a:lnTo>
                    <a:pt x="4482" y="7697"/>
                  </a:lnTo>
                  <a:lnTo>
                    <a:pt x="4531" y="7770"/>
                  </a:lnTo>
                  <a:lnTo>
                    <a:pt x="4579" y="7819"/>
                  </a:lnTo>
                  <a:lnTo>
                    <a:pt x="4701" y="7892"/>
                  </a:lnTo>
                  <a:lnTo>
                    <a:pt x="4847" y="7941"/>
                  </a:lnTo>
                  <a:lnTo>
                    <a:pt x="4920" y="7941"/>
                  </a:lnTo>
                  <a:lnTo>
                    <a:pt x="4993" y="7916"/>
                  </a:lnTo>
                  <a:lnTo>
                    <a:pt x="5529" y="7746"/>
                  </a:lnTo>
                  <a:lnTo>
                    <a:pt x="5602" y="7721"/>
                  </a:lnTo>
                  <a:lnTo>
                    <a:pt x="5651" y="7673"/>
                  </a:lnTo>
                  <a:lnTo>
                    <a:pt x="5748" y="7551"/>
                  </a:lnTo>
                  <a:lnTo>
                    <a:pt x="5821" y="7405"/>
                  </a:lnTo>
                  <a:lnTo>
                    <a:pt x="5821" y="7332"/>
                  </a:lnTo>
                  <a:lnTo>
                    <a:pt x="5821" y="7259"/>
                  </a:lnTo>
                  <a:lnTo>
                    <a:pt x="5578" y="6114"/>
                  </a:lnTo>
                  <a:lnTo>
                    <a:pt x="5724" y="5992"/>
                  </a:lnTo>
                  <a:lnTo>
                    <a:pt x="5894" y="5846"/>
                  </a:lnTo>
                  <a:lnTo>
                    <a:pt x="6966" y="6260"/>
                  </a:lnTo>
                  <a:lnTo>
                    <a:pt x="7039" y="6260"/>
                  </a:lnTo>
                  <a:lnTo>
                    <a:pt x="7112" y="6285"/>
                  </a:lnTo>
                  <a:lnTo>
                    <a:pt x="7258" y="6236"/>
                  </a:lnTo>
                  <a:lnTo>
                    <a:pt x="7404" y="6163"/>
                  </a:lnTo>
                  <a:lnTo>
                    <a:pt x="7453" y="6114"/>
                  </a:lnTo>
                  <a:lnTo>
                    <a:pt x="7502" y="6041"/>
                  </a:lnTo>
                  <a:lnTo>
                    <a:pt x="7745" y="5530"/>
                  </a:lnTo>
                  <a:lnTo>
                    <a:pt x="7770" y="5481"/>
                  </a:lnTo>
                  <a:lnTo>
                    <a:pt x="7794" y="5383"/>
                  </a:lnTo>
                  <a:lnTo>
                    <a:pt x="7770" y="5237"/>
                  </a:lnTo>
                  <a:lnTo>
                    <a:pt x="7697" y="5115"/>
                  </a:lnTo>
                  <a:lnTo>
                    <a:pt x="7648" y="5042"/>
                  </a:lnTo>
                  <a:lnTo>
                    <a:pt x="7599" y="4994"/>
                  </a:lnTo>
                  <a:lnTo>
                    <a:pt x="6625" y="4360"/>
                  </a:lnTo>
                  <a:lnTo>
                    <a:pt x="6649" y="4166"/>
                  </a:lnTo>
                  <a:lnTo>
                    <a:pt x="6649" y="3946"/>
                  </a:lnTo>
                  <a:lnTo>
                    <a:pt x="7697" y="3459"/>
                  </a:lnTo>
                  <a:lnTo>
                    <a:pt x="7770" y="3435"/>
                  </a:lnTo>
                  <a:lnTo>
                    <a:pt x="7843" y="3386"/>
                  </a:lnTo>
                  <a:lnTo>
                    <a:pt x="7916" y="3240"/>
                  </a:lnTo>
                  <a:lnTo>
                    <a:pt x="7940" y="3094"/>
                  </a:lnTo>
                  <a:lnTo>
                    <a:pt x="7940" y="3021"/>
                  </a:lnTo>
                  <a:lnTo>
                    <a:pt x="7940" y="2948"/>
                  </a:lnTo>
                  <a:lnTo>
                    <a:pt x="7745" y="2412"/>
                  </a:lnTo>
                  <a:lnTo>
                    <a:pt x="7721" y="2339"/>
                  </a:lnTo>
                  <a:lnTo>
                    <a:pt x="7672" y="2290"/>
                  </a:lnTo>
                  <a:lnTo>
                    <a:pt x="7551" y="2193"/>
                  </a:lnTo>
                  <a:lnTo>
                    <a:pt x="7429" y="2144"/>
                  </a:lnTo>
                  <a:lnTo>
                    <a:pt x="7356"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02" name="Google Shape;10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03" name="Google Shape;103;p3"/>
          <p:cNvPicPr preferRelativeResize="0"/>
          <p:nvPr/>
        </p:nvPicPr>
        <p:blipFill rotWithShape="1">
          <a:blip r:embed="rId3">
            <a:alphaModFix/>
          </a:blip>
          <a:srcRect b="0" l="0" r="0" t="0"/>
          <a:stretch/>
        </p:blipFill>
        <p:spPr>
          <a:xfrm>
            <a:off x="371475" y="188912"/>
            <a:ext cx="2593975" cy="571500"/>
          </a:xfrm>
          <a:prstGeom prst="rect">
            <a:avLst/>
          </a:prstGeom>
          <a:noFill/>
          <a:ln>
            <a:noFill/>
          </a:ln>
        </p:spPr>
      </p:pic>
      <p:sp>
        <p:nvSpPr>
          <p:cNvPr id="104" name="Google Shape;104;p3"/>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05" name="Google Shape;105;p3"/>
          <p:cNvSpPr txBox="1"/>
          <p:nvPr/>
        </p:nvSpPr>
        <p:spPr>
          <a:xfrm>
            <a:off x="1116012" y="2392362"/>
            <a:ext cx="6388100" cy="1570037"/>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49682E"/>
              </a:buClr>
              <a:buSzPts val="2400"/>
              <a:buFont typeface="Roboto Slab"/>
              <a:buAutoNum type="arabicPeriod"/>
            </a:pPr>
            <a:r>
              <a:rPr b="1" i="0" lang="en-US" sz="2400" u="none">
                <a:solidFill>
                  <a:srgbClr val="49682E"/>
                </a:solidFill>
                <a:latin typeface="Roboto Slab"/>
                <a:ea typeface="Roboto Slab"/>
                <a:cs typeface="Roboto Slab"/>
                <a:sym typeface="Roboto Slab"/>
              </a:rPr>
              <a:t>Menschen und Kommunikationsformen</a:t>
            </a:r>
            <a:endParaRPr/>
          </a:p>
          <a:p>
            <a:pPr indent="-457200" lvl="0" marL="457200" marR="0" rtl="0" algn="l">
              <a:lnSpc>
                <a:spcPct val="100000"/>
              </a:lnSpc>
              <a:spcBef>
                <a:spcPts val="0"/>
              </a:spcBef>
              <a:spcAft>
                <a:spcPts val="0"/>
              </a:spcAft>
              <a:buClr>
                <a:srgbClr val="49682E"/>
              </a:buClr>
              <a:buSzPts val="2400"/>
              <a:buFont typeface="Roboto Slab"/>
              <a:buAutoNum type="arabicPeriod"/>
            </a:pPr>
            <a:r>
              <a:rPr b="1" i="0" lang="en-US" sz="2400" u="none">
                <a:solidFill>
                  <a:srgbClr val="49682E"/>
                </a:solidFill>
                <a:latin typeface="Roboto Slab"/>
                <a:ea typeface="Roboto Slab"/>
                <a:cs typeface="Roboto Slab"/>
                <a:sym typeface="Roboto Slab"/>
              </a:rPr>
              <a:t>Menschen in der Gesellschaft</a:t>
            </a:r>
            <a:endParaRPr/>
          </a:p>
          <a:p>
            <a:pPr indent="0" lvl="0" marL="0" marR="0" rtl="0" algn="l">
              <a:lnSpc>
                <a:spcPct val="100000"/>
              </a:lnSpc>
              <a:spcBef>
                <a:spcPts val="0"/>
              </a:spcBef>
              <a:spcAft>
                <a:spcPts val="0"/>
              </a:spcAft>
              <a:buNone/>
            </a:pPr>
            <a:r>
              <a:t/>
            </a:r>
            <a:endParaRPr b="1" i="0" sz="2400" u="none">
              <a:solidFill>
                <a:srgbClr val="49682E"/>
              </a:solidFill>
              <a:latin typeface="Roboto Slab"/>
              <a:ea typeface="Roboto Slab"/>
              <a:cs typeface="Roboto Slab"/>
              <a:sym typeface="Roboto Slab"/>
            </a:endParaRPr>
          </a:p>
        </p:txBody>
      </p:sp>
      <p:sp>
        <p:nvSpPr>
          <p:cNvPr id="106" name="Google Shape;106;p3"/>
          <p:cNvSpPr txBox="1"/>
          <p:nvPr/>
        </p:nvSpPr>
        <p:spPr>
          <a:xfrm>
            <a:off x="1403350" y="1131887"/>
            <a:ext cx="3263900" cy="58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49682E"/>
              </a:buClr>
              <a:buSzPts val="3200"/>
              <a:buFont typeface="Roboto Slab"/>
              <a:buNone/>
            </a:pPr>
            <a:r>
              <a:rPr b="1" i="0" lang="en-US" sz="3200" u="none">
                <a:solidFill>
                  <a:srgbClr val="49682E"/>
                </a:solidFill>
                <a:latin typeface="Roboto Slab"/>
                <a:ea typeface="Roboto Slab"/>
                <a:cs typeface="Roboto Slab"/>
                <a:sym typeface="Roboto Slab"/>
              </a:rPr>
              <a:t>Inhalt</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ctrTitle"/>
          </p:nvPr>
        </p:nvSpPr>
        <p:spPr>
          <a:xfrm>
            <a:off x="3730625" y="2019300"/>
            <a:ext cx="5413375" cy="197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2400" u="none">
                <a:solidFill>
                  <a:srgbClr val="114454"/>
                </a:solidFill>
                <a:latin typeface="Roboto Slab"/>
                <a:ea typeface="Roboto Slab"/>
                <a:cs typeface="Roboto Slab"/>
                <a:sym typeface="Roboto Slab"/>
              </a:rPr>
              <a:t>Menschen und Kommunikationsformen</a:t>
            </a:r>
            <a:endParaRPr/>
          </a:p>
        </p:txBody>
      </p:sp>
      <p:sp>
        <p:nvSpPr>
          <p:cNvPr id="112" name="Google Shape;112;p4"/>
          <p:cNvSpPr txBox="1"/>
          <p:nvPr>
            <p:ph idx="1" type="subTitle"/>
          </p:nvPr>
        </p:nvSpPr>
        <p:spPr>
          <a:xfrm>
            <a:off x="4113212" y="3983037"/>
            <a:ext cx="4887912" cy="9874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94BF6E"/>
                </a:solidFill>
                <a:latin typeface="Roboto Slab"/>
                <a:ea typeface="Roboto Slab"/>
                <a:cs typeface="Roboto Slab"/>
                <a:sym typeface="Roboto Slab"/>
              </a:rPr>
              <a:t>Wie kann man etwas ausdrücken?</a:t>
            </a:r>
            <a:endParaRPr/>
          </a:p>
        </p:txBody>
      </p:sp>
      <p:sp>
        <p:nvSpPr>
          <p:cNvPr id="113" name="Google Shape;113;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14" name="Google Shape;114;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15" name="Google Shape;115;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16" name="Google Shape;116;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22" name="Google Shape;122;p5"/>
          <p:cNvPicPr preferRelativeResize="0"/>
          <p:nvPr/>
        </p:nvPicPr>
        <p:blipFill rotWithShape="1">
          <a:blip r:embed="rId3">
            <a:alphaModFix/>
          </a:blip>
          <a:srcRect b="0" l="0" r="0" t="0"/>
          <a:stretch/>
        </p:blipFill>
        <p:spPr>
          <a:xfrm>
            <a:off x="107950" y="268287"/>
            <a:ext cx="2593975" cy="571500"/>
          </a:xfrm>
          <a:prstGeom prst="rect">
            <a:avLst/>
          </a:prstGeom>
          <a:noFill/>
          <a:ln>
            <a:noFill/>
          </a:ln>
        </p:spPr>
      </p:pic>
      <p:sp>
        <p:nvSpPr>
          <p:cNvPr id="123" name="Google Shape;123;p5"/>
          <p:cNvSpPr txBox="1"/>
          <p:nvPr/>
        </p:nvSpPr>
        <p:spPr>
          <a:xfrm>
            <a:off x="496887" y="4567237"/>
            <a:ext cx="3168650"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pic>
        <p:nvPicPr>
          <p:cNvPr id="124" name="Google Shape;124;p5"/>
          <p:cNvPicPr preferRelativeResize="0"/>
          <p:nvPr/>
        </p:nvPicPr>
        <p:blipFill rotWithShape="1">
          <a:blip r:embed="rId4">
            <a:alphaModFix/>
          </a:blip>
          <a:srcRect b="0" l="0" r="0" t="0"/>
          <a:stretch/>
        </p:blipFill>
        <p:spPr>
          <a:xfrm>
            <a:off x="4392612" y="0"/>
            <a:ext cx="4276725" cy="1066800"/>
          </a:xfrm>
          <a:prstGeom prst="rect">
            <a:avLst/>
          </a:prstGeom>
          <a:noFill/>
          <a:ln>
            <a:noFill/>
          </a:ln>
        </p:spPr>
      </p:pic>
      <p:sp>
        <p:nvSpPr>
          <p:cNvPr id="125" name="Google Shape;125;p5"/>
          <p:cNvSpPr txBox="1"/>
          <p:nvPr/>
        </p:nvSpPr>
        <p:spPr>
          <a:xfrm>
            <a:off x="971550" y="1203325"/>
            <a:ext cx="7697787" cy="1816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Roboto Slab"/>
              <a:buNone/>
            </a:pPr>
            <a:r>
              <a:rPr b="1" i="0" lang="en-US" sz="1400" u="sng">
                <a:solidFill>
                  <a:srgbClr val="000000"/>
                </a:solidFill>
                <a:latin typeface="Roboto Slab"/>
                <a:ea typeface="Roboto Slab"/>
                <a:cs typeface="Roboto Slab"/>
                <a:sym typeface="Roboto Slab"/>
              </a:rPr>
              <a:t>Jugend und ihre Kommunikation</a:t>
            </a:r>
            <a:endParaRPr/>
          </a:p>
          <a:p>
            <a:pPr indent="-88900" lvl="0" marL="0" marR="0" rtl="0" algn="l">
              <a:lnSpc>
                <a:spcPct val="100000"/>
              </a:lnSpc>
              <a:spcBef>
                <a:spcPts val="0"/>
              </a:spcBef>
              <a:spcAft>
                <a:spcPts val="0"/>
              </a:spcAft>
              <a:buClr>
                <a:srgbClr val="000000"/>
              </a:buClr>
              <a:buSzPts val="1400"/>
              <a:buFont typeface="Noto Sans Symbols"/>
              <a:buChar char="✔"/>
            </a:pPr>
            <a:r>
              <a:rPr b="1" i="0" lang="en-US" sz="1400" u="sng">
                <a:solidFill>
                  <a:srgbClr val="000000"/>
                </a:solidFill>
                <a:latin typeface="Roboto Slab"/>
                <a:ea typeface="Roboto Slab"/>
                <a:cs typeface="Roboto Slab"/>
                <a:sym typeface="Roboto Slab"/>
              </a:rPr>
              <a:t>verbale</a:t>
            </a:r>
            <a:r>
              <a:rPr b="0" i="0" lang="en-US" sz="1400" u="none">
                <a:solidFill>
                  <a:srgbClr val="000000"/>
                </a:solidFill>
                <a:latin typeface="Roboto Slab"/>
                <a:ea typeface="Roboto Slab"/>
                <a:cs typeface="Roboto Slab"/>
                <a:sym typeface="Roboto Slab"/>
              </a:rPr>
              <a:t> –  Sätze, Text, oft auch Fremdsprache, persönliche und telefonische Gespräche, SMS, E-Mails, Chatten, Sozialnetze u. v. a.</a:t>
            </a:r>
            <a:endParaRPr/>
          </a:p>
          <a:p>
            <a:pPr indent="0" lvl="0" marL="0" marR="0" rtl="0" algn="l">
              <a:lnSpc>
                <a:spcPct val="100000"/>
              </a:lnSpc>
              <a:spcBef>
                <a:spcPts val="0"/>
              </a:spcBef>
              <a:spcAft>
                <a:spcPts val="0"/>
              </a:spcAft>
              <a:buClr>
                <a:srgbClr val="000000"/>
              </a:buClr>
              <a:buSzPts val="1400"/>
              <a:buFont typeface="Noto Sans Symbols"/>
              <a:buNone/>
            </a:pPr>
            <a:r>
              <a:t/>
            </a:r>
            <a:endParaRPr b="0" i="0" sz="1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000000"/>
              </a:solidFill>
              <a:latin typeface="Roboto Slab"/>
              <a:ea typeface="Roboto Slab"/>
              <a:cs typeface="Roboto Slab"/>
              <a:sym typeface="Roboto Slab"/>
            </a:endParaRPr>
          </a:p>
          <a:p>
            <a:pPr indent="-88900" lvl="0" marL="0" marR="0" rtl="0" algn="l">
              <a:lnSpc>
                <a:spcPct val="100000"/>
              </a:lnSpc>
              <a:spcBef>
                <a:spcPts val="0"/>
              </a:spcBef>
              <a:spcAft>
                <a:spcPts val="0"/>
              </a:spcAft>
              <a:buClr>
                <a:srgbClr val="000000"/>
              </a:buClr>
              <a:buSzPts val="1400"/>
              <a:buFont typeface="Noto Sans Symbols"/>
              <a:buChar char="✔"/>
            </a:pPr>
            <a:r>
              <a:rPr b="1" i="0" lang="en-US" sz="1400" u="sng">
                <a:solidFill>
                  <a:srgbClr val="000000"/>
                </a:solidFill>
                <a:latin typeface="Roboto Slab"/>
                <a:ea typeface="Roboto Slab"/>
                <a:cs typeface="Roboto Slab"/>
                <a:sym typeface="Roboto Slab"/>
              </a:rPr>
              <a:t>nonverbale –  </a:t>
            </a:r>
            <a:r>
              <a:rPr b="0" i="0" lang="en-US" sz="1400" u="none">
                <a:solidFill>
                  <a:srgbClr val="000000"/>
                </a:solidFill>
                <a:latin typeface="Roboto Slab"/>
                <a:ea typeface="Roboto Slab"/>
                <a:cs typeface="Roboto Slab"/>
                <a:sym typeface="Roboto Slab"/>
              </a:rPr>
              <a:t>keine Wörter, sondern Körpersprache / body language/, Körperhaltung, Mimik, Gestik, Händesprache, Augen -  und Gesichtssprache, Gebärdesprache u. v. a.</a:t>
            </a:r>
            <a:endParaRPr/>
          </a:p>
          <a:p>
            <a:pPr indent="0" lvl="0" marL="0" marR="0" rtl="0" algn="l">
              <a:lnSpc>
                <a:spcPct val="100000"/>
              </a:lnSpc>
              <a:spcBef>
                <a:spcPts val="0"/>
              </a:spcBef>
              <a:spcAft>
                <a:spcPts val="0"/>
              </a:spcAft>
              <a:buNone/>
            </a:pPr>
            <a:r>
              <a:t/>
            </a:r>
            <a:endParaRPr b="0" i="0" sz="1400" u="none">
              <a:solidFill>
                <a:srgbClr val="000000"/>
              </a:solidFill>
              <a:latin typeface="Roboto Slab"/>
              <a:ea typeface="Roboto Slab"/>
              <a:cs typeface="Roboto Slab"/>
              <a:sym typeface="Roboto Slab"/>
            </a:endParaRPr>
          </a:p>
        </p:txBody>
      </p:sp>
      <p:pic>
        <p:nvPicPr>
          <p:cNvPr id="126" name="Google Shape;126;p5"/>
          <p:cNvPicPr preferRelativeResize="0"/>
          <p:nvPr/>
        </p:nvPicPr>
        <p:blipFill rotWithShape="1">
          <a:blip r:embed="rId5">
            <a:alphaModFix/>
          </a:blip>
          <a:srcRect b="0" l="0" r="0" t="0"/>
          <a:stretch/>
        </p:blipFill>
        <p:spPr>
          <a:xfrm>
            <a:off x="4140200" y="3702050"/>
            <a:ext cx="1857375" cy="1039812"/>
          </a:xfrm>
          <a:prstGeom prst="rect">
            <a:avLst/>
          </a:prstGeom>
          <a:noFill/>
          <a:ln>
            <a:noFill/>
          </a:ln>
        </p:spPr>
      </p:pic>
      <p:pic>
        <p:nvPicPr>
          <p:cNvPr id="127" name="Google Shape;127;p5"/>
          <p:cNvPicPr preferRelativeResize="0"/>
          <p:nvPr/>
        </p:nvPicPr>
        <p:blipFill rotWithShape="1">
          <a:blip r:embed="rId6">
            <a:alphaModFix/>
          </a:blip>
          <a:srcRect b="0" l="0" r="0" t="0"/>
          <a:stretch/>
        </p:blipFill>
        <p:spPr>
          <a:xfrm>
            <a:off x="6948487" y="3508375"/>
            <a:ext cx="1766887" cy="117475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3" name="Google Shape;133;p6"/>
          <p:cNvSpPr txBox="1"/>
          <p:nvPr/>
        </p:nvSpPr>
        <p:spPr>
          <a:xfrm>
            <a:off x="755650" y="346075"/>
            <a:ext cx="3024187" cy="64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34" name="Google Shape;134;p6"/>
          <p:cNvPicPr preferRelativeResize="0"/>
          <p:nvPr/>
        </p:nvPicPr>
        <p:blipFill rotWithShape="1">
          <a:blip r:embed="rId3">
            <a:alphaModFix/>
          </a:blip>
          <a:srcRect b="0" l="0" r="0" t="0"/>
          <a:stretch/>
        </p:blipFill>
        <p:spPr>
          <a:xfrm>
            <a:off x="371475" y="188912"/>
            <a:ext cx="2593975" cy="571500"/>
          </a:xfrm>
          <a:prstGeom prst="rect">
            <a:avLst/>
          </a:prstGeom>
          <a:noFill/>
          <a:ln>
            <a:noFill/>
          </a:ln>
        </p:spPr>
      </p:pic>
      <p:sp>
        <p:nvSpPr>
          <p:cNvPr id="135" name="Google Shape;135;p6"/>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36" name="Google Shape;136;p6"/>
          <p:cNvSpPr txBox="1"/>
          <p:nvPr/>
        </p:nvSpPr>
        <p:spPr>
          <a:xfrm>
            <a:off x="900112" y="747712"/>
            <a:ext cx="5905500"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Gebärdesprache und einfache Wörter</a:t>
            </a:r>
            <a:endParaRPr/>
          </a:p>
          <a:p>
            <a:pPr indent="0" lvl="0" marL="0" marR="0" rtl="0" algn="l">
              <a:lnSpc>
                <a:spcPct val="100000"/>
              </a:lnSpc>
              <a:spcBef>
                <a:spcPts val="0"/>
              </a:spcBef>
              <a:spcAft>
                <a:spcPts val="0"/>
              </a:spcAft>
              <a:buClr>
                <a:srgbClr val="00B0F0"/>
              </a:buClr>
              <a:buSzPts val="2400"/>
              <a:buFont typeface="Roboto Slab"/>
              <a:buNone/>
            </a:pPr>
            <a:r>
              <a:rPr b="1" i="0" lang="en-US" sz="2400" u="sng">
                <a:solidFill>
                  <a:srgbClr val="00B0F0"/>
                </a:solidFill>
                <a:latin typeface="Roboto Slab"/>
                <a:ea typeface="Roboto Slab"/>
                <a:cs typeface="Roboto Slab"/>
                <a:sym typeface="Roboto Slab"/>
              </a:rPr>
              <a:t>Ja! Nein! Bitte! Danke! Mehr! Fertig!</a:t>
            </a:r>
            <a:endParaRPr/>
          </a:p>
          <a:p>
            <a:pPr indent="0" lvl="0" marL="0" marR="0" rtl="0" algn="l">
              <a:lnSpc>
                <a:spcPct val="100000"/>
              </a:lnSpc>
              <a:spcBef>
                <a:spcPts val="0"/>
              </a:spcBef>
              <a:spcAft>
                <a:spcPts val="0"/>
              </a:spcAft>
              <a:buClr>
                <a:srgbClr val="00B0F0"/>
              </a:buClr>
              <a:buSzPts val="2400"/>
              <a:buFont typeface="Arial"/>
              <a:buNone/>
            </a:pPr>
            <a:r>
              <a:rPr b="1" i="0" lang="en-US" sz="2400" u="sng">
                <a:solidFill>
                  <a:srgbClr val="00B0F0"/>
                </a:solidFill>
                <a:latin typeface="Arial"/>
                <a:ea typeface="Arial"/>
                <a:cs typeface="Arial"/>
                <a:sym typeface="Arial"/>
                <a:hlinkClick r:id="rId4">
                  <a:extLst>
                    <a:ext uri="{A12FA001-AC4F-418D-AE19-62706E023703}">
                      <ahyp:hlinkClr val="tx"/>
                    </a:ext>
                  </a:extLst>
                </a:hlinkClick>
              </a:rPr>
              <a:t>Einfache Gebärden – Pantomime</a:t>
            </a:r>
            <a:endParaRPr/>
          </a:p>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00B0F0"/>
              </a:solidFill>
              <a:latin typeface="Roboto Slab"/>
              <a:ea typeface="Roboto Slab"/>
              <a:cs typeface="Roboto Slab"/>
              <a:sym typeface="Roboto Slab"/>
            </a:endParaRPr>
          </a:p>
          <a:p>
            <a:pPr indent="0" lvl="0" marL="0" marR="0" rtl="0" algn="l">
              <a:lnSpc>
                <a:spcPct val="100000"/>
              </a:lnSpc>
              <a:spcBef>
                <a:spcPts val="0"/>
              </a:spcBef>
              <a:spcAft>
                <a:spcPts val="0"/>
              </a:spcAft>
              <a:buNone/>
            </a:pPr>
            <a:r>
              <a:t/>
            </a:r>
            <a:endParaRPr b="1" i="0" sz="2400" u="sng">
              <a:solidFill>
                <a:srgbClr val="00B0F0"/>
              </a:solidFill>
              <a:latin typeface="Roboto Slab"/>
              <a:ea typeface="Roboto Slab"/>
              <a:cs typeface="Roboto Slab"/>
              <a:sym typeface="Roboto Slab"/>
            </a:endParaRPr>
          </a:p>
        </p:txBody>
      </p:sp>
      <p:pic>
        <p:nvPicPr>
          <p:cNvPr id="137" name="Google Shape;137;p6"/>
          <p:cNvPicPr preferRelativeResize="0"/>
          <p:nvPr/>
        </p:nvPicPr>
        <p:blipFill rotWithShape="1">
          <a:blip r:embed="rId5">
            <a:alphaModFix/>
          </a:blip>
          <a:srcRect b="0" l="0" r="0" t="0"/>
          <a:stretch/>
        </p:blipFill>
        <p:spPr>
          <a:xfrm>
            <a:off x="6588125" y="1849437"/>
            <a:ext cx="2316162" cy="3162300"/>
          </a:xfrm>
          <a:prstGeom prst="rect">
            <a:avLst/>
          </a:prstGeom>
          <a:noFill/>
          <a:ln>
            <a:noFill/>
          </a:ln>
        </p:spPr>
      </p:pic>
      <p:sp>
        <p:nvSpPr>
          <p:cNvPr id="138" name="Google Shape;138;p6"/>
          <p:cNvSpPr/>
          <p:nvPr/>
        </p:nvSpPr>
        <p:spPr>
          <a:xfrm>
            <a:off x="5435600" y="3151187"/>
            <a:ext cx="979487" cy="485775"/>
          </a:xfrm>
          <a:prstGeom prst="rightArrow">
            <a:avLst>
              <a:gd fmla="val 16244" name="adj1"/>
              <a:gd fmla="val 50000" name="adj2"/>
            </a:avLst>
          </a:prstGeom>
          <a:solidFill>
            <a:schemeClr val="accent1"/>
          </a:solidFill>
          <a:ln cap="flat" cmpd="sng" w="25400">
            <a:solidFill>
              <a:srgbClr val="092F3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6"/>
          <p:cNvSpPr txBox="1"/>
          <p:nvPr/>
        </p:nvSpPr>
        <p:spPr>
          <a:xfrm>
            <a:off x="1187450" y="2571750"/>
            <a:ext cx="3744912" cy="1200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Mein Name und Name meiner Mitschüler in der Gebärdesprache</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type="ctrTitle"/>
          </p:nvPr>
        </p:nvSpPr>
        <p:spPr>
          <a:xfrm>
            <a:off x="3730625" y="2019300"/>
            <a:ext cx="5413375" cy="197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Menschen in der Gesellschaft</a:t>
            </a:r>
            <a:endParaRPr/>
          </a:p>
        </p:txBody>
      </p:sp>
      <p:sp>
        <p:nvSpPr>
          <p:cNvPr id="145" name="Google Shape;145;p7"/>
          <p:cNvSpPr txBox="1"/>
          <p:nvPr>
            <p:ph idx="1" type="subTitle"/>
          </p:nvPr>
        </p:nvSpPr>
        <p:spPr>
          <a:xfrm>
            <a:off x="4716462" y="268287"/>
            <a:ext cx="2808287" cy="2303462"/>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
        <p:nvSpPr>
          <p:cNvPr id="146" name="Google Shape;146;p7"/>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47" name="Google Shape;147;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8" name="Google Shape;148;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9" name="Google Shape;149;p7"/>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50" name="Google Shape;150;p7"/>
          <p:cNvSpPr txBox="1"/>
          <p:nvPr/>
        </p:nvSpPr>
        <p:spPr>
          <a:xfrm>
            <a:off x="3779837" y="4286250"/>
            <a:ext cx="5184775"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Menschen, Länder, Sprachen</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56" name="Google Shape;156;p8"/>
          <p:cNvPicPr preferRelativeResize="0"/>
          <p:nvPr/>
        </p:nvPicPr>
        <p:blipFill rotWithShape="1">
          <a:blip r:embed="rId3">
            <a:alphaModFix/>
          </a:blip>
          <a:srcRect b="0" l="0" r="0" t="0"/>
          <a:stretch/>
        </p:blipFill>
        <p:spPr>
          <a:xfrm>
            <a:off x="371475" y="188912"/>
            <a:ext cx="2593975" cy="571500"/>
          </a:xfrm>
          <a:prstGeom prst="rect">
            <a:avLst/>
          </a:prstGeom>
          <a:noFill/>
          <a:ln>
            <a:noFill/>
          </a:ln>
        </p:spPr>
      </p:pic>
      <p:sp>
        <p:nvSpPr>
          <p:cNvPr id="157" name="Google Shape;157;p8"/>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58" name="Google Shape;158;p8"/>
          <p:cNvSpPr txBox="1"/>
          <p:nvPr/>
        </p:nvSpPr>
        <p:spPr>
          <a:xfrm>
            <a:off x="1187450" y="915987"/>
            <a:ext cx="74168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00B0F0"/>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2400" u="sng">
              <a:solidFill>
                <a:srgbClr val="00B0F0"/>
              </a:solidFill>
              <a:latin typeface="Nixie One"/>
              <a:ea typeface="Nixie One"/>
              <a:cs typeface="Nixie One"/>
              <a:sym typeface="Nixie One"/>
            </a:endParaRPr>
          </a:p>
        </p:txBody>
      </p:sp>
      <p:sp>
        <p:nvSpPr>
          <p:cNvPr id="159" name="Google Shape;159;p8"/>
          <p:cNvSpPr txBox="1"/>
          <p:nvPr/>
        </p:nvSpPr>
        <p:spPr>
          <a:xfrm>
            <a:off x="2916237" y="2308225"/>
            <a:ext cx="4608512"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00B0F0"/>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2400" u="none">
              <a:solidFill>
                <a:srgbClr val="00B0F0"/>
              </a:solidFill>
              <a:latin typeface="Nixie One"/>
              <a:ea typeface="Nixie One"/>
              <a:cs typeface="Nixie One"/>
              <a:sym typeface="Nixie One"/>
            </a:endParaRPr>
          </a:p>
        </p:txBody>
      </p:sp>
      <p:sp>
        <p:nvSpPr>
          <p:cNvPr id="160" name="Google Shape;160;p8"/>
          <p:cNvSpPr txBox="1"/>
          <p:nvPr/>
        </p:nvSpPr>
        <p:spPr>
          <a:xfrm>
            <a:off x="1377950" y="3579812"/>
            <a:ext cx="962025" cy="5127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61" name="Google Shape;161;p8"/>
          <p:cNvPicPr preferRelativeResize="0"/>
          <p:nvPr/>
        </p:nvPicPr>
        <p:blipFill rotWithShape="1">
          <a:blip r:embed="rId4">
            <a:alphaModFix/>
          </a:blip>
          <a:srcRect b="0" l="0" r="0" t="0"/>
          <a:stretch/>
        </p:blipFill>
        <p:spPr>
          <a:xfrm>
            <a:off x="6624637" y="127000"/>
            <a:ext cx="1331912" cy="2198687"/>
          </a:xfrm>
          <a:prstGeom prst="rect">
            <a:avLst/>
          </a:prstGeom>
          <a:noFill/>
          <a:ln>
            <a:noFill/>
          </a:ln>
        </p:spPr>
      </p:pic>
      <p:sp>
        <p:nvSpPr>
          <p:cNvPr id="162" name="Google Shape;162;p8"/>
          <p:cNvSpPr txBox="1"/>
          <p:nvPr/>
        </p:nvSpPr>
        <p:spPr>
          <a:xfrm>
            <a:off x="1042987" y="1058862"/>
            <a:ext cx="5329237"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a:solidFill>
                  <a:srgbClr val="000000"/>
                </a:solidFill>
                <a:latin typeface="Arial"/>
                <a:ea typeface="Arial"/>
                <a:cs typeface="Arial"/>
                <a:sym typeface="Arial"/>
                <a:hlinkClick r:id="rId5">
                  <a:extLst>
                    <a:ext uri="{A12FA001-AC4F-418D-AE19-62706E023703}">
                      <ahyp:hlinkClr val="tx"/>
                    </a:ext>
                  </a:extLst>
                </a:hlinkClick>
              </a:rPr>
              <a:t>Ausländerin</a:t>
            </a:r>
            <a:r>
              <a:rPr b="1" i="0" lang="en-US" sz="2400" u="sng">
                <a:solidFill>
                  <a:srgbClr val="114454"/>
                </a:solidFill>
                <a:latin typeface="Arial"/>
                <a:ea typeface="Arial"/>
                <a:cs typeface="Arial"/>
                <a:sym typeface="Arial"/>
                <a:hlinkClick r:id="rId6">
                  <a:extLst>
                    <a:ext uri="{A12FA001-AC4F-418D-AE19-62706E023703}">
                      <ahyp:hlinkClr val="tx"/>
                    </a:ext>
                  </a:extLst>
                </a:hlinkClick>
              </a:rPr>
              <a:t> in der Schweiz</a:t>
            </a:r>
            <a:endParaRPr/>
          </a:p>
        </p:txBody>
      </p:sp>
      <p:sp>
        <p:nvSpPr>
          <p:cNvPr id="163" name="Google Shape;163;p8"/>
          <p:cNvSpPr txBox="1"/>
          <p:nvPr/>
        </p:nvSpPr>
        <p:spPr>
          <a:xfrm>
            <a:off x="1116012" y="1779587"/>
            <a:ext cx="5076825" cy="8318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a:solidFill>
                  <a:srgbClr val="000000"/>
                </a:solidFill>
                <a:latin typeface="Arial"/>
                <a:ea typeface="Arial"/>
                <a:cs typeface="Arial"/>
                <a:sym typeface="Arial"/>
                <a:hlinkClick r:id="rId7">
                  <a:extLst>
                    <a:ext uri="{A12FA001-AC4F-418D-AE19-62706E023703}">
                      <ahyp:hlinkClr val="tx"/>
                    </a:ext>
                  </a:extLst>
                </a:hlinkClick>
              </a:rPr>
              <a:t>Es gibt vier Sprachen mit ihrer Traditionen</a:t>
            </a:r>
            <a:endParaRPr/>
          </a:p>
        </p:txBody>
      </p:sp>
      <p:sp>
        <p:nvSpPr>
          <p:cNvPr id="164" name="Google Shape;164;p8"/>
          <p:cNvSpPr txBox="1"/>
          <p:nvPr/>
        </p:nvSpPr>
        <p:spPr>
          <a:xfrm>
            <a:off x="1187450" y="2932112"/>
            <a:ext cx="61214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a:solidFill>
                  <a:srgbClr val="000000"/>
                </a:solidFill>
                <a:latin typeface="Arial"/>
                <a:ea typeface="Arial"/>
                <a:cs typeface="Arial"/>
                <a:sym typeface="Arial"/>
                <a:hlinkClick r:id="rId8">
                  <a:extLst>
                    <a:ext uri="{A12FA001-AC4F-418D-AE19-62706E023703}">
                      <ahyp:hlinkClr val="tx"/>
                    </a:ext>
                  </a:extLst>
                </a:hlinkClick>
              </a:rPr>
              <a:t>Lückentext  - Es gibt vier Sprachen mit ihren Traditionen</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70" name="Google Shape;170;p9"/>
          <p:cNvPicPr preferRelativeResize="0"/>
          <p:nvPr/>
        </p:nvPicPr>
        <p:blipFill rotWithShape="1">
          <a:blip r:embed="rId3">
            <a:alphaModFix/>
          </a:blip>
          <a:srcRect b="0" l="0" r="0" t="0"/>
          <a:stretch/>
        </p:blipFill>
        <p:spPr>
          <a:xfrm>
            <a:off x="349250" y="341312"/>
            <a:ext cx="2593975" cy="571500"/>
          </a:xfrm>
          <a:prstGeom prst="rect">
            <a:avLst/>
          </a:prstGeom>
          <a:noFill/>
          <a:ln>
            <a:noFill/>
          </a:ln>
        </p:spPr>
      </p:pic>
      <p:sp>
        <p:nvSpPr>
          <p:cNvPr id="171" name="Google Shape;171;p9"/>
          <p:cNvSpPr txBox="1"/>
          <p:nvPr/>
        </p:nvSpPr>
        <p:spPr>
          <a:xfrm>
            <a:off x="850900" y="4718050"/>
            <a:ext cx="3217862" cy="27622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Roboto Slab"/>
              <a:buNone/>
            </a:pPr>
            <a:r>
              <a:rPr b="1" i="0" lang="en-US" sz="1200" u="none">
                <a:solidFill>
                  <a:srgbClr val="000000"/>
                </a:solidFill>
                <a:latin typeface="Roboto Slab"/>
                <a:ea typeface="Roboto Slab"/>
                <a:cs typeface="Roboto Slab"/>
                <a:sym typeface="Roboto Slab"/>
              </a:rPr>
              <a:t>2020-1-SK01-KA226-SCH-094350</a:t>
            </a:r>
            <a:endParaRPr/>
          </a:p>
        </p:txBody>
      </p:sp>
      <p:sp>
        <p:nvSpPr>
          <p:cNvPr id="172" name="Google Shape;172;p9"/>
          <p:cNvSpPr txBox="1"/>
          <p:nvPr/>
        </p:nvSpPr>
        <p:spPr>
          <a:xfrm>
            <a:off x="1042987" y="912812"/>
            <a:ext cx="7777162" cy="2308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Roboto Slab"/>
              <a:buNone/>
            </a:pPr>
            <a:r>
              <a:rPr b="1" i="0" lang="en-US" sz="2400" u="sng">
                <a:solidFill>
                  <a:srgbClr val="2C6A49"/>
                </a:solidFill>
                <a:latin typeface="Roboto Slab"/>
                <a:ea typeface="Roboto Slab"/>
                <a:cs typeface="Roboto Slab"/>
                <a:sym typeface="Roboto Slab"/>
              </a:rPr>
              <a:t>Grüße und Verabschiedungen</a:t>
            </a:r>
            <a:endParaRPr/>
          </a:p>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2C6A49"/>
              </a:solidFill>
              <a:latin typeface="Nixie One"/>
              <a:ea typeface="Nixie One"/>
              <a:cs typeface="Nixie One"/>
              <a:sym typeface="Nixie One"/>
            </a:endParaRPr>
          </a:p>
          <a:p>
            <a:pPr indent="0" lvl="0" marL="0" marR="0" rtl="0" algn="l">
              <a:lnSpc>
                <a:spcPct val="100000"/>
              </a:lnSpc>
              <a:spcBef>
                <a:spcPts val="0"/>
              </a:spcBef>
              <a:spcAft>
                <a:spcPts val="0"/>
              </a:spcAft>
              <a:buClr>
                <a:srgbClr val="2C6A49"/>
              </a:buClr>
              <a:buSzPts val="2400"/>
              <a:buFont typeface="Arial"/>
              <a:buNone/>
            </a:pPr>
            <a:r>
              <a:rPr b="1" i="0" lang="en-US" sz="2400" u="sng">
                <a:solidFill>
                  <a:srgbClr val="2C6A49"/>
                </a:solidFill>
                <a:latin typeface="Arial"/>
                <a:ea typeface="Arial"/>
                <a:cs typeface="Arial"/>
                <a:sym typeface="Arial"/>
                <a:hlinkClick r:id="rId4">
                  <a:extLst>
                    <a:ext uri="{A12FA001-AC4F-418D-AE19-62706E023703}">
                      <ahyp:hlinkClr val="tx"/>
                    </a:ext>
                  </a:extLst>
                </a:hlinkClick>
              </a:rPr>
              <a:t>Siezen oder Duzen?</a:t>
            </a:r>
            <a:endParaRPr/>
          </a:p>
          <a:p>
            <a:pPr indent="0" lvl="0" marL="0" marR="0" rtl="0" algn="l">
              <a:lnSpc>
                <a:spcPct val="100000"/>
              </a:lnSpc>
              <a:spcBef>
                <a:spcPts val="0"/>
              </a:spcBef>
              <a:spcAft>
                <a:spcPts val="0"/>
              </a:spcAft>
              <a:buClr>
                <a:srgbClr val="000000"/>
              </a:buClr>
              <a:buSzPts val="2400"/>
              <a:buFont typeface="Arial"/>
              <a:buNone/>
            </a:pPr>
            <a:r>
              <a:t/>
            </a:r>
            <a:endParaRPr b="1" i="0" sz="2400" u="sng">
              <a:solidFill>
                <a:srgbClr val="2C6A49"/>
              </a:solidFill>
              <a:latin typeface="Nixie One"/>
              <a:ea typeface="Nixie One"/>
              <a:cs typeface="Nixie One"/>
              <a:sym typeface="Nixie One"/>
            </a:endParaRPr>
          </a:p>
          <a:p>
            <a:pPr indent="0" lvl="0" marL="0" marR="0" rtl="0" algn="l">
              <a:lnSpc>
                <a:spcPct val="100000"/>
              </a:lnSpc>
              <a:spcBef>
                <a:spcPts val="0"/>
              </a:spcBef>
              <a:spcAft>
                <a:spcPts val="0"/>
              </a:spcAft>
              <a:buClr>
                <a:srgbClr val="2C6A49"/>
              </a:buClr>
              <a:buSzPts val="2400"/>
              <a:buFont typeface="Arial"/>
              <a:buNone/>
            </a:pPr>
            <a:r>
              <a:rPr b="1" i="0" lang="en-US" sz="2400" u="sng">
                <a:solidFill>
                  <a:srgbClr val="2C6A49"/>
                </a:solidFill>
                <a:latin typeface="Arial"/>
                <a:ea typeface="Arial"/>
                <a:cs typeface="Arial"/>
                <a:sym typeface="Arial"/>
                <a:hlinkClick r:id="rId5">
                  <a:extLst>
                    <a:ext uri="{A12FA001-AC4F-418D-AE19-62706E023703}">
                      <ahyp:hlinkClr val="tx"/>
                    </a:ext>
                  </a:extLst>
                </a:hlinkClick>
              </a:rPr>
              <a:t>Sie? Du?</a:t>
            </a:r>
            <a:endParaRPr/>
          </a:p>
          <a:p>
            <a:pPr indent="0" lvl="0" marL="0" marR="0" rtl="0" algn="l">
              <a:lnSpc>
                <a:spcPct val="100000"/>
              </a:lnSpc>
              <a:spcBef>
                <a:spcPts val="0"/>
              </a:spcBef>
              <a:spcAft>
                <a:spcPts val="0"/>
              </a:spcAft>
              <a:buNone/>
            </a:pPr>
            <a:r>
              <a:t/>
            </a:r>
            <a:endParaRPr b="1" i="0" sz="2400" u="sng">
              <a:solidFill>
                <a:srgbClr val="2C6A49"/>
              </a:solidFill>
              <a:latin typeface="Arial"/>
              <a:ea typeface="Arial"/>
              <a:cs typeface="Arial"/>
              <a:sym typeface="Arial"/>
              <a:hlinkClick r:id="rId6">
                <a:extLst>
                  <a:ext uri="{A12FA001-AC4F-418D-AE19-62706E023703}">
                    <ahyp:hlinkClr val="tx"/>
                  </a:ext>
                </a:extLst>
              </a:hlinkClick>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