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 id="2147483652" r:id="rId6"/>
    <p:sldMasterId id="2147483654" r:id="rId7"/>
    <p:sldMasterId id="214748365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Lst>
  <p:sldSz cy="5143500" cx="9144000"/>
  <p:notesSz cx="6858000" cy="9144000"/>
  <p:embeddedFontLst>
    <p:embeddedFont>
      <p:font typeface="Roboto Slab"/>
      <p:regular r:id="rId23"/>
      <p:bold r:id="rId24"/>
    </p:embeddedFont>
    <p:embeddedFont>
      <p:font typeface="Nixie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26" roundtripDataSignature="AMtx7mgw0pGR8tEWlLTsmIb4qUINNdF/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customschemas.google.com/relationships/presentationmetadata" Target="metadata"/><Relationship Id="rId25" Type="http://schemas.openxmlformats.org/officeDocument/2006/relationships/font" Target="fonts/NixieOne-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 name="Google Shape;1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15"/>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4" name="Shape 24"/>
        <p:cNvGrpSpPr/>
        <p:nvPr/>
      </p:nvGrpSpPr>
      <p:grpSpPr>
        <a:xfrm>
          <a:off x="0" y="0"/>
          <a:ext cx="0" cy="0"/>
          <a:chOff x="0" y="0"/>
          <a:chExt cx="0" cy="0"/>
        </a:xfrm>
      </p:grpSpPr>
      <p:sp>
        <p:nvSpPr>
          <p:cNvPr id="25" name="Google Shape;25;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46" name="Shape 46"/>
        <p:cNvGrpSpPr/>
        <p:nvPr/>
      </p:nvGrpSpPr>
      <p:grpSpPr>
        <a:xfrm>
          <a:off x="0" y="0"/>
          <a:ext cx="0" cy="0"/>
          <a:chOff x="0" y="0"/>
          <a:chExt cx="0" cy="0"/>
        </a:xfrm>
      </p:grpSpPr>
      <p:sp>
        <p:nvSpPr>
          <p:cNvPr id="47" name="Google Shape;47;p21"/>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8" name="Google Shape;48;p21"/>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9" name="Google Shape;49;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 name="Google Shape;7;p14"/>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p14"/>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 name="Google Shape;9;p14"/>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 name="Google Shape;10;p14"/>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 name="Google Shape;11;p14"/>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14"/>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16"/>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 name="Google Shape;17;p16"/>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 name="Google Shape;18;p16"/>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 name="Google Shape;19;p16"/>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 name="Google Shape;20;p16"/>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 name="Google Shape;21;p16"/>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16"/>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18"/>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 name="Google Shape;28;p18"/>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 name="Google Shape;29;p18"/>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 name="Google Shape;30;p18"/>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 name="Google Shape;31;p18"/>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 name="Google Shape;32;p18"/>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18"/>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20"/>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 name="Google Shape;39;p20"/>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 name="Google Shape;40;p20"/>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 name="Google Shape;41;p20"/>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 name="Google Shape;42;p20"/>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 name="Google Shape;43;p20"/>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20"/>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22"/>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 name="Google Shape;52;p22"/>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hyperlink" Target="https://learningapps.org/20881507" TargetMode="External"/><Relationship Id="rId5"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hyperlink" Target="https://learningapps.org/20881508" TargetMode="External"/><Relationship Id="rId5"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hyperlink" Target="https://learningapps.org/20881502" TargetMode="External"/><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685800" y="2601912"/>
            <a:ext cx="5810250" cy="11588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FFFFFF"/>
                </a:solidFill>
                <a:latin typeface="Nixie One"/>
                <a:ea typeface="Nixie One"/>
                <a:cs typeface="Nixie One"/>
                <a:sym typeface="Nixie One"/>
              </a:rPr>
              <a:t>Digi school DEUTSCH</a:t>
            </a:r>
            <a:endParaRPr/>
          </a:p>
        </p:txBody>
      </p:sp>
      <p:pic>
        <p:nvPicPr>
          <p:cNvPr id="59" name="Google Shape;59;p1"/>
          <p:cNvPicPr preferRelativeResize="0"/>
          <p:nvPr/>
        </p:nvPicPr>
        <p:blipFill rotWithShape="1">
          <a:blip r:embed="rId3">
            <a:alphaModFix/>
          </a:blip>
          <a:srcRect b="0" l="0" r="0" t="0"/>
          <a:stretch/>
        </p:blipFill>
        <p:spPr>
          <a:xfrm>
            <a:off x="2857500" y="785812"/>
            <a:ext cx="1158875" cy="652462"/>
          </a:xfrm>
          <a:prstGeom prst="rect">
            <a:avLst/>
          </a:prstGeom>
          <a:noFill/>
          <a:ln>
            <a:noFill/>
          </a:ln>
        </p:spPr>
      </p:pic>
      <p:sp>
        <p:nvSpPr>
          <p:cNvPr id="60" name="Google Shape;60;p1"/>
          <p:cNvSpPr txBox="1"/>
          <p:nvPr/>
        </p:nvSpPr>
        <p:spPr>
          <a:xfrm>
            <a:off x="212725" y="4638675"/>
            <a:ext cx="4535487" cy="504825"/>
          </a:xfrm>
          <a:prstGeom prst="rect">
            <a:avLst/>
          </a:prstGeom>
          <a:solidFill>
            <a:srgbClr val="94BF6E"/>
          </a:solidFill>
          <a:ln cap="flat" cmpd="sng" w="25400">
            <a:solidFill>
              <a:srgbClr val="6B8C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Nixie One"/>
              <a:buNone/>
            </a:pPr>
            <a:r>
              <a:rPr b="1" i="0" lang="en-US" sz="2000" u="none">
                <a:solidFill>
                  <a:srgbClr val="FFFFFF"/>
                </a:solidFill>
                <a:latin typeface="Nixie One"/>
                <a:ea typeface="Nixie One"/>
                <a:cs typeface="Nixie One"/>
                <a:sym typeface="Nixie One"/>
              </a:rPr>
              <a:t>2020-1-SK01-KA226-SCH-094350</a:t>
            </a:r>
            <a:endParaRPr/>
          </a:p>
        </p:txBody>
      </p:sp>
      <p:pic>
        <p:nvPicPr>
          <p:cNvPr descr="Erasmus+ logo EN.jpg" id="61" name="Google Shape;61;p1"/>
          <p:cNvPicPr preferRelativeResize="0"/>
          <p:nvPr/>
        </p:nvPicPr>
        <p:blipFill rotWithShape="1">
          <a:blip r:embed="rId4">
            <a:alphaModFix/>
          </a:blip>
          <a:srcRect b="0" l="0" r="0" t="0"/>
          <a:stretch/>
        </p:blipFill>
        <p:spPr>
          <a:xfrm>
            <a:off x="142875" y="785812"/>
            <a:ext cx="2593975" cy="571500"/>
          </a:xfrm>
          <a:prstGeom prst="rect">
            <a:avLst/>
          </a:prstGeom>
          <a:noFill/>
          <a:ln>
            <a:noFill/>
          </a:ln>
        </p:spPr>
      </p:pic>
      <p:pic>
        <p:nvPicPr>
          <p:cNvPr id="62" name="Google Shape;62;p1"/>
          <p:cNvPicPr preferRelativeResize="0"/>
          <p:nvPr/>
        </p:nvPicPr>
        <p:blipFill rotWithShape="1">
          <a:blip r:embed="rId5">
            <a:alphaModFix/>
          </a:blip>
          <a:srcRect b="0" l="0" r="0" t="0"/>
          <a:stretch/>
        </p:blipFill>
        <p:spPr>
          <a:xfrm>
            <a:off x="4643437" y="774700"/>
            <a:ext cx="4098925" cy="2932112"/>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txBox="1"/>
          <p:nvPr>
            <p:ph idx="4294967295" type="ctrTitle"/>
          </p:nvPr>
        </p:nvSpPr>
        <p:spPr>
          <a:xfrm>
            <a:off x="2987675" y="555625"/>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Die Verkehrsmittel</a:t>
            </a:r>
            <a:endParaRPr/>
          </a:p>
        </p:txBody>
      </p:sp>
      <p:sp>
        <p:nvSpPr>
          <p:cNvPr id="200" name="Google Shape;200;p1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01" name="Google Shape;201;p10"/>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02" name="Google Shape;202;p10"/>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03" name="Google Shape;203;p10"/>
          <p:cNvSpPr txBox="1"/>
          <p:nvPr/>
        </p:nvSpPr>
        <p:spPr>
          <a:xfrm>
            <a:off x="684212" y="2025650"/>
            <a:ext cx="3327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C6A49"/>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Mit welchen Verkehrsmitteln kann man reisen? </a:t>
            </a:r>
            <a:endParaRPr>
              <a:solidFill>
                <a:schemeClr val="lt1"/>
              </a:solidFill>
            </a:endParaRPr>
          </a:p>
        </p:txBody>
      </p:sp>
      <p:pic>
        <p:nvPicPr>
          <p:cNvPr id="204" name="Google Shape;204;p10"/>
          <p:cNvPicPr preferRelativeResize="0"/>
          <p:nvPr/>
        </p:nvPicPr>
        <p:blipFill rotWithShape="1">
          <a:blip r:embed="rId5">
            <a:alphaModFix/>
          </a:blip>
          <a:srcRect b="0" l="0" r="0" t="0"/>
          <a:stretch/>
        </p:blipFill>
        <p:spPr>
          <a:xfrm>
            <a:off x="4211637" y="1362075"/>
            <a:ext cx="3384550" cy="2255837"/>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ph idx="4294967295" type="ctrTitle"/>
          </p:nvPr>
        </p:nvSpPr>
        <p:spPr>
          <a:xfrm>
            <a:off x="755650" y="555625"/>
            <a:ext cx="6511925"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Die Vorteile und Nachteile von den Verkehrsmitteln</a:t>
            </a:r>
            <a:endParaRPr/>
          </a:p>
        </p:txBody>
      </p:sp>
      <p:sp>
        <p:nvSpPr>
          <p:cNvPr id="210" name="Google Shape;210;p11"/>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11" name="Google Shape;211;p11"/>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12" name="Google Shape;212;p1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13" name="Google Shape;213;p11"/>
          <p:cNvSpPr txBox="1"/>
          <p:nvPr/>
        </p:nvSpPr>
        <p:spPr>
          <a:xfrm>
            <a:off x="684212" y="2025650"/>
            <a:ext cx="3327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C6A49"/>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Welche Vorteile und Nachteile haben sie? </a:t>
            </a:r>
            <a:endParaRPr>
              <a:solidFill>
                <a:schemeClr val="lt1"/>
              </a:solidFill>
            </a:endParaRPr>
          </a:p>
        </p:txBody>
      </p:sp>
      <p:pic>
        <p:nvPicPr>
          <p:cNvPr id="214" name="Google Shape;214;p11"/>
          <p:cNvPicPr preferRelativeResize="0"/>
          <p:nvPr/>
        </p:nvPicPr>
        <p:blipFill rotWithShape="1">
          <a:blip r:embed="rId5">
            <a:alphaModFix/>
          </a:blip>
          <a:srcRect b="0" l="0" r="0" t="0"/>
          <a:stretch/>
        </p:blipFill>
        <p:spPr>
          <a:xfrm>
            <a:off x="4787900" y="1243012"/>
            <a:ext cx="3721100" cy="2481262"/>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2"/>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R E S O U R C E S </a:t>
            </a:r>
            <a:endParaRPr/>
          </a:p>
        </p:txBody>
      </p:sp>
      <p:sp>
        <p:nvSpPr>
          <p:cNvPr id="220" name="Google Shape;220;p1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21" name="Google Shape;221;p1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22" name="Google Shape;222;p1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23" name="Google Shape;223;p12"/>
          <p:cNvSpPr txBox="1"/>
          <p:nvPr/>
        </p:nvSpPr>
        <p:spPr>
          <a:xfrm>
            <a:off x="1187450" y="1552575"/>
            <a:ext cx="8143875" cy="106203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1400"/>
              <a:buFont typeface="Nixie One"/>
              <a:buNone/>
            </a:pPr>
            <a:r>
              <a:rPr b="0" i="0" lang="en-US" sz="1400" u="none">
                <a:solidFill>
                  <a:schemeClr val="lt1"/>
                </a:solidFill>
                <a:latin typeface="Nixie One"/>
                <a:ea typeface="Nixie One"/>
                <a:cs typeface="Nixie One"/>
                <a:sym typeface="Nixie One"/>
              </a:rPr>
              <a:t>https://learningapps.org/</a:t>
            </a:r>
            <a:endParaRPr/>
          </a:p>
          <a:p>
            <a:pPr indent="0" lvl="0" marL="0" marR="0" rtl="0" algn="l">
              <a:lnSpc>
                <a:spcPct val="150000"/>
              </a:lnSpc>
              <a:spcBef>
                <a:spcPts val="0"/>
              </a:spcBef>
              <a:spcAft>
                <a:spcPts val="0"/>
              </a:spcAft>
              <a:buClr>
                <a:schemeClr val="lt1"/>
              </a:buClr>
              <a:buSzPts val="1400"/>
              <a:buFont typeface="Nixie One"/>
              <a:buNone/>
            </a:pPr>
            <a:r>
              <a:rPr b="0" i="0" lang="en-US" sz="1400" u="none">
                <a:solidFill>
                  <a:schemeClr val="lt1"/>
                </a:solidFill>
                <a:latin typeface="Nixie One"/>
                <a:ea typeface="Nixie One"/>
                <a:cs typeface="Nixie One"/>
                <a:sym typeface="Nixie One"/>
              </a:rPr>
              <a:t>https://www.pexels.com/</a:t>
            </a:r>
            <a:endParaRPr/>
          </a:p>
          <a:p>
            <a:pPr indent="0" lvl="0" marL="0" marR="0" rtl="0" algn="l">
              <a:lnSpc>
                <a:spcPct val="150000"/>
              </a:lnSpc>
              <a:spcBef>
                <a:spcPts val="0"/>
              </a:spcBef>
              <a:spcAft>
                <a:spcPts val="0"/>
              </a:spcAft>
              <a:buClr>
                <a:schemeClr val="lt1"/>
              </a:buClr>
              <a:buSzPts val="1400"/>
              <a:buFont typeface="Nixie One"/>
              <a:buNone/>
            </a:pPr>
            <a:r>
              <a:rPr b="0" i="0" lang="en-US" sz="1400" u="none">
                <a:solidFill>
                  <a:schemeClr val="lt1"/>
                </a:solidFill>
                <a:latin typeface="Nixie One"/>
                <a:ea typeface="Nixie One"/>
                <a:cs typeface="Nixie One"/>
                <a:sym typeface="Nixie One"/>
              </a:rPr>
              <a:t>https://sk.wikipedia.org/</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9" name="Google Shape;229;p13"/>
          <p:cNvSpPr txBox="1"/>
          <p:nvPr>
            <p:ph idx="4294967295" type="subTitle"/>
          </p:nvPr>
        </p:nvSpPr>
        <p:spPr>
          <a:xfrm>
            <a:off x="214312"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Nixie One"/>
                <a:ea typeface="Nixie One"/>
                <a:cs typeface="Nixie One"/>
                <a:sym typeface="Nixie One"/>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p:txBody>
      </p:sp>
      <p:sp>
        <p:nvSpPr>
          <p:cNvPr id="230" name="Google Shape;230;p1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31" name="Google Shape;231;p1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32" name="Google Shape;232;p13"/>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33" name="Google Shape;233;p13"/>
          <p:cNvSpPr txBox="1"/>
          <p:nvPr/>
        </p:nvSpPr>
        <p:spPr>
          <a:xfrm>
            <a:off x="214312" y="2643187"/>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Nixie One"/>
              <a:buNone/>
            </a:pPr>
            <a:r>
              <a:rPr b="0" i="0" lang="en-US" sz="1200" u="none">
                <a:solidFill>
                  <a:schemeClr val="lt1"/>
                </a:solidFill>
                <a:latin typeface="Nixie One"/>
                <a:ea typeface="Nixie One"/>
                <a:cs typeface="Nixie One"/>
                <a:sym typeface="Nixie One"/>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68" name="Google Shape;68;p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69" name="Google Shape;69;p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70" name="Google Shape;70;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71" name="Google Shape;71;p2"/>
          <p:cNvSpPr txBox="1"/>
          <p:nvPr/>
        </p:nvSpPr>
        <p:spPr>
          <a:xfrm>
            <a:off x="428625" y="1500187"/>
            <a:ext cx="8143875" cy="1600200"/>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en-US" sz="1400" u="none">
                <a:solidFill>
                  <a:schemeClr val="lt1"/>
                </a:solidFill>
                <a:latin typeface="Nixie One"/>
                <a:ea typeface="Nixie One"/>
                <a:cs typeface="Nixie One"/>
                <a:sym typeface="Nixie One"/>
              </a:rPr>
              <a:t>  THEMA: MENSCH UND REISEN</a:t>
            </a:r>
            <a:endParaRPr/>
          </a:p>
          <a:p>
            <a:pPr indent="-88900" lvl="0" marL="0" marR="0" rtl="0" algn="l">
              <a:lnSpc>
                <a:spcPct val="200000"/>
              </a:lnSpc>
              <a:spcBef>
                <a:spcPts val="0"/>
              </a:spcBef>
              <a:spcAft>
                <a:spcPts val="0"/>
              </a:spcAft>
              <a:buClr>
                <a:schemeClr val="lt1"/>
              </a:buClr>
              <a:buSzPts val="1400"/>
              <a:buFont typeface="Noto Sans Symbols"/>
              <a:buChar char="⮚"/>
            </a:pPr>
            <a:r>
              <a:rPr b="0" i="0" lang="en-US" sz="1400" u="none">
                <a:solidFill>
                  <a:schemeClr val="lt1"/>
                </a:solidFill>
                <a:latin typeface="Nixie One"/>
                <a:ea typeface="Nixie One"/>
                <a:cs typeface="Nixie One"/>
                <a:sym typeface="Nixie One"/>
              </a:rPr>
              <a:t>  SPRACHNIVEAU: A2</a:t>
            </a:r>
            <a:endParaRPr/>
          </a:p>
          <a:p>
            <a:pPr indent="-88900" lvl="0" marL="0" marR="0" rtl="0" algn="l">
              <a:lnSpc>
                <a:spcPct val="200000"/>
              </a:lnSpc>
              <a:spcBef>
                <a:spcPts val="0"/>
              </a:spcBef>
              <a:spcAft>
                <a:spcPts val="0"/>
              </a:spcAft>
              <a:buClr>
                <a:schemeClr val="lt1"/>
              </a:buClr>
              <a:buSzPts val="1400"/>
              <a:buFont typeface="Noto Sans Symbols"/>
              <a:buChar char="⮚"/>
            </a:pPr>
            <a:r>
              <a:rPr b="0" i="0" lang="en-US" sz="1400" u="none">
                <a:solidFill>
                  <a:schemeClr val="lt1"/>
                </a:solidFill>
                <a:latin typeface="Nixie One"/>
                <a:ea typeface="Nixie One"/>
                <a:cs typeface="Nixie One"/>
                <a:sym typeface="Nixie One"/>
              </a:rPr>
              <a:t>  ALTER: 17 JAHRE</a:t>
            </a:r>
            <a:endParaRPr/>
          </a:p>
          <a:p>
            <a:pPr indent="0" lvl="0" marL="0" marR="0" rtl="0" algn="l">
              <a:lnSpc>
                <a:spcPct val="100000"/>
              </a:lnSpc>
              <a:spcBef>
                <a:spcPts val="0"/>
              </a:spcBef>
              <a:spcAft>
                <a:spcPts val="0"/>
              </a:spcAft>
              <a:buNone/>
            </a:pPr>
            <a:r>
              <a:t/>
            </a:r>
            <a:endParaRPr b="0" i="0" sz="1400" u="none">
              <a:solidFill>
                <a:schemeClr val="lt1"/>
              </a:solidFill>
              <a:latin typeface="Nixie One"/>
              <a:ea typeface="Nixie One"/>
              <a:cs typeface="Nixie One"/>
              <a:sym typeface="Nixie One"/>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idx="4294967295" type="title"/>
          </p:nvPr>
        </p:nvSpPr>
        <p:spPr>
          <a:xfrm>
            <a:off x="500062" y="785812"/>
            <a:ext cx="2071687" cy="5000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24057"/>
                </a:solidFill>
                <a:latin typeface="Roboto Slab"/>
                <a:ea typeface="Roboto Slab"/>
                <a:cs typeface="Roboto Slab"/>
                <a:sym typeface="Roboto Slab"/>
              </a:rPr>
              <a:t>INHALT</a:t>
            </a:r>
            <a:endParaRPr/>
          </a:p>
        </p:txBody>
      </p:sp>
      <p:sp>
        <p:nvSpPr>
          <p:cNvPr id="77" name="Google Shape;77;p3"/>
          <p:cNvSpPr/>
          <p:nvPr/>
        </p:nvSpPr>
        <p:spPr>
          <a:xfrm>
            <a:off x="3759200" y="2886075"/>
            <a:ext cx="3487737" cy="749300"/>
          </a:xfrm>
          <a:prstGeom prst="homePlate">
            <a:avLst>
              <a:gd fmla="val 19955"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8" name="Google Shape;78;p3"/>
          <p:cNvSpPr/>
          <p:nvPr/>
        </p:nvSpPr>
        <p:spPr>
          <a:xfrm>
            <a:off x="3759200" y="2141537"/>
            <a:ext cx="3765550" cy="749300"/>
          </a:xfrm>
          <a:prstGeom prst="homePlate">
            <a:avLst>
              <a:gd fmla="val 20076"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9" name="Google Shape;79;p3"/>
          <p:cNvSpPr/>
          <p:nvPr/>
        </p:nvSpPr>
        <p:spPr>
          <a:xfrm>
            <a:off x="3759200" y="1390650"/>
            <a:ext cx="3333750" cy="750887"/>
          </a:xfrm>
          <a:prstGeom prst="homePlate">
            <a:avLst>
              <a:gd fmla="val 19879"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0" name="Google Shape;80;p3"/>
          <p:cNvSpPr/>
          <p:nvPr/>
        </p:nvSpPr>
        <p:spPr>
          <a:xfrm>
            <a:off x="2898775" y="1195387"/>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1" name="Google Shape;81;p3"/>
          <p:cNvSpPr/>
          <p:nvPr/>
        </p:nvSpPr>
        <p:spPr>
          <a:xfrm>
            <a:off x="2892425" y="2014537"/>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2" name="Google Shape;82;p3"/>
          <p:cNvSpPr/>
          <p:nvPr/>
        </p:nvSpPr>
        <p:spPr>
          <a:xfrm flipH="1" rot="10800000">
            <a:off x="2895600" y="2882900"/>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3" name="Google Shape;83;p3"/>
          <p:cNvSpPr/>
          <p:nvPr/>
        </p:nvSpPr>
        <p:spPr>
          <a:xfrm flipH="1">
            <a:off x="2017712" y="2009775"/>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4" name="Google Shape;84;p3"/>
          <p:cNvSpPr/>
          <p:nvPr/>
        </p:nvSpPr>
        <p:spPr>
          <a:xfrm flipH="1">
            <a:off x="2016125" y="1196975"/>
            <a:ext cx="887412"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5" name="Google Shape;85;p3"/>
          <p:cNvSpPr/>
          <p:nvPr/>
        </p:nvSpPr>
        <p:spPr>
          <a:xfrm rot="10800000">
            <a:off x="2020887" y="2886075"/>
            <a:ext cx="877887" cy="871537"/>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6" name="Google Shape;86;p3"/>
          <p:cNvSpPr/>
          <p:nvPr/>
        </p:nvSpPr>
        <p:spPr>
          <a:xfrm>
            <a:off x="1985962" y="1295400"/>
            <a:ext cx="477837" cy="329088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7" name="Google Shape;87;p3"/>
          <p:cNvSpPr txBox="1"/>
          <p:nvPr/>
        </p:nvSpPr>
        <p:spPr>
          <a:xfrm>
            <a:off x="3878262" y="1536700"/>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01</a:t>
            </a:r>
            <a:endParaRPr/>
          </a:p>
        </p:txBody>
      </p:sp>
      <p:cxnSp>
        <p:nvCxnSpPr>
          <p:cNvPr id="88" name="Google Shape;88;p3"/>
          <p:cNvCxnSpPr/>
          <p:nvPr/>
        </p:nvCxnSpPr>
        <p:spPr>
          <a:xfrm>
            <a:off x="4476750" y="1565275"/>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89" name="Google Shape;89;p3"/>
          <p:cNvSpPr txBox="1"/>
          <p:nvPr/>
        </p:nvSpPr>
        <p:spPr>
          <a:xfrm>
            <a:off x="4532312" y="1549400"/>
            <a:ext cx="1454150" cy="4460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0" name="Google Shape;90;p3"/>
          <p:cNvSpPr txBox="1"/>
          <p:nvPr/>
        </p:nvSpPr>
        <p:spPr>
          <a:xfrm>
            <a:off x="3878262" y="227488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02</a:t>
            </a:r>
            <a:endParaRPr/>
          </a:p>
        </p:txBody>
      </p:sp>
      <p:cxnSp>
        <p:nvCxnSpPr>
          <p:cNvPr id="91" name="Google Shape;91;p3"/>
          <p:cNvCxnSpPr/>
          <p:nvPr/>
        </p:nvCxnSpPr>
        <p:spPr>
          <a:xfrm>
            <a:off x="4476750" y="2303462"/>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92" name="Google Shape;92;p3"/>
          <p:cNvSpPr txBox="1"/>
          <p:nvPr/>
        </p:nvSpPr>
        <p:spPr>
          <a:xfrm>
            <a:off x="4532312" y="2292350"/>
            <a:ext cx="2560637"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Schnell ans Ziel</a:t>
            </a:r>
            <a:endParaRPr/>
          </a:p>
        </p:txBody>
      </p:sp>
      <p:sp>
        <p:nvSpPr>
          <p:cNvPr id="93" name="Google Shape;93;p3"/>
          <p:cNvSpPr txBox="1"/>
          <p:nvPr/>
        </p:nvSpPr>
        <p:spPr>
          <a:xfrm>
            <a:off x="3878262" y="3033712"/>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03</a:t>
            </a:r>
            <a:endParaRPr/>
          </a:p>
        </p:txBody>
      </p:sp>
      <p:cxnSp>
        <p:nvCxnSpPr>
          <p:cNvPr id="94" name="Google Shape;94;p3"/>
          <p:cNvCxnSpPr/>
          <p:nvPr/>
        </p:nvCxnSpPr>
        <p:spPr>
          <a:xfrm>
            <a:off x="4476750" y="3062287"/>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95" name="Google Shape;95;p3"/>
          <p:cNvSpPr txBox="1"/>
          <p:nvPr/>
        </p:nvSpPr>
        <p:spPr>
          <a:xfrm>
            <a:off x="4532312" y="2976562"/>
            <a:ext cx="21272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Die Verkehrsmittel</a:t>
            </a:r>
            <a:endParaRPr/>
          </a:p>
        </p:txBody>
      </p:sp>
      <p:cxnSp>
        <p:nvCxnSpPr>
          <p:cNvPr id="96" name="Google Shape;96;p3"/>
          <p:cNvCxnSpPr/>
          <p:nvPr/>
        </p:nvCxnSpPr>
        <p:spPr>
          <a:xfrm>
            <a:off x="4476750" y="3792537"/>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97" name="Google Shape;97;p3"/>
          <p:cNvSpPr/>
          <p:nvPr/>
        </p:nvSpPr>
        <p:spPr>
          <a:xfrm flipH="1">
            <a:off x="3787775" y="1392237"/>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8" name="Google Shape;98;p3"/>
          <p:cNvSpPr txBox="1"/>
          <p:nvPr/>
        </p:nvSpPr>
        <p:spPr>
          <a:xfrm>
            <a:off x="5362575" y="4487862"/>
            <a:ext cx="3711575" cy="5175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9" name="Google Shape;99;p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00" name="Google Shape;100;p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sp>
        <p:nvSpPr>
          <p:cNvPr id="101" name="Google Shape;101;p3"/>
          <p:cNvSpPr txBox="1"/>
          <p:nvPr/>
        </p:nvSpPr>
        <p:spPr>
          <a:xfrm>
            <a:off x="4500562" y="1525587"/>
            <a:ext cx="2087562"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Einleitung ins Thema</a:t>
            </a:r>
            <a:endParaRPr/>
          </a:p>
        </p:txBody>
      </p:sp>
      <p:pic>
        <p:nvPicPr>
          <p:cNvPr descr="Erasmus+ logo EN.jpg" id="102" name="Google Shape;102;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grpSp>
        <p:nvGrpSpPr>
          <p:cNvPr id="103" name="Google Shape;103;p3"/>
          <p:cNvGrpSpPr/>
          <p:nvPr/>
        </p:nvGrpSpPr>
        <p:grpSpPr>
          <a:xfrm>
            <a:off x="3160712" y="1524000"/>
            <a:ext cx="334962" cy="333375"/>
            <a:chOff x="5941025" y="3634400"/>
            <a:chExt cx="467650" cy="467650"/>
          </a:xfrm>
        </p:grpSpPr>
        <p:sp>
          <p:nvSpPr>
            <p:cNvPr id="104" name="Google Shape;104;p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5" name="Google Shape;105;p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6" name="Google Shape;106;p3"/>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7" name="Google Shape;107;p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8" name="Google Shape;108;p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9" name="Google Shape;109;p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110" name="Google Shape;110;p3"/>
          <p:cNvGrpSpPr/>
          <p:nvPr/>
        </p:nvGrpSpPr>
        <p:grpSpPr>
          <a:xfrm>
            <a:off x="3194050" y="2332037"/>
            <a:ext cx="334962" cy="333375"/>
            <a:chOff x="5941025" y="3634400"/>
            <a:chExt cx="467650" cy="467650"/>
          </a:xfrm>
        </p:grpSpPr>
        <p:sp>
          <p:nvSpPr>
            <p:cNvPr id="111" name="Google Shape;111;p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2" name="Google Shape;112;p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3" name="Google Shape;113;p3"/>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4" name="Google Shape;114;p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5" name="Google Shape;115;p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6" name="Google Shape;116;p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117" name="Google Shape;117;p3"/>
          <p:cNvGrpSpPr/>
          <p:nvPr/>
        </p:nvGrpSpPr>
        <p:grpSpPr>
          <a:xfrm>
            <a:off x="3195637" y="3090862"/>
            <a:ext cx="334962" cy="333375"/>
            <a:chOff x="5941025" y="3634400"/>
            <a:chExt cx="467650" cy="467650"/>
          </a:xfrm>
        </p:grpSpPr>
        <p:sp>
          <p:nvSpPr>
            <p:cNvPr id="118" name="Google Shape;118;p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9" name="Google Shape;119;p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0" name="Google Shape;120;p3"/>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1" name="Google Shape;121;p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2" name="Google Shape;122;p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3" name="Google Shape;123;p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Nixie One"/>
                <a:ea typeface="Nixie One"/>
                <a:cs typeface="Nixie One"/>
                <a:sym typeface="Nixie One"/>
              </a:rPr>
              <a:t>Einleitung ins Thema</a:t>
            </a:r>
            <a:endParaRPr/>
          </a:p>
        </p:txBody>
      </p:sp>
      <p:sp>
        <p:nvSpPr>
          <p:cNvPr id="129" name="Google Shape;129;p4"/>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1</a:t>
            </a:r>
            <a:endParaRPr/>
          </a:p>
        </p:txBody>
      </p:sp>
      <p:sp>
        <p:nvSpPr>
          <p:cNvPr id="130" name="Google Shape;130;p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31" name="Google Shape;131;p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32" name="Google Shape;132;p4"/>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
        <p:nvSpPr>
          <p:cNvPr id="133" name="Google Shape;133;p4"/>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a:solidFill>
                  <a:srgbClr val="FFFFFF"/>
                </a:solidFill>
                <a:latin typeface="Roboto Slab"/>
                <a:ea typeface="Roboto Slab"/>
                <a:cs typeface="Roboto Slab"/>
                <a:sym typeface="Roboto Slab"/>
              </a:rPr>
              <a:t>WARUM REIST MAN?</a:t>
            </a:r>
            <a:endParaRPr/>
          </a:p>
        </p:txBody>
      </p:sp>
      <p:sp>
        <p:nvSpPr>
          <p:cNvPr id="139" name="Google Shape;139;p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40" name="Google Shape;140;p5"/>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41" name="Google Shape;141;p5"/>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42" name="Google Shape;142;p5"/>
          <p:cNvSpPr txBox="1"/>
          <p:nvPr/>
        </p:nvSpPr>
        <p:spPr>
          <a:xfrm>
            <a:off x="720725" y="1563687"/>
            <a:ext cx="403225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neue Informationen gewinnen</a:t>
            </a:r>
            <a:endParaRPr/>
          </a:p>
        </p:txBody>
      </p:sp>
      <p:sp>
        <p:nvSpPr>
          <p:cNvPr id="143" name="Google Shape;143;p5"/>
          <p:cNvSpPr txBox="1"/>
          <p:nvPr/>
        </p:nvSpPr>
        <p:spPr>
          <a:xfrm>
            <a:off x="720725" y="1841500"/>
            <a:ext cx="58674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neue Länder, Städte, Leute, Kultur, Sitten kennen lernen</a:t>
            </a:r>
            <a:endParaRPr/>
          </a:p>
        </p:txBody>
      </p:sp>
      <p:sp>
        <p:nvSpPr>
          <p:cNvPr id="144" name="Google Shape;144;p5"/>
          <p:cNvSpPr txBox="1"/>
          <p:nvPr/>
        </p:nvSpPr>
        <p:spPr>
          <a:xfrm>
            <a:off x="720725" y="2149475"/>
            <a:ext cx="58674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mehr Zeit mit der Familie verbringen</a:t>
            </a:r>
            <a:endParaRPr/>
          </a:p>
        </p:txBody>
      </p:sp>
      <p:sp>
        <p:nvSpPr>
          <p:cNvPr id="145" name="Google Shape;145;p5"/>
          <p:cNvSpPr txBox="1"/>
          <p:nvPr/>
        </p:nvSpPr>
        <p:spPr>
          <a:xfrm>
            <a:off x="736600" y="2427287"/>
            <a:ext cx="58674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sich erholen</a:t>
            </a:r>
            <a:endParaRPr/>
          </a:p>
        </p:txBody>
      </p:sp>
      <p:sp>
        <p:nvSpPr>
          <p:cNvPr id="146" name="Google Shape;146;p5"/>
          <p:cNvSpPr txBox="1"/>
          <p:nvPr/>
        </p:nvSpPr>
        <p:spPr>
          <a:xfrm>
            <a:off x="736600" y="2705100"/>
            <a:ext cx="58674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sich entspannen</a:t>
            </a:r>
            <a:endParaRPr/>
          </a:p>
        </p:txBody>
      </p:sp>
      <p:sp>
        <p:nvSpPr>
          <p:cNvPr id="147" name="Google Shape;147;p5"/>
          <p:cNvSpPr txBox="1"/>
          <p:nvPr/>
        </p:nvSpPr>
        <p:spPr>
          <a:xfrm>
            <a:off x="736600" y="2960687"/>
            <a:ext cx="658812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die Sprachkenntnisse verbessern und in der Praxis überprüfen</a:t>
            </a:r>
            <a:endParaRPr/>
          </a:p>
        </p:txBody>
      </p:sp>
      <p:sp>
        <p:nvSpPr>
          <p:cNvPr id="148" name="Google Shape;148;p5"/>
          <p:cNvSpPr txBox="1"/>
          <p:nvPr/>
        </p:nvSpPr>
        <p:spPr>
          <a:xfrm>
            <a:off x="736600" y="3219450"/>
            <a:ext cx="658812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sich die Sehenswürdigkeiten ansehen</a:t>
            </a:r>
            <a:endParaRPr/>
          </a:p>
        </p:txBody>
      </p:sp>
      <p:sp>
        <p:nvSpPr>
          <p:cNvPr id="149" name="Google Shape;149;p5"/>
          <p:cNvSpPr txBox="1"/>
          <p:nvPr/>
        </p:nvSpPr>
        <p:spPr>
          <a:xfrm>
            <a:off x="736600" y="3509962"/>
            <a:ext cx="658812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etwas Schönes erleben</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ph idx="4294967295" type="ctrTitle"/>
          </p:nvPr>
        </p:nvSpPr>
        <p:spPr>
          <a:xfrm>
            <a:off x="2778100" y="521125"/>
            <a:ext cx="5834100" cy="687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a:solidFill>
                  <a:srgbClr val="FFFFFF"/>
                </a:solidFill>
                <a:latin typeface="Roboto Slab"/>
                <a:ea typeface="Roboto Slab"/>
                <a:cs typeface="Roboto Slab"/>
                <a:sym typeface="Roboto Slab"/>
              </a:rPr>
              <a:t>WIE BEREITET MAN EINE REISE VOR?</a:t>
            </a:r>
            <a:endParaRPr/>
          </a:p>
        </p:txBody>
      </p:sp>
      <p:sp>
        <p:nvSpPr>
          <p:cNvPr id="155" name="Google Shape;155;p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56" name="Google Shape;156;p6"/>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57" name="Google Shape;157;p6"/>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58" name="Google Shape;158;p6"/>
          <p:cNvSpPr txBox="1"/>
          <p:nvPr/>
        </p:nvSpPr>
        <p:spPr>
          <a:xfrm>
            <a:off x="720725" y="1563687"/>
            <a:ext cx="403225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den Ort/die Destination wählen</a:t>
            </a:r>
            <a:endParaRPr/>
          </a:p>
        </p:txBody>
      </p:sp>
      <p:sp>
        <p:nvSpPr>
          <p:cNvPr id="159" name="Google Shape;159;p6"/>
          <p:cNvSpPr txBox="1"/>
          <p:nvPr/>
        </p:nvSpPr>
        <p:spPr>
          <a:xfrm>
            <a:off x="720725" y="1841500"/>
            <a:ext cx="58674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den Termin bestimmen</a:t>
            </a:r>
            <a:endParaRPr/>
          </a:p>
        </p:txBody>
      </p:sp>
      <p:sp>
        <p:nvSpPr>
          <p:cNvPr id="160" name="Google Shape;160;p6"/>
          <p:cNvSpPr txBox="1"/>
          <p:nvPr/>
        </p:nvSpPr>
        <p:spPr>
          <a:xfrm>
            <a:off x="720725" y="2149475"/>
            <a:ext cx="58674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sich entscheiden, ob privat oder mit dem Reisebüro</a:t>
            </a:r>
            <a:endParaRPr/>
          </a:p>
        </p:txBody>
      </p:sp>
      <p:sp>
        <p:nvSpPr>
          <p:cNvPr id="161" name="Google Shape;161;p6"/>
          <p:cNvSpPr txBox="1"/>
          <p:nvPr/>
        </p:nvSpPr>
        <p:spPr>
          <a:xfrm>
            <a:off x="736600" y="2427287"/>
            <a:ext cx="58674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Reisekrankenversicherung abschließen</a:t>
            </a:r>
            <a:endParaRPr/>
          </a:p>
        </p:txBody>
      </p:sp>
      <p:sp>
        <p:nvSpPr>
          <p:cNvPr id="162" name="Google Shape;162;p6"/>
          <p:cNvSpPr txBox="1"/>
          <p:nvPr/>
        </p:nvSpPr>
        <p:spPr>
          <a:xfrm>
            <a:off x="736600" y="2705100"/>
            <a:ext cx="58674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den internationalen Krankenschein besorgen</a:t>
            </a:r>
            <a:endParaRPr/>
          </a:p>
        </p:txBody>
      </p:sp>
      <p:sp>
        <p:nvSpPr>
          <p:cNvPr id="163" name="Google Shape;163;p6"/>
          <p:cNvSpPr txBox="1"/>
          <p:nvPr/>
        </p:nvSpPr>
        <p:spPr>
          <a:xfrm>
            <a:off x="736600" y="2960687"/>
            <a:ext cx="658812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in manche Länder das Visum beantragen</a:t>
            </a:r>
            <a:endParaRPr/>
          </a:p>
        </p:txBody>
      </p:sp>
      <p:sp>
        <p:nvSpPr>
          <p:cNvPr id="164" name="Google Shape;164;p6"/>
          <p:cNvSpPr txBox="1"/>
          <p:nvPr/>
        </p:nvSpPr>
        <p:spPr>
          <a:xfrm>
            <a:off x="736600" y="3219450"/>
            <a:ext cx="658812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4E5C5"/>
              </a:buClr>
              <a:buSzPts val="1400"/>
              <a:buFont typeface="Nixie One"/>
              <a:buNone/>
            </a:pPr>
            <a:r>
              <a:rPr b="0" i="0" lang="en-US" sz="1400" u="none">
                <a:solidFill>
                  <a:srgbClr val="D4E5C5"/>
                </a:solidFill>
                <a:latin typeface="Nixie One"/>
                <a:ea typeface="Nixie One"/>
                <a:cs typeface="Nixie One"/>
                <a:sym typeface="Nixie One"/>
              </a:rPr>
              <a:t>- sich impfen lassen</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ph type="ctrTitle"/>
          </p:nvPr>
        </p:nvSpPr>
        <p:spPr>
          <a:xfrm>
            <a:off x="3779837" y="1779587"/>
            <a:ext cx="4838700" cy="2259012"/>
          </a:xfrm>
          <a:prstGeom prst="rect">
            <a:avLst/>
          </a:prstGeom>
          <a:noFill/>
          <a:ln>
            <a:noFill/>
          </a:ln>
        </p:spPr>
        <p:txBody>
          <a:bodyPr anchorCtr="0" anchor="b" bIns="91425" lIns="91425" spcFirstLastPara="1" rIns="91425" wrap="square" tIns="91425">
            <a:noAutofit/>
          </a:bodyPr>
          <a:lstStyle/>
          <a:p>
            <a:pPr indent="0" lvl="0" marL="0" rtl="0" algn="l">
              <a:lnSpc>
                <a:spcPct val="83000"/>
              </a:lnSpc>
              <a:spcBef>
                <a:spcPts val="0"/>
              </a:spcBef>
              <a:spcAft>
                <a:spcPts val="0"/>
              </a:spcAft>
              <a:buSzPts val="4800"/>
              <a:buNone/>
            </a:pPr>
            <a:r>
              <a:rPr b="1" i="0" lang="en-US" sz="4800" u="none">
                <a:solidFill>
                  <a:srgbClr val="114454"/>
                </a:solidFill>
                <a:latin typeface="Nixie One"/>
                <a:ea typeface="Nixie One"/>
                <a:cs typeface="Nixie One"/>
                <a:sym typeface="Nixie One"/>
              </a:rPr>
              <a:t>Schnell ans Ziel</a:t>
            </a:r>
            <a:endParaRPr/>
          </a:p>
        </p:txBody>
      </p:sp>
      <p:sp>
        <p:nvSpPr>
          <p:cNvPr id="170" name="Google Shape;170;p7"/>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2</a:t>
            </a:r>
            <a:endParaRPr/>
          </a:p>
        </p:txBody>
      </p:sp>
      <p:sp>
        <p:nvSpPr>
          <p:cNvPr id="171" name="Google Shape;171;p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72" name="Google Shape;172;p7"/>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73" name="Google Shape;173;p7"/>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
        <p:nvSpPr>
          <p:cNvPr id="174" name="Google Shape;174;p7"/>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txBox="1"/>
          <p:nvPr>
            <p:ph idx="4294967295" type="ctrTitle"/>
          </p:nvPr>
        </p:nvSpPr>
        <p:spPr>
          <a:xfrm>
            <a:off x="2987675" y="555625"/>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Wohin reist man meistens und warum?</a:t>
            </a:r>
            <a:endParaRPr/>
          </a:p>
        </p:txBody>
      </p:sp>
      <p:sp>
        <p:nvSpPr>
          <p:cNvPr id="180" name="Google Shape;180;p8"/>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81" name="Google Shape;181;p8"/>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82" name="Google Shape;182;p8"/>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83" name="Google Shape;183;p8"/>
          <p:cNvSpPr txBox="1"/>
          <p:nvPr/>
        </p:nvSpPr>
        <p:spPr>
          <a:xfrm>
            <a:off x="820737" y="1785937"/>
            <a:ext cx="396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C6A49"/>
              </a:buClr>
              <a:buSzPts val="2400"/>
              <a:buFont typeface="Arial"/>
              <a:buNone/>
            </a:pPr>
            <a:r>
              <a:rPr b="1" i="0" lang="en-US" sz="2400" u="sng">
                <a:solidFill>
                  <a:schemeClr val="lt1"/>
                </a:solidFill>
                <a:latin typeface="Roboto Slab"/>
                <a:ea typeface="Roboto Slab"/>
                <a:cs typeface="Roboto Slab"/>
                <a:sym typeface="Roboto Slab"/>
              </a:rPr>
              <a:t>Urlaubsm</a:t>
            </a:r>
            <a:r>
              <a:rPr b="1" i="0" lang="en-US" sz="2400" u="sng">
                <a:solidFill>
                  <a:schemeClr val="lt1"/>
                </a:solidFill>
                <a:latin typeface="Arial"/>
                <a:ea typeface="Arial"/>
                <a:cs typeface="Arial"/>
                <a:sym typeface="Arial"/>
                <a:hlinkClick r:id="rId4">
                  <a:extLst>
                    <a:ext uri="{A12FA001-AC4F-418D-AE19-62706E023703}">
                      <ahyp:hlinkClr val="tx"/>
                    </a:ext>
                  </a:extLst>
                </a:hlinkClick>
              </a:rPr>
              <a:t>öglichkeiten</a:t>
            </a:r>
            <a:endParaRPr>
              <a:solidFill>
                <a:schemeClr val="lt1"/>
              </a:solidFill>
            </a:endParaRPr>
          </a:p>
        </p:txBody>
      </p:sp>
      <p:pic>
        <p:nvPicPr>
          <p:cNvPr id="184" name="Google Shape;184;p8"/>
          <p:cNvPicPr preferRelativeResize="0"/>
          <p:nvPr/>
        </p:nvPicPr>
        <p:blipFill rotWithShape="1">
          <a:blip r:embed="rId5">
            <a:alphaModFix/>
          </a:blip>
          <a:srcRect b="0" l="0" r="0" t="0"/>
          <a:stretch/>
        </p:blipFill>
        <p:spPr>
          <a:xfrm>
            <a:off x="4859337" y="1270000"/>
            <a:ext cx="1944687" cy="2430462"/>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9"/>
          <p:cNvSpPr txBox="1"/>
          <p:nvPr>
            <p:ph type="ctrTitle"/>
          </p:nvPr>
        </p:nvSpPr>
        <p:spPr>
          <a:xfrm>
            <a:off x="3708400" y="2859087"/>
            <a:ext cx="5153025" cy="1160462"/>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b="1" i="0" lang="en-US" sz="4800" u="none">
                <a:solidFill>
                  <a:srgbClr val="114454"/>
                </a:solidFill>
                <a:latin typeface="Nixie One"/>
                <a:ea typeface="Nixie One"/>
                <a:cs typeface="Nixie One"/>
                <a:sym typeface="Nixie One"/>
              </a:rPr>
              <a:t>Die Verkehrsmittel</a:t>
            </a:r>
            <a:endParaRPr/>
          </a:p>
        </p:txBody>
      </p:sp>
      <p:sp>
        <p:nvSpPr>
          <p:cNvPr id="190" name="Google Shape;190;p9"/>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3</a:t>
            </a:r>
            <a:endParaRPr/>
          </a:p>
        </p:txBody>
      </p:sp>
      <p:sp>
        <p:nvSpPr>
          <p:cNvPr id="191" name="Google Shape;191;p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92" name="Google Shape;192;p9"/>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93" name="Google Shape;193;p9"/>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94" name="Google Shape;194;p9"/>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

<file path=docProps/custom.xml><?xml version="1.0" encoding="utf-8"?>
<Properties xmlns="http://schemas.openxmlformats.org/officeDocument/2006/custom-properties" xmlns:vt="http://schemas.openxmlformats.org/officeDocument/2006/docPropsVTypes"/>
</file>