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 id="2147483650" r:id="rId5"/>
    <p:sldMasterId id="2147483652" r:id="rId6"/>
    <p:sldMasterId id="2147483654" r:id="rId7"/>
    <p:sldMasterId id="214748365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Lst>
  <p:sldSz cy="5143500" cx="9144000"/>
  <p:notesSz cx="6858000" cy="9144000"/>
  <p:embeddedFontLst>
    <p:embeddedFont>
      <p:font typeface="Roboto Slab"/>
      <p:regular r:id="rId22"/>
      <p:bold r:id="rId23"/>
    </p:embeddedFont>
    <p:embeddedFont>
      <p:font typeface="Nixie One"/>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http://customooxmlschemas.google.com/">
      <go:slidesCustomData xmlns:go="http://customooxmlschemas.google.com/" r:id="rId25" roundtripDataSignature="AMtx7mitBtq5MxyMrJRqB3OJTk23DdoV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font" Target="fonts/RobotoSlab-regular.fntdata"/><Relationship Id="rId21" Type="http://schemas.openxmlformats.org/officeDocument/2006/relationships/slide" Target="slides/slide12.xml"/><Relationship Id="rId24" Type="http://schemas.openxmlformats.org/officeDocument/2006/relationships/font" Target="fonts/NixieOne-regular.fntdata"/><Relationship Id="rId23" Type="http://schemas.openxmlformats.org/officeDocument/2006/relationships/font" Target="fonts/RobotoSlab-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25"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1" name="Google Shape;19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1" name="Google Shape;20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0" name="Google Shape;21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4" name="Google Shape;7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6" name="Google Shape;14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6" name="Google Shape;15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7" name="Google Shape;16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7" name="Google Shape;17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3" name="Shape 13"/>
        <p:cNvGrpSpPr/>
        <p:nvPr/>
      </p:nvGrpSpPr>
      <p:grpSpPr>
        <a:xfrm>
          <a:off x="0" y="0"/>
          <a:ext cx="0" cy="0"/>
          <a:chOff x="0" y="0"/>
          <a:chExt cx="0" cy="0"/>
        </a:xfrm>
      </p:grpSpPr>
      <p:sp>
        <p:nvSpPr>
          <p:cNvPr id="14" name="Google Shape;14;p14"/>
          <p:cNvSpPr txBox="1"/>
          <p:nvPr>
            <p:ph type="ctrTitle"/>
          </p:nvPr>
        </p:nvSpPr>
        <p:spPr>
          <a:xfrm>
            <a:off x="685800" y="2601425"/>
            <a:ext cx="58104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24" name="Shape 24"/>
        <p:cNvGrpSpPr/>
        <p:nvPr/>
      </p:nvGrpSpPr>
      <p:grpSpPr>
        <a:xfrm>
          <a:off x="0" y="0"/>
          <a:ext cx="0" cy="0"/>
          <a:chOff x="0" y="0"/>
          <a:chExt cx="0" cy="0"/>
        </a:xfrm>
      </p:grpSpPr>
      <p:sp>
        <p:nvSpPr>
          <p:cNvPr id="25" name="Google Shape;25;p16"/>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5" name="Shape 35"/>
        <p:cNvGrpSpPr/>
        <p:nvPr/>
      </p:nvGrpSpPr>
      <p:grpSpPr>
        <a:xfrm>
          <a:off x="0" y="0"/>
          <a:ext cx="0" cy="0"/>
          <a:chOff x="0" y="0"/>
          <a:chExt cx="0" cy="0"/>
        </a:xfrm>
      </p:grpSpPr>
      <p:sp>
        <p:nvSpPr>
          <p:cNvPr id="36" name="Google Shape;36;p18"/>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46" name="Shape 46"/>
        <p:cNvGrpSpPr/>
        <p:nvPr/>
      </p:nvGrpSpPr>
      <p:grpSpPr>
        <a:xfrm>
          <a:off x="0" y="0"/>
          <a:ext cx="0" cy="0"/>
          <a:chOff x="0" y="0"/>
          <a:chExt cx="0" cy="0"/>
        </a:xfrm>
      </p:grpSpPr>
      <p:sp>
        <p:nvSpPr>
          <p:cNvPr id="47" name="Google Shape;47;p20"/>
          <p:cNvSpPr txBox="1"/>
          <p:nvPr>
            <p:ph type="ctrTitle"/>
          </p:nvPr>
        </p:nvSpPr>
        <p:spPr>
          <a:xfrm>
            <a:off x="4113600" y="2878750"/>
            <a:ext cx="45057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Clr>
                <a:srgbClr val="114454"/>
              </a:buClr>
              <a:buSzPts val="4800"/>
              <a:buNone/>
              <a:defRPr sz="4800">
                <a:solidFill>
                  <a:srgbClr val="114454"/>
                </a:solidFill>
              </a:defRPr>
            </a:lvl1pPr>
            <a:lvl2pPr lvl="1" algn="l">
              <a:spcBef>
                <a:spcPts val="0"/>
              </a:spcBef>
              <a:spcAft>
                <a:spcPts val="0"/>
              </a:spcAft>
              <a:buClr>
                <a:srgbClr val="114454"/>
              </a:buClr>
              <a:buSzPts val="4800"/>
              <a:buNone/>
              <a:defRPr sz="4800">
                <a:solidFill>
                  <a:srgbClr val="114454"/>
                </a:solidFill>
              </a:defRPr>
            </a:lvl2pPr>
            <a:lvl3pPr lvl="2" algn="l">
              <a:spcBef>
                <a:spcPts val="0"/>
              </a:spcBef>
              <a:spcAft>
                <a:spcPts val="0"/>
              </a:spcAft>
              <a:buClr>
                <a:srgbClr val="114454"/>
              </a:buClr>
              <a:buSzPts val="4800"/>
              <a:buNone/>
              <a:defRPr sz="4800">
                <a:solidFill>
                  <a:srgbClr val="114454"/>
                </a:solidFill>
              </a:defRPr>
            </a:lvl3pPr>
            <a:lvl4pPr lvl="3" algn="l">
              <a:spcBef>
                <a:spcPts val="0"/>
              </a:spcBef>
              <a:spcAft>
                <a:spcPts val="0"/>
              </a:spcAft>
              <a:buClr>
                <a:srgbClr val="114454"/>
              </a:buClr>
              <a:buSzPts val="4800"/>
              <a:buNone/>
              <a:defRPr sz="4800">
                <a:solidFill>
                  <a:srgbClr val="114454"/>
                </a:solidFill>
              </a:defRPr>
            </a:lvl4pPr>
            <a:lvl5pPr lvl="4" algn="l">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48" name="Google Shape;48;p20"/>
          <p:cNvSpPr txBox="1"/>
          <p:nvPr>
            <p:ph idx="1" type="subTitle"/>
          </p:nvPr>
        </p:nvSpPr>
        <p:spPr>
          <a:xfrm>
            <a:off x="4113600" y="3983050"/>
            <a:ext cx="4505700" cy="7848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4BF6E"/>
              </a:buClr>
              <a:buSzPts val="1800"/>
              <a:buNone/>
              <a:defRPr b="1" sz="1800">
                <a:solidFill>
                  <a:srgbClr val="94BF6E"/>
                </a:solidFill>
              </a:defRPr>
            </a:lvl1pPr>
            <a:lvl2pPr lvl="1" algn="l">
              <a:spcBef>
                <a:spcPts val="0"/>
              </a:spcBef>
              <a:spcAft>
                <a:spcPts val="0"/>
              </a:spcAft>
              <a:buClr>
                <a:srgbClr val="94BF6E"/>
              </a:buClr>
              <a:buSzPts val="1800"/>
              <a:buNone/>
              <a:defRPr b="1" sz="1800">
                <a:solidFill>
                  <a:srgbClr val="94BF6E"/>
                </a:solidFill>
              </a:defRPr>
            </a:lvl2pPr>
            <a:lvl3pPr lvl="2" algn="l">
              <a:spcBef>
                <a:spcPts val="0"/>
              </a:spcBef>
              <a:spcAft>
                <a:spcPts val="0"/>
              </a:spcAft>
              <a:buClr>
                <a:srgbClr val="94BF6E"/>
              </a:buClr>
              <a:buSzPts val="1800"/>
              <a:buNone/>
              <a:defRPr b="1" sz="1800">
                <a:solidFill>
                  <a:srgbClr val="94BF6E"/>
                </a:solidFill>
              </a:defRPr>
            </a:lvl3pPr>
            <a:lvl4pPr lvl="3" algn="l">
              <a:spcBef>
                <a:spcPts val="0"/>
              </a:spcBef>
              <a:spcAft>
                <a:spcPts val="0"/>
              </a:spcAft>
              <a:buClr>
                <a:srgbClr val="94BF6E"/>
              </a:buClr>
              <a:buSzPts val="1800"/>
              <a:buNone/>
              <a:defRPr b="1">
                <a:solidFill>
                  <a:srgbClr val="94BF6E"/>
                </a:solidFill>
              </a:defRPr>
            </a:lvl4pPr>
            <a:lvl5pPr lvl="4" algn="l">
              <a:spcBef>
                <a:spcPts val="0"/>
              </a:spcBef>
              <a:spcAft>
                <a:spcPts val="0"/>
              </a:spcAft>
              <a:buClr>
                <a:srgbClr val="94BF6E"/>
              </a:buClr>
              <a:buSzPts val="1800"/>
              <a:buNone/>
              <a:defRPr b="1">
                <a:solidFill>
                  <a:srgbClr val="94BF6E"/>
                </a:solidFill>
              </a:defRPr>
            </a:lvl5pPr>
            <a:lvl6pPr lvl="5" algn="l">
              <a:lnSpc>
                <a:spcPct val="100000"/>
              </a:lnSpc>
              <a:spcBef>
                <a:spcPts val="0"/>
              </a:spcBef>
              <a:spcAft>
                <a:spcPts val="0"/>
              </a:spcAft>
              <a:buClr>
                <a:srgbClr val="94BF6E"/>
              </a:buClr>
              <a:buSzPts val="1800"/>
              <a:buNone/>
              <a:defRPr b="1">
                <a:solidFill>
                  <a:srgbClr val="94BF6E"/>
                </a:solidFill>
              </a:defRPr>
            </a:lvl6pPr>
            <a:lvl7pPr lvl="6" algn="l">
              <a:lnSpc>
                <a:spcPct val="100000"/>
              </a:lnSpc>
              <a:spcBef>
                <a:spcPts val="0"/>
              </a:spcBef>
              <a:spcAft>
                <a:spcPts val="0"/>
              </a:spcAft>
              <a:buClr>
                <a:srgbClr val="94BF6E"/>
              </a:buClr>
              <a:buSzPts val="1800"/>
              <a:buNone/>
              <a:defRPr b="1">
                <a:solidFill>
                  <a:srgbClr val="94BF6E"/>
                </a:solidFill>
              </a:defRPr>
            </a:lvl7pPr>
            <a:lvl8pPr lvl="7" algn="l">
              <a:lnSpc>
                <a:spcPct val="100000"/>
              </a:lnSpc>
              <a:spcBef>
                <a:spcPts val="0"/>
              </a:spcBef>
              <a:spcAft>
                <a:spcPts val="0"/>
              </a:spcAft>
              <a:buClr>
                <a:srgbClr val="94BF6E"/>
              </a:buClr>
              <a:buSzPts val="1800"/>
              <a:buNone/>
              <a:defRPr b="1">
                <a:solidFill>
                  <a:srgbClr val="94BF6E"/>
                </a:solidFill>
              </a:defRPr>
            </a:lvl8pPr>
            <a:lvl9pPr lvl="8" algn="l">
              <a:lnSpc>
                <a:spcPct val="100000"/>
              </a:lnSpc>
              <a:spcBef>
                <a:spcPts val="0"/>
              </a:spcBef>
              <a:spcAft>
                <a:spcPts val="0"/>
              </a:spcAft>
              <a:buClr>
                <a:srgbClr val="94BF6E"/>
              </a:buClr>
              <a:buSzPts val="1800"/>
              <a:buNone/>
              <a:defRPr b="1">
                <a:solidFill>
                  <a:srgbClr val="94BF6E"/>
                </a:solidFill>
              </a:defRPr>
            </a:lvl9pPr>
          </a:lstStyle>
          <a:p/>
        </p:txBody>
      </p:sp>
      <p:sp>
        <p:nvSpPr>
          <p:cNvPr id="49" name="Google Shape;49;p20"/>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6.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1.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theme" Target="../theme/theme3.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3"/>
          <p:cNvSpPr txBox="1"/>
          <p:nvPr/>
        </p:nvSpPr>
        <p:spPr>
          <a:xfrm>
            <a:off x="0" y="4287837"/>
            <a:ext cx="9144000"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 name="Google Shape;7;p13"/>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 name="Google Shape;8;p13"/>
          <p:cNvSpPr txBox="1"/>
          <p:nvPr/>
        </p:nvSpPr>
        <p:spPr>
          <a:xfrm>
            <a:off x="0" y="500062"/>
            <a:ext cx="9144000"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 name="Google Shape;9;p13"/>
          <p:cNvSpPr txBox="1"/>
          <p:nvPr/>
        </p:nvSpPr>
        <p:spPr>
          <a:xfrm>
            <a:off x="0" y="4494212"/>
            <a:ext cx="9144000"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 name="Google Shape;10;p13"/>
          <p:cNvSpPr txBox="1"/>
          <p:nvPr/>
        </p:nvSpPr>
        <p:spPr>
          <a:xfrm>
            <a:off x="0" y="4584700"/>
            <a:ext cx="9144000"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 name="Google Shape;11;p13"/>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13"/>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 name="Shape 15"/>
        <p:cNvGrpSpPr/>
        <p:nvPr/>
      </p:nvGrpSpPr>
      <p:grpSpPr>
        <a:xfrm>
          <a:off x="0" y="0"/>
          <a:ext cx="0" cy="0"/>
          <a:chOff x="0" y="0"/>
          <a:chExt cx="0" cy="0"/>
        </a:xfrm>
      </p:grpSpPr>
      <p:sp>
        <p:nvSpPr>
          <p:cNvPr id="16" name="Google Shape;16;p15"/>
          <p:cNvSpPr txBox="1"/>
          <p:nvPr/>
        </p:nvSpPr>
        <p:spPr>
          <a:xfrm>
            <a:off x="0" y="1147762"/>
            <a:ext cx="9144000" cy="2847975"/>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7" name="Google Shape;17;p15"/>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8" name="Google Shape;18;p15"/>
          <p:cNvSpPr txBox="1"/>
          <p:nvPr/>
        </p:nvSpPr>
        <p:spPr>
          <a:xfrm>
            <a:off x="0" y="500062"/>
            <a:ext cx="9144000" cy="73183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9" name="Google Shape;19;p15"/>
          <p:cNvSpPr txBox="1"/>
          <p:nvPr/>
        </p:nvSpPr>
        <p:spPr>
          <a:xfrm>
            <a:off x="0" y="3962400"/>
            <a:ext cx="9144000" cy="36988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0" name="Google Shape;20;p15"/>
          <p:cNvSpPr txBox="1"/>
          <p:nvPr/>
        </p:nvSpPr>
        <p:spPr>
          <a:xfrm>
            <a:off x="0" y="4333875"/>
            <a:ext cx="9144000" cy="809625"/>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1" name="Google Shape;21;p15"/>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2" name="Google Shape;22;p15"/>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3" name="Google Shape;23;p15"/>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 name="Shape 26"/>
        <p:cNvGrpSpPr/>
        <p:nvPr/>
      </p:nvGrpSpPr>
      <p:grpSpPr>
        <a:xfrm>
          <a:off x="0" y="0"/>
          <a:ext cx="0" cy="0"/>
          <a:chOff x="0" y="0"/>
          <a:chExt cx="0" cy="0"/>
        </a:xfrm>
      </p:grpSpPr>
      <p:sp>
        <p:nvSpPr>
          <p:cNvPr id="27" name="Google Shape;27;p17"/>
          <p:cNvSpPr txBox="1"/>
          <p:nvPr/>
        </p:nvSpPr>
        <p:spPr>
          <a:xfrm>
            <a:off x="0" y="0"/>
            <a:ext cx="24765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 name="Google Shape;28;p17"/>
          <p:cNvSpPr txBox="1"/>
          <p:nvPr/>
        </p:nvSpPr>
        <p:spPr>
          <a:xfrm>
            <a:off x="0" y="500062"/>
            <a:ext cx="247650" cy="1058862"/>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 name="Google Shape;29;p17"/>
          <p:cNvSpPr txBox="1"/>
          <p:nvPr/>
        </p:nvSpPr>
        <p:spPr>
          <a:xfrm>
            <a:off x="0" y="1554162"/>
            <a:ext cx="247650" cy="1531937"/>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 name="Google Shape;30;p17"/>
          <p:cNvSpPr txBox="1"/>
          <p:nvPr/>
        </p:nvSpPr>
        <p:spPr>
          <a:xfrm>
            <a:off x="0" y="3086100"/>
            <a:ext cx="247650" cy="60483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 name="Google Shape;31;p17"/>
          <p:cNvSpPr txBox="1"/>
          <p:nvPr/>
        </p:nvSpPr>
        <p:spPr>
          <a:xfrm>
            <a:off x="0" y="3690937"/>
            <a:ext cx="247650" cy="1452562"/>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 name="Google Shape;32;p17"/>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3" name="Google Shape;33;p17"/>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4" name="Google Shape;34;p17"/>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3"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 name="Shape 37"/>
        <p:cNvGrpSpPr/>
        <p:nvPr/>
      </p:nvGrpSpPr>
      <p:grpSpPr>
        <a:xfrm>
          <a:off x="0" y="0"/>
          <a:ext cx="0" cy="0"/>
          <a:chOff x="0" y="0"/>
          <a:chExt cx="0" cy="0"/>
        </a:xfrm>
      </p:grpSpPr>
      <p:sp>
        <p:nvSpPr>
          <p:cNvPr id="38" name="Google Shape;38;p19"/>
          <p:cNvSpPr txBox="1"/>
          <p:nvPr/>
        </p:nvSpPr>
        <p:spPr>
          <a:xfrm>
            <a:off x="0" y="4287837"/>
            <a:ext cx="3475037"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9" name="Google Shape;39;p19"/>
          <p:cNvSpPr txBox="1"/>
          <p:nvPr/>
        </p:nvSpPr>
        <p:spPr>
          <a:xfrm>
            <a:off x="0" y="0"/>
            <a:ext cx="3475037"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0" name="Google Shape;40;p19"/>
          <p:cNvSpPr txBox="1"/>
          <p:nvPr/>
        </p:nvSpPr>
        <p:spPr>
          <a:xfrm>
            <a:off x="0" y="500062"/>
            <a:ext cx="3475037"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1" name="Google Shape;41;p19"/>
          <p:cNvSpPr txBox="1"/>
          <p:nvPr/>
        </p:nvSpPr>
        <p:spPr>
          <a:xfrm>
            <a:off x="0" y="4494212"/>
            <a:ext cx="3475037"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2" name="Google Shape;42;p19"/>
          <p:cNvSpPr txBox="1"/>
          <p:nvPr/>
        </p:nvSpPr>
        <p:spPr>
          <a:xfrm>
            <a:off x="0" y="4584700"/>
            <a:ext cx="3475037"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3" name="Google Shape;43;p19"/>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4" name="Google Shape;44;p19"/>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5" name="Google Shape;45;p19"/>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5"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21"/>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2" name="Google Shape;52;p21"/>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3" name="Google Shape;53;p21"/>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2.jpg"/><Relationship Id="rId5" Type="http://schemas.openxmlformats.org/officeDocument/2006/relationships/image" Target="../media/image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hyperlink" Target="https://wordwall.net/resource/19359188" TargetMode="External"/><Relationship Id="rId5"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hyperlink" Target="https://www.youtube.com/watch?v=JoW0gQe1pic&amp;ab_channel=UsefulGermanwithChris" TargetMode="External"/><Relationship Id="rId5" Type="http://schemas.openxmlformats.org/officeDocument/2006/relationships/hyperlink" Target="https://www.youtube.com/watch?v=xxmyiTDi0rU&amp;ab_channel=SuperDeutsch"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hyperlink" Target="https://learningapps.org/20881494" TargetMode="External"/><Relationship Id="rId5"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hyperlink" Target="https://www.youtube.com/watch?v=JoW0gQe1pic&amp;ab_channel=UsefulGermanwithChris" TargetMode="External"/><Relationship Id="rId5" Type="http://schemas.openxmlformats.org/officeDocument/2006/relationships/hyperlink" Target="https://create.kahoot.it/share/erasmus-2020-1-sk01-ka226-sch-094350-digi-school-was-ist-richtig/5fa2f0eb-839b-4035-b7a8-ee2a7e427902" TargetMode="External"/><Relationship Id="rId6"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hyperlink" Target="https://www.youtube.com/watch?v=xxmyiTDi0rU&amp;ab_channel=SuperDeutsch" TargetMode="External"/><Relationship Id="rId5"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
          <p:cNvSpPr txBox="1"/>
          <p:nvPr>
            <p:ph type="ctrTitle"/>
          </p:nvPr>
        </p:nvSpPr>
        <p:spPr>
          <a:xfrm>
            <a:off x="685800" y="2601912"/>
            <a:ext cx="5810250" cy="1158875"/>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FFFFFF"/>
                </a:solidFill>
                <a:latin typeface="Nixie One"/>
                <a:ea typeface="Nixie One"/>
                <a:cs typeface="Nixie One"/>
                <a:sym typeface="Nixie One"/>
              </a:rPr>
              <a:t>Digi school DEUTSCH</a:t>
            </a:r>
            <a:endParaRPr/>
          </a:p>
        </p:txBody>
      </p:sp>
      <p:pic>
        <p:nvPicPr>
          <p:cNvPr id="59" name="Google Shape;59;p1"/>
          <p:cNvPicPr preferRelativeResize="0"/>
          <p:nvPr/>
        </p:nvPicPr>
        <p:blipFill rotWithShape="1">
          <a:blip r:embed="rId3">
            <a:alphaModFix/>
          </a:blip>
          <a:srcRect b="0" l="0" r="0" t="0"/>
          <a:stretch/>
        </p:blipFill>
        <p:spPr>
          <a:xfrm>
            <a:off x="2857500" y="785812"/>
            <a:ext cx="1158875" cy="652462"/>
          </a:xfrm>
          <a:prstGeom prst="rect">
            <a:avLst/>
          </a:prstGeom>
          <a:noFill/>
          <a:ln>
            <a:noFill/>
          </a:ln>
        </p:spPr>
      </p:pic>
      <p:sp>
        <p:nvSpPr>
          <p:cNvPr id="60" name="Google Shape;60;p1"/>
          <p:cNvSpPr txBox="1"/>
          <p:nvPr/>
        </p:nvSpPr>
        <p:spPr>
          <a:xfrm>
            <a:off x="212725" y="4638675"/>
            <a:ext cx="4535487" cy="504825"/>
          </a:xfrm>
          <a:prstGeom prst="rect">
            <a:avLst/>
          </a:prstGeom>
          <a:solidFill>
            <a:srgbClr val="94BF6E"/>
          </a:solidFill>
          <a:ln cap="flat" cmpd="sng" w="25400">
            <a:solidFill>
              <a:srgbClr val="6B8C4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000"/>
              <a:buFont typeface="Nixie One"/>
              <a:buNone/>
            </a:pPr>
            <a:r>
              <a:rPr b="1" i="0" lang="en-US" sz="2000" u="none">
                <a:solidFill>
                  <a:srgbClr val="FFFFFF"/>
                </a:solidFill>
                <a:latin typeface="Nixie One"/>
                <a:ea typeface="Nixie One"/>
                <a:cs typeface="Nixie One"/>
                <a:sym typeface="Nixie One"/>
              </a:rPr>
              <a:t>2020-1-SK01-KA226-SCH-094350</a:t>
            </a:r>
            <a:endParaRPr/>
          </a:p>
        </p:txBody>
      </p:sp>
      <p:pic>
        <p:nvPicPr>
          <p:cNvPr descr="Erasmus+ logo EN.jpg" id="61" name="Google Shape;61;p1"/>
          <p:cNvPicPr preferRelativeResize="0"/>
          <p:nvPr/>
        </p:nvPicPr>
        <p:blipFill rotWithShape="1">
          <a:blip r:embed="rId4">
            <a:alphaModFix/>
          </a:blip>
          <a:srcRect b="0" l="0" r="0" t="0"/>
          <a:stretch/>
        </p:blipFill>
        <p:spPr>
          <a:xfrm>
            <a:off x="142875" y="785812"/>
            <a:ext cx="2593975" cy="571500"/>
          </a:xfrm>
          <a:prstGeom prst="rect">
            <a:avLst/>
          </a:prstGeom>
          <a:noFill/>
          <a:ln>
            <a:noFill/>
          </a:ln>
        </p:spPr>
      </p:pic>
      <p:pic>
        <p:nvPicPr>
          <p:cNvPr id="62" name="Google Shape;62;p1"/>
          <p:cNvPicPr preferRelativeResize="0"/>
          <p:nvPr/>
        </p:nvPicPr>
        <p:blipFill rotWithShape="1">
          <a:blip r:embed="rId5">
            <a:alphaModFix/>
          </a:blip>
          <a:srcRect b="0" l="0" r="0" t="0"/>
          <a:stretch/>
        </p:blipFill>
        <p:spPr>
          <a:xfrm>
            <a:off x="4554537" y="1104900"/>
            <a:ext cx="3883025" cy="2776537"/>
          </a:xfrm>
          <a:prstGeom prst="rect">
            <a:avLst/>
          </a:prstGeom>
          <a:noFill/>
          <a:ln>
            <a:noFill/>
          </a:ln>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0"/>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Das Wetter</a:t>
            </a:r>
            <a:endParaRPr/>
          </a:p>
        </p:txBody>
      </p:sp>
      <p:sp>
        <p:nvSpPr>
          <p:cNvPr id="194" name="Google Shape;194;p10"/>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95" name="Google Shape;195;p10"/>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96" name="Google Shape;196;p10"/>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97" name="Google Shape;197;p10"/>
          <p:cNvSpPr txBox="1"/>
          <p:nvPr/>
        </p:nvSpPr>
        <p:spPr>
          <a:xfrm>
            <a:off x="755650" y="2074850"/>
            <a:ext cx="29880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Roboto Slab"/>
                <a:ea typeface="Roboto Slab"/>
                <a:cs typeface="Roboto Slab"/>
                <a:sym typeface="Roboto Slab"/>
              </a:rPr>
              <a:t>Lücken</a:t>
            </a:r>
            <a:r>
              <a:rPr b="1" i="0" lang="en-US" sz="2400" u="sng">
                <a:solidFill>
                  <a:schemeClr val="lt1"/>
                </a:solidFill>
                <a:latin typeface="Arial"/>
                <a:ea typeface="Arial"/>
                <a:cs typeface="Arial"/>
                <a:sym typeface="Arial"/>
                <a:hlinkClick r:id="rId4">
                  <a:extLst>
                    <a:ext uri="{A12FA001-AC4F-418D-AE19-62706E023703}">
                      <ahyp:hlinkClr val="tx"/>
                    </a:ext>
                  </a:extLst>
                </a:hlinkClick>
              </a:rPr>
              <a:t>text</a:t>
            </a:r>
            <a:endParaRPr>
              <a:solidFill>
                <a:schemeClr val="lt1"/>
              </a:solidFill>
            </a:endParaRPr>
          </a:p>
        </p:txBody>
      </p:sp>
      <p:pic>
        <p:nvPicPr>
          <p:cNvPr id="198" name="Google Shape;198;p10"/>
          <p:cNvPicPr preferRelativeResize="0"/>
          <p:nvPr/>
        </p:nvPicPr>
        <p:blipFill rotWithShape="1">
          <a:blip r:embed="rId5">
            <a:alphaModFix/>
          </a:blip>
          <a:srcRect b="0" l="0" r="0" t="0"/>
          <a:stretch/>
        </p:blipFill>
        <p:spPr>
          <a:xfrm>
            <a:off x="3995737" y="1243012"/>
            <a:ext cx="4008437" cy="2667000"/>
          </a:xfrm>
          <a:prstGeom prst="rect">
            <a:avLst/>
          </a:prstGeom>
          <a:noFill/>
          <a:ln>
            <a:noFill/>
          </a:ln>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Nixie One"/>
                <a:ea typeface="Nixie One"/>
                <a:cs typeface="Nixie One"/>
                <a:sym typeface="Nixie One"/>
              </a:rPr>
              <a:t>R E S O U R C E S </a:t>
            </a:r>
            <a:endParaRPr/>
          </a:p>
        </p:txBody>
      </p:sp>
      <p:sp>
        <p:nvSpPr>
          <p:cNvPr id="204" name="Google Shape;204;p11"/>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205" name="Google Shape;205;p11"/>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206" name="Google Shape;206;p11"/>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207" name="Google Shape;207;p11"/>
          <p:cNvSpPr txBox="1"/>
          <p:nvPr/>
        </p:nvSpPr>
        <p:spPr>
          <a:xfrm>
            <a:off x="395287" y="1492250"/>
            <a:ext cx="8143800" cy="149310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lt1"/>
              </a:buClr>
              <a:buSzPts val="1400"/>
              <a:buFont typeface="Nixie One"/>
              <a:buNone/>
            </a:pPr>
            <a:r>
              <a:rPr b="0" i="0" lang="en-US" sz="1400">
                <a:solidFill>
                  <a:schemeClr val="lt1"/>
                </a:solidFill>
                <a:latin typeface="Nixie One"/>
                <a:ea typeface="Nixie One"/>
                <a:cs typeface="Nixie One"/>
                <a:sym typeface="Nixie One"/>
              </a:rPr>
              <a:t>https://learningapps.org/</a:t>
            </a:r>
            <a:endParaRPr>
              <a:solidFill>
                <a:schemeClr val="lt1"/>
              </a:solidFill>
            </a:endParaRPr>
          </a:p>
          <a:p>
            <a:pPr indent="0" lvl="0" marL="0" marR="0" rtl="0" algn="l">
              <a:lnSpc>
                <a:spcPct val="100000"/>
              </a:lnSpc>
              <a:spcBef>
                <a:spcPts val="0"/>
              </a:spcBef>
              <a:spcAft>
                <a:spcPts val="0"/>
              </a:spcAft>
              <a:buClr>
                <a:schemeClr val="lt1"/>
              </a:buClr>
              <a:buSzPts val="1400"/>
              <a:buFont typeface="Nixie One"/>
              <a:buNone/>
            </a:pPr>
            <a:r>
              <a:rPr b="0" i="0" lang="en-US" sz="1400">
                <a:solidFill>
                  <a:schemeClr val="lt1"/>
                </a:solidFill>
                <a:latin typeface="Nixie One"/>
                <a:ea typeface="Nixie One"/>
                <a:cs typeface="Nixie One"/>
                <a:sym typeface="Nixie One"/>
              </a:rPr>
              <a:t>https://www.wetter.de/</a:t>
            </a:r>
            <a:endParaRPr>
              <a:solidFill>
                <a:schemeClr val="lt1"/>
              </a:solidFill>
            </a:endParaRPr>
          </a:p>
          <a:p>
            <a:pPr indent="0" lvl="0" marL="0" marR="0" rtl="0" algn="l">
              <a:lnSpc>
                <a:spcPct val="100000"/>
              </a:lnSpc>
              <a:spcBef>
                <a:spcPts val="0"/>
              </a:spcBef>
              <a:spcAft>
                <a:spcPts val="0"/>
              </a:spcAft>
              <a:buClr>
                <a:schemeClr val="lt1"/>
              </a:buClr>
              <a:buSzPts val="1400"/>
              <a:buFont typeface="Nixie One"/>
              <a:buNone/>
            </a:pPr>
            <a:r>
              <a:rPr b="0" i="0" lang="en-US" sz="1400">
                <a:solidFill>
                  <a:schemeClr val="lt1"/>
                </a:solidFill>
                <a:latin typeface="Nixie One"/>
                <a:ea typeface="Nixie One"/>
                <a:cs typeface="Nixie One"/>
                <a:sym typeface="Nixie One"/>
              </a:rPr>
              <a:t>https://create.kahoot.it/</a:t>
            </a:r>
            <a:endParaRPr>
              <a:solidFill>
                <a:schemeClr val="lt1"/>
              </a:solidFill>
            </a:endParaRPr>
          </a:p>
          <a:p>
            <a:pPr indent="0" lvl="0" marL="0" marR="0" rtl="0" algn="l">
              <a:lnSpc>
                <a:spcPct val="100000"/>
              </a:lnSpc>
              <a:spcBef>
                <a:spcPts val="0"/>
              </a:spcBef>
              <a:spcAft>
                <a:spcPts val="0"/>
              </a:spcAft>
              <a:buClr>
                <a:schemeClr val="lt1"/>
              </a:buClr>
              <a:buSzPts val="1400"/>
              <a:buFont typeface="Nixie One"/>
              <a:buNone/>
            </a:pPr>
            <a:r>
              <a:rPr lang="en-US">
                <a:solidFill>
                  <a:schemeClr val="lt1"/>
                </a:solidFill>
                <a:uFill>
                  <a:noFill/>
                </a:uFill>
                <a:latin typeface="Nixie One"/>
                <a:ea typeface="Nixie One"/>
                <a:cs typeface="Nixie One"/>
                <a:sym typeface="Nixie One"/>
                <a:hlinkClick r:id="rId4">
                  <a:extLst>
                    <a:ext uri="{A12FA001-AC4F-418D-AE19-62706E023703}">
                      <ahyp:hlinkClr val="tx"/>
                    </a:ext>
                  </a:extLst>
                </a:hlinkClick>
              </a:rPr>
              <a:t>https://www.youtube.com/watch?v=JoW0gQe1pic&amp;ab_channel=UsefulGermanwithChris</a:t>
            </a:r>
            <a:endParaRPr>
              <a:solidFill>
                <a:schemeClr val="lt1"/>
              </a:solidFill>
              <a:latin typeface="Nixie One"/>
              <a:ea typeface="Nixie One"/>
              <a:cs typeface="Nixie One"/>
              <a:sym typeface="Nixie One"/>
            </a:endParaRPr>
          </a:p>
          <a:p>
            <a:pPr indent="0" lvl="0" marL="0" marR="0" rtl="0" algn="l">
              <a:lnSpc>
                <a:spcPct val="100000"/>
              </a:lnSpc>
              <a:spcBef>
                <a:spcPts val="0"/>
              </a:spcBef>
              <a:spcAft>
                <a:spcPts val="0"/>
              </a:spcAft>
              <a:buClr>
                <a:schemeClr val="lt1"/>
              </a:buClr>
              <a:buSzPts val="1400"/>
              <a:buFont typeface="Nixie One"/>
              <a:buNone/>
            </a:pPr>
            <a:r>
              <a:rPr lang="en-US">
                <a:solidFill>
                  <a:schemeClr val="lt1"/>
                </a:solidFill>
                <a:uFill>
                  <a:noFill/>
                </a:uFill>
                <a:latin typeface="Nixie One"/>
                <a:ea typeface="Nixie One"/>
                <a:cs typeface="Nixie One"/>
                <a:sym typeface="Nixie One"/>
                <a:hlinkClick r:id="rId5">
                  <a:extLst>
                    <a:ext uri="{A12FA001-AC4F-418D-AE19-62706E023703}">
                      <ahyp:hlinkClr val="tx"/>
                    </a:ext>
                  </a:extLst>
                </a:hlinkClick>
              </a:rPr>
              <a:t>https://www.youtube.com/watch?v=xxmyiTDi0rU&amp;ab_channel=SuperDeutsch</a:t>
            </a:r>
            <a:r>
              <a:rPr lang="en-US">
                <a:solidFill>
                  <a:schemeClr val="lt1"/>
                </a:solidFill>
                <a:latin typeface="Nixie One"/>
                <a:ea typeface="Nixie One"/>
                <a:cs typeface="Nixie One"/>
                <a:sym typeface="Nixie One"/>
              </a:rPr>
              <a:t> </a:t>
            </a:r>
            <a:endParaRPr>
              <a:solidFill>
                <a:schemeClr val="lt1"/>
              </a:solidFill>
              <a:latin typeface="Nixie One"/>
              <a:ea typeface="Nixie One"/>
              <a:cs typeface="Nixie One"/>
              <a:sym typeface="Nixie One"/>
            </a:endParaRPr>
          </a:p>
          <a:p>
            <a:pPr indent="0" lvl="0" marL="0" marR="0" rtl="0" algn="l">
              <a:lnSpc>
                <a:spcPct val="100000"/>
              </a:lnSpc>
              <a:spcBef>
                <a:spcPts val="0"/>
              </a:spcBef>
              <a:spcAft>
                <a:spcPts val="0"/>
              </a:spcAft>
              <a:buClr>
                <a:schemeClr val="lt1"/>
              </a:buClr>
              <a:buSzPts val="1400"/>
              <a:buFont typeface="Nixie One"/>
              <a:buNone/>
            </a:pPr>
            <a:r>
              <a:rPr b="0" i="0" lang="en-US" sz="1400">
                <a:solidFill>
                  <a:schemeClr val="lt1"/>
                </a:solidFill>
                <a:latin typeface="Nixie One"/>
                <a:ea typeface="Nixie One"/>
                <a:cs typeface="Nixie One"/>
                <a:sym typeface="Nixie One"/>
              </a:rPr>
              <a:t>https://www.pexels.com/</a:t>
            </a:r>
            <a:endParaRPr>
              <a:solidFill>
                <a:schemeClr val="lt1"/>
              </a:solidFill>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2"/>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13" name="Google Shape;213;p12"/>
          <p:cNvSpPr txBox="1"/>
          <p:nvPr>
            <p:ph idx="4294967295" type="subTitle"/>
          </p:nvPr>
        </p:nvSpPr>
        <p:spPr>
          <a:xfrm>
            <a:off x="214312" y="1428750"/>
            <a:ext cx="5500687" cy="1143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Nixie One"/>
                <a:ea typeface="Nixie One"/>
                <a:cs typeface="Nixie One"/>
                <a:sym typeface="Nixie One"/>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a:p>
        </p:txBody>
      </p:sp>
      <p:sp>
        <p:nvSpPr>
          <p:cNvPr id="214" name="Google Shape;214;p12"/>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215" name="Google Shape;215;p12"/>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216" name="Google Shape;216;p12"/>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217" name="Google Shape;217;p12"/>
          <p:cNvSpPr txBox="1"/>
          <p:nvPr/>
        </p:nvSpPr>
        <p:spPr>
          <a:xfrm>
            <a:off x="214312" y="2643187"/>
            <a:ext cx="51435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SK Podpora Európskej komisie na výrobu tejto publikácie nepredstavuje súhlas s obsahom, ktorý odráža len názory autorov, a Komisia nemôže byť zodpovedná za prípadné použitie informácií, ktoré sú v nej obsiahnuté. </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68" name="Google Shape;68;p2"/>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69" name="Google Shape;69;p2"/>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70" name="Google Shape;70;p2"/>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71" name="Google Shape;71;p2"/>
          <p:cNvSpPr txBox="1"/>
          <p:nvPr/>
        </p:nvSpPr>
        <p:spPr>
          <a:xfrm>
            <a:off x="428625" y="1500187"/>
            <a:ext cx="8143875" cy="1600200"/>
          </a:xfrm>
          <a:prstGeom prst="rect">
            <a:avLst/>
          </a:prstGeom>
          <a:noFill/>
          <a:ln>
            <a:noFill/>
          </a:ln>
        </p:spPr>
        <p:txBody>
          <a:bodyPr anchorCtr="0" anchor="t" bIns="45700" lIns="91425" spcFirstLastPara="1" rIns="91425" wrap="square" tIns="45700">
            <a:spAutoFit/>
          </a:bodyPr>
          <a:lstStyle/>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THEMA: MENSCH UND NATUR</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SPRACHNIVEAU: A2</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ALTER: 17 JAHRE</a:t>
            </a:r>
            <a:endParaRPr/>
          </a:p>
          <a:p>
            <a:pPr indent="0" lvl="0" marL="0" marR="0" rtl="0" algn="l">
              <a:lnSpc>
                <a:spcPct val="100000"/>
              </a:lnSpc>
              <a:spcBef>
                <a:spcPts val="0"/>
              </a:spcBef>
              <a:spcAft>
                <a:spcPts val="0"/>
              </a:spcAft>
              <a:buNone/>
            </a:pPr>
            <a:r>
              <a:t/>
            </a:r>
            <a:endParaRPr b="0" i="0" sz="1400" u="none">
              <a:solidFill>
                <a:schemeClr val="lt1"/>
              </a:solidFill>
              <a:latin typeface="Nixie One"/>
              <a:ea typeface="Nixie One"/>
              <a:cs typeface="Nixie One"/>
              <a:sym typeface="Nixie One"/>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3"/>
          <p:cNvSpPr txBox="1"/>
          <p:nvPr>
            <p:ph idx="4294967295" type="title"/>
          </p:nvPr>
        </p:nvSpPr>
        <p:spPr>
          <a:xfrm>
            <a:off x="500062" y="785812"/>
            <a:ext cx="2071687" cy="50006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124057"/>
                </a:solidFill>
                <a:latin typeface="Roboto Slab"/>
                <a:ea typeface="Roboto Slab"/>
                <a:cs typeface="Roboto Slab"/>
                <a:sym typeface="Roboto Slab"/>
              </a:rPr>
              <a:t>INHALT</a:t>
            </a:r>
            <a:endParaRPr/>
          </a:p>
        </p:txBody>
      </p:sp>
      <p:sp>
        <p:nvSpPr>
          <p:cNvPr id="77" name="Google Shape;77;p3"/>
          <p:cNvSpPr/>
          <p:nvPr/>
        </p:nvSpPr>
        <p:spPr>
          <a:xfrm>
            <a:off x="3759200" y="2886075"/>
            <a:ext cx="3487737" cy="749300"/>
          </a:xfrm>
          <a:prstGeom prst="homePlate">
            <a:avLst>
              <a:gd fmla="val 19955" name="adj"/>
            </a:avLst>
          </a:pr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8" name="Google Shape;78;p3"/>
          <p:cNvSpPr/>
          <p:nvPr/>
        </p:nvSpPr>
        <p:spPr>
          <a:xfrm>
            <a:off x="3759200" y="2141537"/>
            <a:ext cx="3765550" cy="749300"/>
          </a:xfrm>
          <a:prstGeom prst="homePlate">
            <a:avLst>
              <a:gd fmla="val 20076" name="adj"/>
            </a:avLst>
          </a:pr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9" name="Google Shape;79;p3"/>
          <p:cNvSpPr/>
          <p:nvPr/>
        </p:nvSpPr>
        <p:spPr>
          <a:xfrm>
            <a:off x="3759200" y="1390650"/>
            <a:ext cx="3333750" cy="750887"/>
          </a:xfrm>
          <a:prstGeom prst="homePlate">
            <a:avLst>
              <a:gd fmla="val 19879" name="adj"/>
            </a:avLst>
          </a:pr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0" name="Google Shape;80;p3"/>
          <p:cNvSpPr/>
          <p:nvPr/>
        </p:nvSpPr>
        <p:spPr>
          <a:xfrm>
            <a:off x="2898775" y="1195387"/>
            <a:ext cx="882650" cy="954087"/>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1" name="Google Shape;81;p3"/>
          <p:cNvSpPr/>
          <p:nvPr/>
        </p:nvSpPr>
        <p:spPr>
          <a:xfrm>
            <a:off x="2892425" y="2014537"/>
            <a:ext cx="889000" cy="879475"/>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2" name="Google Shape;82;p3"/>
          <p:cNvSpPr/>
          <p:nvPr/>
        </p:nvSpPr>
        <p:spPr>
          <a:xfrm flipH="1" rot="10800000">
            <a:off x="2895600" y="2882900"/>
            <a:ext cx="889000" cy="874712"/>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3" name="Google Shape;83;p3"/>
          <p:cNvSpPr/>
          <p:nvPr/>
        </p:nvSpPr>
        <p:spPr>
          <a:xfrm flipH="1">
            <a:off x="2017712" y="2009775"/>
            <a:ext cx="884237" cy="8763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4" name="Google Shape;84;p3"/>
          <p:cNvSpPr/>
          <p:nvPr/>
        </p:nvSpPr>
        <p:spPr>
          <a:xfrm flipH="1">
            <a:off x="2016125" y="1196975"/>
            <a:ext cx="887412" cy="939800"/>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5" name="Google Shape;85;p3"/>
          <p:cNvSpPr/>
          <p:nvPr/>
        </p:nvSpPr>
        <p:spPr>
          <a:xfrm rot="10800000">
            <a:off x="2020887" y="2886075"/>
            <a:ext cx="877887" cy="871537"/>
          </a:xfrm>
          <a:custGeom>
            <a:rect b="b" l="l" r="r" t="t"/>
            <a:pathLst>
              <a:path extrusionOk="0" h="120000" w="12000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6" name="Google Shape;86;p3"/>
          <p:cNvSpPr/>
          <p:nvPr/>
        </p:nvSpPr>
        <p:spPr>
          <a:xfrm>
            <a:off x="1985962" y="1295400"/>
            <a:ext cx="477837" cy="329088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7" name="Google Shape;87;p3"/>
          <p:cNvSpPr txBox="1"/>
          <p:nvPr/>
        </p:nvSpPr>
        <p:spPr>
          <a:xfrm>
            <a:off x="3878262" y="1536700"/>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01</a:t>
            </a:r>
            <a:endParaRPr/>
          </a:p>
        </p:txBody>
      </p:sp>
      <p:cxnSp>
        <p:nvCxnSpPr>
          <p:cNvPr id="88" name="Google Shape;88;p3"/>
          <p:cNvCxnSpPr/>
          <p:nvPr/>
        </p:nvCxnSpPr>
        <p:spPr>
          <a:xfrm>
            <a:off x="4476750" y="1565275"/>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89" name="Google Shape;89;p3"/>
          <p:cNvSpPr txBox="1"/>
          <p:nvPr/>
        </p:nvSpPr>
        <p:spPr>
          <a:xfrm>
            <a:off x="4532312" y="1549400"/>
            <a:ext cx="1454150" cy="44608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0" name="Google Shape;90;p3"/>
          <p:cNvSpPr txBox="1"/>
          <p:nvPr/>
        </p:nvSpPr>
        <p:spPr>
          <a:xfrm>
            <a:off x="3878262" y="2274887"/>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02</a:t>
            </a:r>
            <a:endParaRPr/>
          </a:p>
        </p:txBody>
      </p:sp>
      <p:cxnSp>
        <p:nvCxnSpPr>
          <p:cNvPr id="91" name="Google Shape;91;p3"/>
          <p:cNvCxnSpPr/>
          <p:nvPr/>
        </p:nvCxnSpPr>
        <p:spPr>
          <a:xfrm>
            <a:off x="4476750" y="2303462"/>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2" name="Google Shape;92;p3"/>
          <p:cNvSpPr txBox="1"/>
          <p:nvPr/>
        </p:nvSpPr>
        <p:spPr>
          <a:xfrm>
            <a:off x="4532312" y="2292350"/>
            <a:ext cx="2560637"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Wortschatz</a:t>
            </a:r>
            <a:endParaRPr/>
          </a:p>
        </p:txBody>
      </p:sp>
      <p:sp>
        <p:nvSpPr>
          <p:cNvPr id="93" name="Google Shape;93;p3"/>
          <p:cNvSpPr txBox="1"/>
          <p:nvPr/>
        </p:nvSpPr>
        <p:spPr>
          <a:xfrm>
            <a:off x="3878262" y="3033712"/>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03</a:t>
            </a:r>
            <a:endParaRPr/>
          </a:p>
        </p:txBody>
      </p:sp>
      <p:cxnSp>
        <p:nvCxnSpPr>
          <p:cNvPr id="94" name="Google Shape;94;p3"/>
          <p:cNvCxnSpPr/>
          <p:nvPr/>
        </p:nvCxnSpPr>
        <p:spPr>
          <a:xfrm>
            <a:off x="4476750" y="3062287"/>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5" name="Google Shape;95;p3"/>
          <p:cNvSpPr txBox="1"/>
          <p:nvPr/>
        </p:nvSpPr>
        <p:spPr>
          <a:xfrm>
            <a:off x="4532312" y="2976562"/>
            <a:ext cx="2127250" cy="5746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Das Wetter</a:t>
            </a:r>
            <a:endParaRPr/>
          </a:p>
        </p:txBody>
      </p:sp>
      <p:cxnSp>
        <p:nvCxnSpPr>
          <p:cNvPr id="96" name="Google Shape;96;p3"/>
          <p:cNvCxnSpPr/>
          <p:nvPr/>
        </p:nvCxnSpPr>
        <p:spPr>
          <a:xfrm>
            <a:off x="4476750" y="3792537"/>
            <a:ext cx="0" cy="393700"/>
          </a:xfrm>
          <a:prstGeom prst="straightConnector1">
            <a:avLst/>
          </a:prstGeom>
          <a:noFill/>
          <a:ln cap="rnd" cmpd="sng" w="9525">
            <a:solidFill>
              <a:srgbClr val="FFFFFF"/>
            </a:solidFill>
            <a:prstDash val="solid"/>
            <a:miter lim="800000"/>
            <a:headEnd len="med" w="med" type="none"/>
            <a:tailEnd len="med" w="med" type="none"/>
          </a:ln>
        </p:spPr>
      </p:cxnSp>
      <p:sp>
        <p:nvSpPr>
          <p:cNvPr id="97" name="Google Shape;97;p3"/>
          <p:cNvSpPr/>
          <p:nvPr/>
        </p:nvSpPr>
        <p:spPr>
          <a:xfrm flipH="1">
            <a:off x="3787775" y="1392237"/>
            <a:ext cx="90487" cy="2978150"/>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8" name="Google Shape;98;p3"/>
          <p:cNvSpPr txBox="1"/>
          <p:nvPr/>
        </p:nvSpPr>
        <p:spPr>
          <a:xfrm>
            <a:off x="5362575" y="4487862"/>
            <a:ext cx="3711575" cy="51752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9" name="Google Shape;99;p3"/>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00" name="Google Shape;100;p3"/>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sp>
        <p:nvSpPr>
          <p:cNvPr id="101" name="Google Shape;101;p3"/>
          <p:cNvSpPr txBox="1"/>
          <p:nvPr/>
        </p:nvSpPr>
        <p:spPr>
          <a:xfrm>
            <a:off x="4500562" y="1525587"/>
            <a:ext cx="2087562"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4 Jahreszeiten</a:t>
            </a:r>
            <a:endParaRPr/>
          </a:p>
        </p:txBody>
      </p:sp>
      <p:pic>
        <p:nvPicPr>
          <p:cNvPr descr="Erasmus+ logo EN.jpg" id="102" name="Google Shape;102;p3"/>
          <p:cNvPicPr preferRelativeResize="0"/>
          <p:nvPr/>
        </p:nvPicPr>
        <p:blipFill rotWithShape="1">
          <a:blip r:embed="rId3">
            <a:alphaModFix/>
          </a:blip>
          <a:srcRect b="0" l="0" r="0" t="0"/>
          <a:stretch/>
        </p:blipFill>
        <p:spPr>
          <a:xfrm>
            <a:off x="285750" y="142875"/>
            <a:ext cx="2593975" cy="571500"/>
          </a:xfrm>
          <a:prstGeom prst="rect">
            <a:avLst/>
          </a:prstGeom>
          <a:noFill/>
          <a:ln>
            <a:noFill/>
          </a:ln>
        </p:spPr>
      </p:pic>
      <p:grpSp>
        <p:nvGrpSpPr>
          <p:cNvPr id="103" name="Google Shape;103;p3"/>
          <p:cNvGrpSpPr/>
          <p:nvPr/>
        </p:nvGrpSpPr>
        <p:grpSpPr>
          <a:xfrm>
            <a:off x="3160712" y="1524000"/>
            <a:ext cx="334962" cy="333375"/>
            <a:chOff x="5941025" y="3634400"/>
            <a:chExt cx="467650" cy="467650"/>
          </a:xfrm>
        </p:grpSpPr>
        <p:sp>
          <p:nvSpPr>
            <p:cNvPr id="104" name="Google Shape;104;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5" name="Google Shape;105;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6" name="Google Shape;106;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7" name="Google Shape;107;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8" name="Google Shape;108;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9" name="Google Shape;109;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10" name="Google Shape;110;p3"/>
          <p:cNvGrpSpPr/>
          <p:nvPr/>
        </p:nvGrpSpPr>
        <p:grpSpPr>
          <a:xfrm>
            <a:off x="3194050" y="2332037"/>
            <a:ext cx="334962" cy="333375"/>
            <a:chOff x="5941025" y="3634400"/>
            <a:chExt cx="467650" cy="467650"/>
          </a:xfrm>
        </p:grpSpPr>
        <p:sp>
          <p:nvSpPr>
            <p:cNvPr id="111" name="Google Shape;111;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2" name="Google Shape;112;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3" name="Google Shape;113;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4" name="Google Shape;114;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5" name="Google Shape;115;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6" name="Google Shape;116;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17" name="Google Shape;117;p3"/>
          <p:cNvGrpSpPr/>
          <p:nvPr/>
        </p:nvGrpSpPr>
        <p:grpSpPr>
          <a:xfrm>
            <a:off x="3195637" y="3090862"/>
            <a:ext cx="334962" cy="333375"/>
            <a:chOff x="5941025" y="3634400"/>
            <a:chExt cx="467650" cy="467650"/>
          </a:xfrm>
        </p:grpSpPr>
        <p:sp>
          <p:nvSpPr>
            <p:cNvPr id="118" name="Google Shape;118;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9" name="Google Shape;119;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0" name="Google Shape;120;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1" name="Google Shape;121;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2" name="Google Shape;122;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3" name="Google Shape;123;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4"/>
          <p:cNvSpPr txBox="1"/>
          <p:nvPr>
            <p:ph type="ctrTitle"/>
          </p:nvPr>
        </p:nvSpPr>
        <p:spPr>
          <a:xfrm>
            <a:off x="4211637" y="2284412"/>
            <a:ext cx="4706937" cy="1160462"/>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4 Jahreszeiten</a:t>
            </a:r>
            <a:br>
              <a:rPr b="1" i="0" lang="en-US" sz="4800" u="none">
                <a:solidFill>
                  <a:srgbClr val="114454"/>
                </a:solidFill>
                <a:latin typeface="Nixie One"/>
                <a:ea typeface="Nixie One"/>
                <a:cs typeface="Nixie One"/>
                <a:sym typeface="Nixie One"/>
              </a:rPr>
            </a:br>
            <a:endParaRPr/>
          </a:p>
        </p:txBody>
      </p:sp>
      <p:sp>
        <p:nvSpPr>
          <p:cNvPr id="129" name="Google Shape;129;p4"/>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1</a:t>
            </a:r>
            <a:endParaRPr/>
          </a:p>
        </p:txBody>
      </p:sp>
      <p:sp>
        <p:nvSpPr>
          <p:cNvPr id="130" name="Google Shape;130;p4"/>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31" name="Google Shape;131;p4"/>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32" name="Google Shape;132;p4"/>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33" name="Google Shape;133;p4"/>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5"/>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Wie sieht das Wetter im Frühling, im Sommer, im Herbst, im Winter aus?</a:t>
            </a:r>
            <a:endParaRPr/>
          </a:p>
        </p:txBody>
      </p:sp>
      <p:sp>
        <p:nvSpPr>
          <p:cNvPr id="139" name="Google Shape;139;p5"/>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40" name="Google Shape;140;p5"/>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41" name="Google Shape;141;p5"/>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42" name="Google Shape;142;p5"/>
          <p:cNvSpPr txBox="1"/>
          <p:nvPr/>
        </p:nvSpPr>
        <p:spPr>
          <a:xfrm>
            <a:off x="820737" y="1785937"/>
            <a:ext cx="39672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lang="en-US" sz="2400" u="sng">
                <a:solidFill>
                  <a:schemeClr val="lt1"/>
                </a:solidFill>
                <a:hlinkClick r:id="rId4">
                  <a:extLst>
                    <a:ext uri="{A12FA001-AC4F-418D-AE19-62706E023703}">
                      <ahyp:hlinkClr val="tx"/>
                    </a:ext>
                  </a:extLst>
                </a:hlinkClick>
              </a:rPr>
              <a:t>Wie sieht das Wetter aus?</a:t>
            </a:r>
            <a:endParaRPr>
              <a:solidFill>
                <a:schemeClr val="lt1"/>
              </a:solidFill>
            </a:endParaRPr>
          </a:p>
        </p:txBody>
      </p:sp>
      <p:pic>
        <p:nvPicPr>
          <p:cNvPr id="143" name="Google Shape;143;p5"/>
          <p:cNvPicPr preferRelativeResize="0"/>
          <p:nvPr/>
        </p:nvPicPr>
        <p:blipFill rotWithShape="1">
          <a:blip r:embed="rId5">
            <a:alphaModFix/>
          </a:blip>
          <a:srcRect b="0" l="0" r="0" t="0"/>
          <a:stretch/>
        </p:blipFill>
        <p:spPr>
          <a:xfrm>
            <a:off x="5724525" y="1243012"/>
            <a:ext cx="2189162" cy="2736850"/>
          </a:xfrm>
          <a:prstGeom prst="rect">
            <a:avLst/>
          </a:prstGeom>
          <a:noFill/>
          <a:ln>
            <a:noFill/>
          </a:ln>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txBox="1"/>
          <p:nvPr>
            <p:ph type="ctrTitle"/>
          </p:nvPr>
        </p:nvSpPr>
        <p:spPr>
          <a:xfrm>
            <a:off x="4140200" y="1924050"/>
            <a:ext cx="4838700" cy="1177925"/>
          </a:xfrm>
          <a:prstGeom prst="rect">
            <a:avLst/>
          </a:prstGeom>
          <a:noFill/>
          <a:ln>
            <a:noFill/>
          </a:ln>
        </p:spPr>
        <p:txBody>
          <a:bodyPr anchorCtr="0" anchor="b" bIns="91425" lIns="91425" spcFirstLastPara="1" rIns="91425" wrap="square" tIns="91425">
            <a:noAutofit/>
          </a:bodyPr>
          <a:lstStyle/>
          <a:p>
            <a:pPr indent="0" lvl="0" marL="0" rtl="0" algn="l">
              <a:lnSpc>
                <a:spcPct val="83000"/>
              </a:lnSpc>
              <a:spcBef>
                <a:spcPts val="0"/>
              </a:spcBef>
              <a:spcAft>
                <a:spcPts val="0"/>
              </a:spcAft>
              <a:buSzPts val="4800"/>
              <a:buNone/>
            </a:pPr>
            <a:r>
              <a:rPr b="1" i="0" lang="en-US" sz="4800" u="none">
                <a:solidFill>
                  <a:srgbClr val="114454"/>
                </a:solidFill>
                <a:latin typeface="Nixie One"/>
                <a:ea typeface="Nixie One"/>
                <a:cs typeface="Nixie One"/>
                <a:sym typeface="Nixie One"/>
              </a:rPr>
              <a:t>Wortschatz</a:t>
            </a:r>
            <a:endParaRPr/>
          </a:p>
        </p:txBody>
      </p:sp>
      <p:sp>
        <p:nvSpPr>
          <p:cNvPr id="149" name="Google Shape;149;p6"/>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2</a:t>
            </a:r>
            <a:endParaRPr/>
          </a:p>
        </p:txBody>
      </p:sp>
      <p:sp>
        <p:nvSpPr>
          <p:cNvPr id="150" name="Google Shape;150;p6"/>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51" name="Google Shape;151;p6"/>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52" name="Google Shape;152;p6"/>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53" name="Google Shape;153;p6"/>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7"/>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Hast du den Wetterbericht gesehen?</a:t>
            </a:r>
            <a:endParaRPr/>
          </a:p>
        </p:txBody>
      </p:sp>
      <p:sp>
        <p:nvSpPr>
          <p:cNvPr id="159" name="Google Shape;159;p7"/>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60" name="Google Shape;160;p7"/>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61" name="Google Shape;161;p7"/>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62" name="Google Shape;162;p7"/>
          <p:cNvSpPr txBox="1"/>
          <p:nvPr/>
        </p:nvSpPr>
        <p:spPr>
          <a:xfrm>
            <a:off x="820737" y="1785937"/>
            <a:ext cx="39672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4">
                  <a:extLst>
                    <a:ext uri="{A12FA001-AC4F-418D-AE19-62706E023703}">
                      <ahyp:hlinkClr val="tx"/>
                    </a:ext>
                  </a:extLst>
                </a:hlinkClick>
              </a:rPr>
              <a:t>Video</a:t>
            </a:r>
            <a:endParaRPr>
              <a:solidFill>
                <a:schemeClr val="lt1"/>
              </a:solidFill>
            </a:endParaRPr>
          </a:p>
        </p:txBody>
      </p:sp>
      <p:sp>
        <p:nvSpPr>
          <p:cNvPr id="163" name="Google Shape;163;p7"/>
          <p:cNvSpPr txBox="1"/>
          <p:nvPr/>
        </p:nvSpPr>
        <p:spPr>
          <a:xfrm>
            <a:off x="820737" y="2438400"/>
            <a:ext cx="39672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5">
                  <a:extLst>
                    <a:ext uri="{A12FA001-AC4F-418D-AE19-62706E023703}">
                      <ahyp:hlinkClr val="tx"/>
                    </a:ext>
                  </a:extLst>
                </a:hlinkClick>
              </a:rPr>
              <a:t>Was ist richtig?</a:t>
            </a:r>
            <a:endParaRPr>
              <a:solidFill>
                <a:schemeClr val="lt1"/>
              </a:solidFill>
            </a:endParaRPr>
          </a:p>
        </p:txBody>
      </p:sp>
      <p:pic>
        <p:nvPicPr>
          <p:cNvPr id="164" name="Google Shape;164;p7"/>
          <p:cNvPicPr preferRelativeResize="0"/>
          <p:nvPr/>
        </p:nvPicPr>
        <p:blipFill rotWithShape="1">
          <a:blip r:embed="rId6">
            <a:alphaModFix/>
          </a:blip>
          <a:srcRect b="0" l="0" r="0" t="0"/>
          <a:stretch/>
        </p:blipFill>
        <p:spPr>
          <a:xfrm>
            <a:off x="4716462" y="1243012"/>
            <a:ext cx="1782762" cy="2665412"/>
          </a:xfrm>
          <a:prstGeom prst="rect">
            <a:avLst/>
          </a:prstGeom>
          <a:noFill/>
          <a:ln>
            <a:noFill/>
          </a:ln>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8"/>
          <p:cNvSpPr txBox="1"/>
          <p:nvPr>
            <p:ph type="ctrTitle"/>
          </p:nvPr>
        </p:nvSpPr>
        <p:spPr>
          <a:xfrm>
            <a:off x="4140200" y="2500312"/>
            <a:ext cx="4505325" cy="1160462"/>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Das Wetter</a:t>
            </a:r>
            <a:endParaRPr/>
          </a:p>
        </p:txBody>
      </p:sp>
      <p:sp>
        <p:nvSpPr>
          <p:cNvPr id="170" name="Google Shape;170;p8"/>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3</a:t>
            </a:r>
            <a:endParaRPr/>
          </a:p>
        </p:txBody>
      </p:sp>
      <p:sp>
        <p:nvSpPr>
          <p:cNvPr id="171" name="Google Shape;171;p8"/>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72" name="Google Shape;172;p8"/>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73" name="Google Shape;173;p8"/>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74" name="Google Shape;174;p8"/>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Das Wetter</a:t>
            </a:r>
            <a:endParaRPr/>
          </a:p>
        </p:txBody>
      </p:sp>
      <p:sp>
        <p:nvSpPr>
          <p:cNvPr id="180" name="Google Shape;180;p9"/>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81" name="Google Shape;181;p9"/>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82" name="Google Shape;182;p9"/>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83" name="Google Shape;183;p9"/>
          <p:cNvSpPr txBox="1"/>
          <p:nvPr/>
        </p:nvSpPr>
        <p:spPr>
          <a:xfrm>
            <a:off x="755650" y="1520825"/>
            <a:ext cx="33273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4">
                  <a:extLst>
                    <a:ext uri="{A12FA001-AC4F-418D-AE19-62706E023703}">
                      <ahyp:hlinkClr val="tx"/>
                    </a:ext>
                  </a:extLst>
                </a:hlinkClick>
              </a:rPr>
              <a:t>Heute lernen wir über das Wetter</a:t>
            </a:r>
            <a:endParaRPr>
              <a:solidFill>
                <a:schemeClr val="lt1"/>
              </a:solidFill>
            </a:endParaRPr>
          </a:p>
        </p:txBody>
      </p:sp>
      <p:sp>
        <p:nvSpPr>
          <p:cNvPr id="184" name="Google Shape;184;p9"/>
          <p:cNvSpPr txBox="1"/>
          <p:nvPr/>
        </p:nvSpPr>
        <p:spPr>
          <a:xfrm>
            <a:off x="773112" y="2535237"/>
            <a:ext cx="4230687" cy="3063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1400"/>
              <a:buFont typeface="Roboto Slab"/>
              <a:buNone/>
            </a:pPr>
            <a:r>
              <a:rPr b="1" i="0" lang="en-US" sz="1400" u="none">
                <a:solidFill>
                  <a:srgbClr val="FFFFFF"/>
                </a:solidFill>
                <a:latin typeface="Roboto Slab"/>
                <a:ea typeface="Roboto Slab"/>
                <a:cs typeface="Roboto Slab"/>
                <a:sym typeface="Roboto Slab"/>
              </a:rPr>
              <a:t>- Wie sieht das Wetter im Frühling aus?</a:t>
            </a:r>
            <a:endParaRPr/>
          </a:p>
        </p:txBody>
      </p:sp>
      <p:sp>
        <p:nvSpPr>
          <p:cNvPr id="185" name="Google Shape;185;p9"/>
          <p:cNvSpPr txBox="1"/>
          <p:nvPr/>
        </p:nvSpPr>
        <p:spPr>
          <a:xfrm>
            <a:off x="755650" y="3128962"/>
            <a:ext cx="4230687"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1400"/>
              <a:buFont typeface="Roboto Slab"/>
              <a:buNone/>
            </a:pPr>
            <a:r>
              <a:rPr b="1" i="0" lang="en-US" sz="1400" u="none">
                <a:solidFill>
                  <a:srgbClr val="FFFFFF"/>
                </a:solidFill>
                <a:latin typeface="Roboto Slab"/>
                <a:ea typeface="Roboto Slab"/>
                <a:cs typeface="Roboto Slab"/>
                <a:sym typeface="Roboto Slab"/>
              </a:rPr>
              <a:t>- Wie sieht das Wetter im Herbst aus? </a:t>
            </a:r>
            <a:endParaRPr/>
          </a:p>
        </p:txBody>
      </p:sp>
      <p:sp>
        <p:nvSpPr>
          <p:cNvPr id="186" name="Google Shape;186;p9"/>
          <p:cNvSpPr txBox="1"/>
          <p:nvPr/>
        </p:nvSpPr>
        <p:spPr>
          <a:xfrm>
            <a:off x="755650" y="2840037"/>
            <a:ext cx="4230687"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1400"/>
              <a:buFont typeface="Roboto Slab"/>
              <a:buNone/>
            </a:pPr>
            <a:r>
              <a:rPr b="1" i="0" lang="en-US" sz="1400" u="none">
                <a:solidFill>
                  <a:srgbClr val="FFFFFF"/>
                </a:solidFill>
                <a:latin typeface="Roboto Slab"/>
                <a:ea typeface="Roboto Slab"/>
                <a:cs typeface="Roboto Slab"/>
                <a:sym typeface="Roboto Slab"/>
              </a:rPr>
              <a:t>- Wie sieht das Wetter im Sommer aus? </a:t>
            </a:r>
            <a:endParaRPr/>
          </a:p>
        </p:txBody>
      </p:sp>
      <p:sp>
        <p:nvSpPr>
          <p:cNvPr id="187" name="Google Shape;187;p9"/>
          <p:cNvSpPr txBox="1"/>
          <p:nvPr/>
        </p:nvSpPr>
        <p:spPr>
          <a:xfrm>
            <a:off x="755650" y="3435350"/>
            <a:ext cx="4230687" cy="3079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FF"/>
              </a:buClr>
              <a:buSzPts val="1400"/>
              <a:buFont typeface="Roboto Slab"/>
              <a:buNone/>
            </a:pPr>
            <a:r>
              <a:rPr b="1" i="0" lang="en-US" sz="1400" u="none">
                <a:solidFill>
                  <a:srgbClr val="FFFFFF"/>
                </a:solidFill>
                <a:latin typeface="Roboto Slab"/>
                <a:ea typeface="Roboto Slab"/>
                <a:cs typeface="Roboto Slab"/>
                <a:sym typeface="Roboto Slab"/>
              </a:rPr>
              <a:t>- Wie sieht das Wetter im Winter aus? </a:t>
            </a:r>
            <a:endParaRPr/>
          </a:p>
        </p:txBody>
      </p:sp>
      <p:pic>
        <p:nvPicPr>
          <p:cNvPr id="188" name="Google Shape;188;p9"/>
          <p:cNvPicPr preferRelativeResize="0"/>
          <p:nvPr/>
        </p:nvPicPr>
        <p:blipFill rotWithShape="1">
          <a:blip r:embed="rId5">
            <a:alphaModFix/>
          </a:blip>
          <a:srcRect b="0" l="0" r="0" t="0"/>
          <a:stretch/>
        </p:blipFill>
        <p:spPr>
          <a:xfrm>
            <a:off x="4932362" y="1643062"/>
            <a:ext cx="3313112" cy="1639887"/>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3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4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Vivien Bielikova</dc:creator>
</cp:coreProperties>
</file>

<file path=docProps/custom.xml><?xml version="1.0" encoding="utf-8"?>
<Properties xmlns="http://schemas.openxmlformats.org/officeDocument/2006/custom-properties" xmlns:vt="http://schemas.openxmlformats.org/officeDocument/2006/docPropsVTypes"/>
</file>