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Lst>
  <p:sldSz cy="5143500" cx="9144000"/>
  <p:notesSz cx="6858000" cy="9144000"/>
  <p:embeddedFontLst>
    <p:embeddedFont>
      <p:font typeface="Roboto Slab"/>
      <p:regular r:id="rId23"/>
      <p:bold r:id="rId24"/>
    </p:embeddedFont>
    <p:embeddedFont>
      <p:font typeface="Nixie One"/>
      <p:regular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6" roundtripDataSignature="AMtx7mhcRNb9OGYSXAsxSBMFnCXt5dqM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font" Target="fonts/RobotoSlab-bold.fntdata"/><Relationship Id="rId23" Type="http://schemas.openxmlformats.org/officeDocument/2006/relationships/font" Target="fonts/RobotoSlab-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customschemas.google.com/relationships/presentationmetadata" Target="metadata"/><Relationship Id="rId25" Type="http://schemas.openxmlformats.org/officeDocument/2006/relationships/font" Target="fonts/NixieOn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0" name="Google Shape;20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0" name="Google Shape;21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9" name="Google Shape;22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9" name="Google Shape;14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9" name="Google Shape;17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5"/>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1"/>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1"/>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4"/>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4"/>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4"/>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4"/>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6"/>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6"/>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6"/>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6"/>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6"/>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8"/>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8"/>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8"/>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8"/>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8"/>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0"/>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0"/>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0"/>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0"/>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0"/>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2" name="Google Shape;52;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g"/><Relationship Id="rId4" Type="http://schemas.openxmlformats.org/officeDocument/2006/relationships/hyperlink" Target="https://jamboard.google.com/d/1_Xt4TR_U3WDGRV06PDAMMjcejEM9RkZBnXCL5Hezbk4/edit?usp=sharing" TargetMode="External"/><Relationship Id="rId5"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hyperlink" Target="https://learningapps.org/20917209" TargetMode="External"/><Relationship Id="rId5"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hyperlink" Target="https://jamboard.google.com/d/1nkypSeG8XXpwBg2nNW04Ln6MSXQ50Dd7KYScFlWsDbY/edit?usp=sharing" TargetMode="External"/><Relationship Id="rId5"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 Id="rId4" Type="http://schemas.openxmlformats.org/officeDocument/2006/relationships/hyperlink" Target="https://wordwall.net/resource/19629945" TargetMode="External"/><Relationship Id="rId5"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Digi school DEUTSCH</a:t>
            </a:r>
            <a:endParaRPr/>
          </a:p>
        </p:txBody>
      </p:sp>
      <p:pic>
        <p:nvPicPr>
          <p:cNvPr id="59" name="Google Shape;5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60" name="Google Shape;6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Nixie One"/>
              <a:buNone/>
            </a:pPr>
            <a:r>
              <a:rPr b="1" i="0" lang="en-US" sz="2000" u="none">
                <a:solidFill>
                  <a:srgbClr val="FFFFFF"/>
                </a:solidFill>
                <a:latin typeface="Nixie One"/>
                <a:ea typeface="Nixie One"/>
                <a:cs typeface="Nixie One"/>
                <a:sym typeface="Nixie One"/>
              </a:rPr>
              <a:t>2020-1-SK01-KA226-SCH-094350</a:t>
            </a:r>
            <a:endParaRPr/>
          </a:p>
        </p:txBody>
      </p:sp>
      <p:pic>
        <p:nvPicPr>
          <p:cNvPr descr="Erasmus+ logo EN.jpg" id="61" name="Google Shape;6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4554537" y="1104900"/>
            <a:ext cx="3883025" cy="2776537"/>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0"/>
          <p:cNvSpPr txBox="1"/>
          <p:nvPr>
            <p:ph type="ctrTitle"/>
          </p:nvPr>
        </p:nvSpPr>
        <p:spPr>
          <a:xfrm>
            <a:off x="4140200" y="2500312"/>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Schreiben</a:t>
            </a:r>
            <a:endParaRPr/>
          </a:p>
        </p:txBody>
      </p:sp>
      <p:sp>
        <p:nvSpPr>
          <p:cNvPr id="203" name="Google Shape;203;p10"/>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4</a:t>
            </a:r>
            <a:endParaRPr/>
          </a:p>
        </p:txBody>
      </p:sp>
      <p:sp>
        <p:nvSpPr>
          <p:cNvPr id="204" name="Google Shape;204;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5" name="Google Shape;205;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6" name="Google Shape;206;p10"/>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07" name="Google Shape;207;p10"/>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1"/>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Schreiben</a:t>
            </a:r>
            <a:endParaRPr/>
          </a:p>
        </p:txBody>
      </p:sp>
      <p:sp>
        <p:nvSpPr>
          <p:cNvPr id="213" name="Google Shape;213;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4" name="Google Shape;214;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5" name="Google Shape;215;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16" name="Google Shape;216;p11"/>
          <p:cNvSpPr txBox="1"/>
          <p:nvPr/>
        </p:nvSpPr>
        <p:spPr>
          <a:xfrm>
            <a:off x="766887" y="2008137"/>
            <a:ext cx="4176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Schreiben</a:t>
            </a:r>
            <a:endParaRPr>
              <a:solidFill>
                <a:schemeClr val="lt1"/>
              </a:solidFill>
            </a:endParaRPr>
          </a:p>
        </p:txBody>
      </p:sp>
      <p:pic>
        <p:nvPicPr>
          <p:cNvPr descr="C:\Users\Branik\Downloads\pexels-cottonbro-6944004.jpg" id="217" name="Google Shape;217;p11"/>
          <p:cNvPicPr preferRelativeResize="0"/>
          <p:nvPr/>
        </p:nvPicPr>
        <p:blipFill rotWithShape="1">
          <a:blip r:embed="rId5">
            <a:alphaModFix/>
          </a:blip>
          <a:srcRect b="0" l="0" r="0" t="0"/>
          <a:stretch/>
        </p:blipFill>
        <p:spPr>
          <a:xfrm>
            <a:off x="3995737" y="1203325"/>
            <a:ext cx="2089150" cy="3128962"/>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Nixie One"/>
                <a:ea typeface="Nixie One"/>
                <a:cs typeface="Nixie One"/>
                <a:sym typeface="Nixie One"/>
              </a:rPr>
              <a:t>R E S O U R C E S </a:t>
            </a:r>
            <a:endParaRPr/>
          </a:p>
        </p:txBody>
      </p:sp>
      <p:sp>
        <p:nvSpPr>
          <p:cNvPr id="223" name="Google Shape;223;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4" name="Google Shape;224;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5" name="Google Shape;225;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26" name="Google Shape;226;p12"/>
          <p:cNvSpPr txBox="1"/>
          <p:nvPr/>
        </p:nvSpPr>
        <p:spPr>
          <a:xfrm>
            <a:off x="428625" y="1500187"/>
            <a:ext cx="8143875" cy="127793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https://learningapps.org/</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https://www.youtube.com/</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https://jamboard.google.com/</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https://wordwall.net</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https://www.pexels.com/</a:t>
            </a:r>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3"/>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32" name="Google Shape;232;p13"/>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Nixie One"/>
                <a:ea typeface="Nixie One"/>
                <a:cs typeface="Nixie One"/>
                <a:sym typeface="Nixie One"/>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33" name="Google Shape;233;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4" name="Google Shape;234;p1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5" name="Google Shape;235;p13"/>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36" name="Google Shape;236;p13"/>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Nixie One"/>
              <a:buNone/>
            </a:pPr>
            <a:r>
              <a:rPr b="0" i="0" lang="en-US" sz="1200" u="none">
                <a:solidFill>
                  <a:schemeClr val="lt1"/>
                </a:solidFill>
                <a:latin typeface="Nixie One"/>
                <a:ea typeface="Nixie One"/>
                <a:cs typeface="Nixie One"/>
                <a:sym typeface="Nixie One"/>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68" name="Google Shape;6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9" name="Google Shape;69;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70" name="Google Shape;70;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71" name="Google Shape;71;p2"/>
          <p:cNvSpPr txBox="1"/>
          <p:nvPr/>
        </p:nvSpPr>
        <p:spPr>
          <a:xfrm>
            <a:off x="428625" y="1500187"/>
            <a:ext cx="8143875" cy="16002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THEMA: MENSCH UND GESUNDHEIT</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SPRACHNIVEAU: A2</a:t>
            </a:r>
            <a:endParaRPr/>
          </a:p>
          <a:p>
            <a:pPr indent="-88900" lvl="0" marL="0" marR="0" rtl="0" algn="l">
              <a:lnSpc>
                <a:spcPct val="200000"/>
              </a:lnSpc>
              <a:spcBef>
                <a:spcPts val="0"/>
              </a:spcBef>
              <a:spcAft>
                <a:spcPts val="0"/>
              </a:spcAft>
              <a:buClr>
                <a:schemeClr val="lt1"/>
              </a:buClr>
              <a:buSzPts val="1400"/>
              <a:buFont typeface="Noto Sans Symbols"/>
              <a:buChar char="⮚"/>
            </a:pPr>
            <a:r>
              <a:rPr b="0" i="0" lang="en-US" sz="1400" u="none">
                <a:solidFill>
                  <a:schemeClr val="lt1"/>
                </a:solidFill>
                <a:latin typeface="Nixie One"/>
                <a:ea typeface="Nixie One"/>
                <a:cs typeface="Nixie One"/>
                <a:sym typeface="Nixie One"/>
              </a:rPr>
              <a:t>  ALTER: 17 JAHRE</a:t>
            </a:r>
            <a:endParaRPr/>
          </a:p>
          <a:p>
            <a:pPr indent="0" lvl="0" marL="0" marR="0" rtl="0" algn="l">
              <a:lnSpc>
                <a:spcPct val="100000"/>
              </a:lnSpc>
              <a:spcBef>
                <a:spcPts val="0"/>
              </a:spcBef>
              <a:spcAft>
                <a:spcPts val="0"/>
              </a:spcAft>
              <a:buNone/>
            </a:pPr>
            <a:r>
              <a:t/>
            </a:r>
            <a:endParaRPr b="0" i="0" sz="1400" u="non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a:t>
            </a:r>
            <a:endParaRPr/>
          </a:p>
        </p:txBody>
      </p:sp>
      <p:sp>
        <p:nvSpPr>
          <p:cNvPr id="77" name="Google Shape;77;p3"/>
          <p:cNvSpPr/>
          <p:nvPr/>
        </p:nvSpPr>
        <p:spPr>
          <a:xfrm>
            <a:off x="3759200" y="2886075"/>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8" name="Google Shape;78;p3"/>
          <p:cNvSpPr/>
          <p:nvPr/>
        </p:nvSpPr>
        <p:spPr>
          <a:xfrm>
            <a:off x="3759200" y="2141537"/>
            <a:ext cx="3765550" cy="749300"/>
          </a:xfrm>
          <a:prstGeom prst="homePlate">
            <a:avLst>
              <a:gd fmla="val 20076"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9" name="Google Shape;79;p3"/>
          <p:cNvSpPr/>
          <p:nvPr/>
        </p:nvSpPr>
        <p:spPr>
          <a:xfrm>
            <a:off x="3759200" y="1390650"/>
            <a:ext cx="3333750" cy="750887"/>
          </a:xfrm>
          <a:prstGeom prst="homePlate">
            <a:avLst>
              <a:gd fmla="val 19879"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0" name="Google Shape;80;p3"/>
          <p:cNvSpPr/>
          <p:nvPr/>
        </p:nvSpPr>
        <p:spPr>
          <a:xfrm>
            <a:off x="2898775" y="1195387"/>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1" name="Google Shape;81;p3"/>
          <p:cNvSpPr/>
          <p:nvPr/>
        </p:nvSpPr>
        <p:spPr>
          <a:xfrm>
            <a:off x="2892425" y="2014537"/>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3"/>
          <p:cNvSpPr/>
          <p:nvPr/>
        </p:nvSpPr>
        <p:spPr>
          <a:xfrm flipH="1" rot="10800000">
            <a:off x="2895600" y="288290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3"/>
          <p:cNvSpPr/>
          <p:nvPr/>
        </p:nvSpPr>
        <p:spPr>
          <a:xfrm flipH="1">
            <a:off x="2017712" y="20097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3"/>
          <p:cNvSpPr/>
          <p:nvPr/>
        </p:nvSpPr>
        <p:spPr>
          <a:xfrm flipH="1">
            <a:off x="2016125" y="1196975"/>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3"/>
          <p:cNvSpPr/>
          <p:nvPr/>
        </p:nvSpPr>
        <p:spPr>
          <a:xfrm rot="10800000">
            <a:off x="2020887" y="2886075"/>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3"/>
          <p:cNvSpPr txBox="1"/>
          <p:nvPr/>
        </p:nvSpPr>
        <p:spPr>
          <a:xfrm>
            <a:off x="3878262" y="15367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87" name="Google Shape;87;p3"/>
          <p:cNvCxnSpPr/>
          <p:nvPr/>
        </p:nvCxnSpPr>
        <p:spPr>
          <a:xfrm>
            <a:off x="4476750" y="15652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88" name="Google Shape;88;p3"/>
          <p:cNvSpPr txBox="1"/>
          <p:nvPr/>
        </p:nvSpPr>
        <p:spPr>
          <a:xfrm>
            <a:off x="4532312" y="1549400"/>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9" name="Google Shape;89;p3"/>
          <p:cNvSpPr txBox="1"/>
          <p:nvPr/>
        </p:nvSpPr>
        <p:spPr>
          <a:xfrm>
            <a:off x="3878262" y="22748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90" name="Google Shape;90;p3"/>
          <p:cNvCxnSpPr/>
          <p:nvPr/>
        </p:nvCxnSpPr>
        <p:spPr>
          <a:xfrm>
            <a:off x="4476750" y="23034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1" name="Google Shape;91;p3"/>
          <p:cNvSpPr txBox="1"/>
          <p:nvPr/>
        </p:nvSpPr>
        <p:spPr>
          <a:xfrm>
            <a:off x="4532312" y="2292350"/>
            <a:ext cx="277653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Was machst du für deine Gesundheit?</a:t>
            </a:r>
            <a:endParaRPr/>
          </a:p>
        </p:txBody>
      </p:sp>
      <p:sp>
        <p:nvSpPr>
          <p:cNvPr id="92" name="Google Shape;92;p3"/>
          <p:cNvSpPr txBox="1"/>
          <p:nvPr/>
        </p:nvSpPr>
        <p:spPr>
          <a:xfrm>
            <a:off x="3878262" y="30337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93" name="Google Shape;93;p3"/>
          <p:cNvCxnSpPr/>
          <p:nvPr/>
        </p:nvCxnSpPr>
        <p:spPr>
          <a:xfrm>
            <a:off x="4476750" y="30622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4" name="Google Shape;94;p3"/>
          <p:cNvSpPr txBox="1"/>
          <p:nvPr/>
        </p:nvSpPr>
        <p:spPr>
          <a:xfrm>
            <a:off x="4532312" y="2976562"/>
            <a:ext cx="21272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Die Lebensmittel</a:t>
            </a:r>
            <a:endParaRPr/>
          </a:p>
        </p:txBody>
      </p:sp>
      <p:sp>
        <p:nvSpPr>
          <p:cNvPr id="95" name="Google Shape;95;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97" name="Google Shape;97;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98" name="Google Shape;98;p3"/>
          <p:cNvSpPr txBox="1"/>
          <p:nvPr/>
        </p:nvSpPr>
        <p:spPr>
          <a:xfrm>
            <a:off x="4500562" y="1525587"/>
            <a:ext cx="2087562"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Beim Arzt</a:t>
            </a:r>
            <a:endParaRPr/>
          </a:p>
        </p:txBody>
      </p:sp>
      <p:pic>
        <p:nvPicPr>
          <p:cNvPr descr="Erasmus+ logo EN.jpg" id="99" name="Google Shape;99;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grpSp>
        <p:nvGrpSpPr>
          <p:cNvPr id="100" name="Google Shape;100;p3"/>
          <p:cNvGrpSpPr/>
          <p:nvPr/>
        </p:nvGrpSpPr>
        <p:grpSpPr>
          <a:xfrm>
            <a:off x="3160712" y="1524000"/>
            <a:ext cx="334962" cy="333375"/>
            <a:chOff x="5941025" y="3634400"/>
            <a:chExt cx="467650" cy="467650"/>
          </a:xfrm>
        </p:grpSpPr>
        <p:sp>
          <p:nvSpPr>
            <p:cNvPr id="101" name="Google Shape;101;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07" name="Google Shape;107;p3"/>
          <p:cNvGrpSpPr/>
          <p:nvPr/>
        </p:nvGrpSpPr>
        <p:grpSpPr>
          <a:xfrm>
            <a:off x="3194050" y="2332037"/>
            <a:ext cx="334962" cy="333375"/>
            <a:chOff x="5941025" y="3634400"/>
            <a:chExt cx="467650" cy="467650"/>
          </a:xfrm>
        </p:grpSpPr>
        <p:sp>
          <p:nvSpPr>
            <p:cNvPr id="108" name="Google Shape;108;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14" name="Google Shape;114;p3"/>
          <p:cNvGrpSpPr/>
          <p:nvPr/>
        </p:nvGrpSpPr>
        <p:grpSpPr>
          <a:xfrm>
            <a:off x="3195637" y="3090862"/>
            <a:ext cx="334962" cy="333375"/>
            <a:chOff x="5941025" y="3634400"/>
            <a:chExt cx="467650" cy="467650"/>
          </a:xfrm>
        </p:grpSpPr>
        <p:sp>
          <p:nvSpPr>
            <p:cNvPr id="115" name="Google Shape;115;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9" name="Google Shape;119;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cxnSp>
        <p:nvCxnSpPr>
          <p:cNvPr id="121" name="Google Shape;121;p3"/>
          <p:cNvCxnSpPr/>
          <p:nvPr/>
        </p:nvCxnSpPr>
        <p:spPr>
          <a:xfrm>
            <a:off x="4481512" y="4546600"/>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2" name="Google Shape;122;p3"/>
          <p:cNvSpPr/>
          <p:nvPr/>
        </p:nvSpPr>
        <p:spPr>
          <a:xfrm>
            <a:off x="3763962" y="3640137"/>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flipH="1" rot="10800000">
            <a:off x="2900362" y="363696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p:nvPr/>
        </p:nvSpPr>
        <p:spPr>
          <a:xfrm rot="10800000">
            <a:off x="2025650" y="3640137"/>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txBox="1"/>
          <p:nvPr/>
        </p:nvSpPr>
        <p:spPr>
          <a:xfrm>
            <a:off x="3883025" y="37877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26" name="Google Shape;126;p3"/>
          <p:cNvCxnSpPr/>
          <p:nvPr/>
        </p:nvCxnSpPr>
        <p:spPr>
          <a:xfrm>
            <a:off x="4481512" y="38163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7" name="Google Shape;127;p3"/>
          <p:cNvSpPr txBox="1"/>
          <p:nvPr/>
        </p:nvSpPr>
        <p:spPr>
          <a:xfrm>
            <a:off x="4537075" y="3730625"/>
            <a:ext cx="21272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Schreiben</a:t>
            </a:r>
            <a:endParaRPr/>
          </a:p>
        </p:txBody>
      </p:sp>
      <p:grpSp>
        <p:nvGrpSpPr>
          <p:cNvPr id="128" name="Google Shape;128;p3"/>
          <p:cNvGrpSpPr/>
          <p:nvPr/>
        </p:nvGrpSpPr>
        <p:grpSpPr>
          <a:xfrm>
            <a:off x="3200400" y="3844925"/>
            <a:ext cx="334962" cy="333375"/>
            <a:chOff x="5941025" y="3634400"/>
            <a:chExt cx="467650" cy="467650"/>
          </a:xfrm>
        </p:grpSpPr>
        <p:sp>
          <p:nvSpPr>
            <p:cNvPr id="129" name="Google Shape;12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0" name="Google Shape;13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35" name="Google Shape;135;p3"/>
          <p:cNvSpPr/>
          <p:nvPr/>
        </p:nvSpPr>
        <p:spPr>
          <a:xfrm flipH="1">
            <a:off x="3787775" y="1392237"/>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1985962" y="1295400"/>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4"/>
          <p:cNvSpPr txBox="1"/>
          <p:nvPr>
            <p:ph type="ctrTitle"/>
          </p:nvPr>
        </p:nvSpPr>
        <p:spPr>
          <a:xfrm>
            <a:off x="4211637" y="2284412"/>
            <a:ext cx="4706937"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Beim Arzt</a:t>
            </a:r>
            <a:endParaRPr/>
          </a:p>
        </p:txBody>
      </p:sp>
      <p:sp>
        <p:nvSpPr>
          <p:cNvPr id="142" name="Google Shape;142;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43" name="Google Shape;143;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4" name="Google Shape;144;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5" name="Google Shape;145;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46" name="Google Shape;146;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5"/>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Beim Arzt</a:t>
            </a:r>
            <a:endParaRPr/>
          </a:p>
        </p:txBody>
      </p:sp>
      <p:sp>
        <p:nvSpPr>
          <p:cNvPr id="152" name="Google Shape;152;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3" name="Google Shape;153;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4" name="Google Shape;154;p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55" name="Google Shape;155;p5"/>
          <p:cNvSpPr txBox="1"/>
          <p:nvPr/>
        </p:nvSpPr>
        <p:spPr>
          <a:xfrm>
            <a:off x="298450" y="2109800"/>
            <a:ext cx="3600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Über Gesundheit</a:t>
            </a:r>
            <a:endParaRPr>
              <a:solidFill>
                <a:schemeClr val="lt1"/>
              </a:solidFill>
            </a:endParaRPr>
          </a:p>
        </p:txBody>
      </p:sp>
      <p:pic>
        <p:nvPicPr>
          <p:cNvPr descr="C:\Users\Branik\Downloads\pexels-karolina-grabowska-4386467.jpg" id="156" name="Google Shape;156;p5"/>
          <p:cNvPicPr preferRelativeResize="0"/>
          <p:nvPr/>
        </p:nvPicPr>
        <p:blipFill rotWithShape="1">
          <a:blip r:embed="rId5">
            <a:alphaModFix/>
          </a:blip>
          <a:srcRect b="0" l="0" r="0" t="0"/>
          <a:stretch/>
        </p:blipFill>
        <p:spPr>
          <a:xfrm>
            <a:off x="4867275" y="1216025"/>
            <a:ext cx="1851025" cy="2771775"/>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6"/>
          <p:cNvSpPr txBox="1"/>
          <p:nvPr>
            <p:ph type="ctrTitle"/>
          </p:nvPr>
        </p:nvSpPr>
        <p:spPr>
          <a:xfrm>
            <a:off x="4140200" y="627062"/>
            <a:ext cx="4838700" cy="2946400"/>
          </a:xfrm>
          <a:prstGeom prst="rect">
            <a:avLst/>
          </a:prstGeom>
          <a:noFill/>
          <a:ln>
            <a:noFill/>
          </a:ln>
        </p:spPr>
        <p:txBody>
          <a:bodyPr anchorCtr="0" anchor="b" bIns="91425" lIns="91425" spcFirstLastPara="1" rIns="91425" wrap="square" tIns="91425">
            <a:noAutofit/>
          </a:bodyPr>
          <a:lstStyle/>
          <a:p>
            <a:pPr indent="0" lvl="0" marL="0" rtl="0" algn="ctr">
              <a:lnSpc>
                <a:spcPct val="83000"/>
              </a:lnSpc>
              <a:spcBef>
                <a:spcPts val="0"/>
              </a:spcBef>
              <a:spcAft>
                <a:spcPts val="0"/>
              </a:spcAft>
              <a:buSzPts val="4800"/>
              <a:buNone/>
            </a:pPr>
            <a:r>
              <a:rPr b="1" i="0" lang="en-US" sz="4800" u="none">
                <a:solidFill>
                  <a:srgbClr val="114454"/>
                </a:solidFill>
                <a:latin typeface="Nixie One"/>
                <a:ea typeface="Nixie One"/>
                <a:cs typeface="Nixie One"/>
                <a:sym typeface="Nixie One"/>
              </a:rPr>
              <a:t>Was machst du für deine Gesundheit?</a:t>
            </a:r>
            <a:endParaRPr/>
          </a:p>
        </p:txBody>
      </p:sp>
      <p:sp>
        <p:nvSpPr>
          <p:cNvPr id="162" name="Google Shape;162;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63" name="Google Shape;16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4" name="Google Shape;164;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5" name="Google Shape;165;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66" name="Google Shape;166;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7"/>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Symptome und Krankheiten</a:t>
            </a:r>
            <a:endParaRPr/>
          </a:p>
        </p:txBody>
      </p:sp>
      <p:sp>
        <p:nvSpPr>
          <p:cNvPr id="172" name="Google Shape;172;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3" name="Google Shape;173;p7"/>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4" name="Google Shape;174;p7"/>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75" name="Google Shape;175;p7"/>
          <p:cNvSpPr txBox="1"/>
          <p:nvPr/>
        </p:nvSpPr>
        <p:spPr>
          <a:xfrm>
            <a:off x="820737" y="1785937"/>
            <a:ext cx="39672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400"/>
              <a:buFont typeface="Arial"/>
              <a:buNone/>
            </a:pPr>
            <a:r>
              <a:rPr b="1" i="0" lang="en-US" sz="2400" u="sng">
                <a:solidFill>
                  <a:schemeClr val="lt1"/>
                </a:solidFill>
                <a:latin typeface="Arial"/>
                <a:ea typeface="Arial"/>
                <a:cs typeface="Arial"/>
                <a:sym typeface="Arial"/>
                <a:hlinkClick r:id="rId4">
                  <a:extLst>
                    <a:ext uri="{A12FA001-AC4F-418D-AE19-62706E023703}">
                      <ahyp:hlinkClr val="tx"/>
                    </a:ext>
                  </a:extLst>
                </a:hlinkClick>
              </a:rPr>
              <a:t>Was machst du für deine Gesundheit?</a:t>
            </a:r>
            <a:endParaRPr>
              <a:solidFill>
                <a:schemeClr val="lt1"/>
              </a:solidFill>
            </a:endParaRPr>
          </a:p>
        </p:txBody>
      </p:sp>
      <p:pic>
        <p:nvPicPr>
          <p:cNvPr descr="C:\Users\Branik\Downloads\pexels-polina-tankilevitch-3873175.jpg" id="176" name="Google Shape;176;p7"/>
          <p:cNvPicPr preferRelativeResize="0"/>
          <p:nvPr/>
        </p:nvPicPr>
        <p:blipFill rotWithShape="1">
          <a:blip r:embed="rId5">
            <a:alphaModFix/>
          </a:blip>
          <a:srcRect b="0" l="0" r="0" t="0"/>
          <a:stretch/>
        </p:blipFill>
        <p:spPr>
          <a:xfrm>
            <a:off x="5364162" y="1276350"/>
            <a:ext cx="1728787" cy="25908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8"/>
          <p:cNvSpPr txBox="1"/>
          <p:nvPr>
            <p:ph type="ctrTitle"/>
          </p:nvPr>
        </p:nvSpPr>
        <p:spPr>
          <a:xfrm>
            <a:off x="4140200" y="2500312"/>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Die Lebensmittel</a:t>
            </a:r>
            <a:endParaRPr/>
          </a:p>
        </p:txBody>
      </p:sp>
      <p:sp>
        <p:nvSpPr>
          <p:cNvPr id="182" name="Google Shape;182;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183" name="Google Shape;183;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4" name="Google Shape;184;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5" name="Google Shape;185;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6" name="Google Shape;186;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94BF6E"/>
              </a:buClr>
              <a:buSzPts val="1800"/>
              <a:buNone/>
            </a:pPr>
            <a:r>
              <a:t/>
            </a:r>
            <a:endParaRPr b="1" sz="1800">
              <a:solidFill>
                <a:srgbClr val="94BF6E"/>
              </a:solidFil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idx="4294967295" type="ctrTitle"/>
          </p:nvPr>
        </p:nvSpPr>
        <p:spPr>
          <a:xfrm>
            <a:off x="2987675" y="555625"/>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a:solidFill>
                  <a:srgbClr val="FFFFFF"/>
                </a:solidFill>
                <a:latin typeface="Roboto Slab"/>
                <a:ea typeface="Roboto Slab"/>
                <a:cs typeface="Roboto Slab"/>
                <a:sym typeface="Roboto Slab"/>
              </a:rPr>
              <a:t>Die Lebensmittel</a:t>
            </a:r>
            <a:endParaRPr/>
          </a:p>
        </p:txBody>
      </p:sp>
      <p:sp>
        <p:nvSpPr>
          <p:cNvPr id="192" name="Google Shape;192;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3" name="Google Shape;193;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Nixie One"/>
              <a:buNone/>
            </a:pPr>
            <a:r>
              <a:rPr b="1" i="0" lang="en-US" sz="900" u="none">
                <a:solidFill>
                  <a:srgbClr val="000000"/>
                </a:solidFill>
                <a:latin typeface="Nixie One"/>
                <a:ea typeface="Nixie One"/>
                <a:cs typeface="Nixie One"/>
                <a:sym typeface="Nixie One"/>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4" name="Google Shape;194;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5" name="Google Shape;195;p9"/>
          <p:cNvSpPr txBox="1"/>
          <p:nvPr/>
        </p:nvSpPr>
        <p:spPr>
          <a:xfrm>
            <a:off x="809625" y="3000375"/>
            <a:ext cx="4176712" cy="4000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6A49"/>
              </a:buClr>
              <a:buSzPts val="2000"/>
              <a:buFont typeface="Arial"/>
              <a:buNone/>
            </a:pPr>
            <a:r>
              <a:rPr b="1" i="0" lang="en-US" sz="2000" u="sng">
                <a:solidFill>
                  <a:schemeClr val="lt1"/>
                </a:solidFill>
                <a:latin typeface="Roboto Slab"/>
                <a:ea typeface="Roboto Slab"/>
                <a:cs typeface="Roboto Slab"/>
                <a:sym typeface="Roboto Slab"/>
              </a:rPr>
              <a:t>D</a:t>
            </a:r>
            <a:r>
              <a:rPr b="1" i="0" lang="en-US" sz="2000" u="sng">
                <a:solidFill>
                  <a:schemeClr val="lt1"/>
                </a:solidFill>
                <a:latin typeface="Arial"/>
                <a:ea typeface="Arial"/>
                <a:cs typeface="Arial"/>
                <a:sym typeface="Arial"/>
                <a:hlinkClick r:id="rId4">
                  <a:extLst>
                    <a:ext uri="{A12FA001-AC4F-418D-AE19-62706E023703}">
                      <ahyp:hlinkClr val="tx"/>
                    </a:ext>
                  </a:extLst>
                </a:hlinkClick>
              </a:rPr>
              <a:t>iskussion</a:t>
            </a:r>
            <a:endParaRPr>
              <a:solidFill>
                <a:schemeClr val="lt1"/>
              </a:solidFill>
            </a:endParaRPr>
          </a:p>
        </p:txBody>
      </p:sp>
      <p:sp>
        <p:nvSpPr>
          <p:cNvPr id="196" name="Google Shape;196;p9"/>
          <p:cNvSpPr txBox="1"/>
          <p:nvPr/>
        </p:nvSpPr>
        <p:spPr>
          <a:xfrm>
            <a:off x="500062" y="1563687"/>
            <a:ext cx="45720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Welche Lebensmittel sind gesund? </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Sehen Sie sich die Fotos der Lebensmittel an! </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Welche Lebensmittel sind ungesund? </a:t>
            </a:r>
            <a:endParaRPr/>
          </a:p>
          <a:p>
            <a:pPr indent="0" lvl="0" marL="0" marR="0" rtl="0" algn="l">
              <a:lnSpc>
                <a:spcPct val="100000"/>
              </a:lnSpc>
              <a:spcBef>
                <a:spcPts val="0"/>
              </a:spcBef>
              <a:spcAft>
                <a:spcPts val="0"/>
              </a:spcAft>
              <a:buClr>
                <a:schemeClr val="lt1"/>
              </a:buClr>
              <a:buSzPts val="1400"/>
              <a:buFont typeface="Nixie One"/>
              <a:buNone/>
            </a:pPr>
            <a:r>
              <a:rPr b="0" i="0" lang="en-US" sz="1400" u="none">
                <a:solidFill>
                  <a:schemeClr val="lt1"/>
                </a:solidFill>
                <a:latin typeface="Nixie One"/>
                <a:ea typeface="Nixie One"/>
                <a:cs typeface="Nixie One"/>
                <a:sym typeface="Nixie One"/>
              </a:rPr>
              <a:t>Wie oft sollte man essen oder trinken? </a:t>
            </a:r>
            <a:endParaRPr/>
          </a:p>
        </p:txBody>
      </p:sp>
      <p:pic>
        <p:nvPicPr>
          <p:cNvPr descr="C:\Users\Branik\Downloads\pexels-geraud-pfeiffer-6608618.jpg" id="197" name="Google Shape;197;p9"/>
          <p:cNvPicPr preferRelativeResize="0"/>
          <p:nvPr/>
        </p:nvPicPr>
        <p:blipFill rotWithShape="1">
          <a:blip r:embed="rId5">
            <a:alphaModFix/>
          </a:blip>
          <a:srcRect b="0" l="0" r="0" t="0"/>
          <a:stretch/>
        </p:blipFill>
        <p:spPr>
          <a:xfrm>
            <a:off x="4986337" y="1241425"/>
            <a:ext cx="3460750" cy="27686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