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Nixie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ylhwrX8Qm9+G6NAneJkAy2OzM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ixieOn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sd1v2ef321" TargetMode="External"/><Relationship Id="rId4" Type="http://schemas.openxmlformats.org/officeDocument/2006/relationships/hyperlink" Target="https://wordwall.net/resource/26917052" TargetMode="External"/><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ocs.google.com/document/d/1XaMmfKsUfGnLSCF-ZV_Y77ZZpYZFt892/edit?usp=sharing&amp;ouid=106368243515045485075&amp;rtpof=true&amp;sd=true" TargetMode="External"/><Relationship Id="rId4" Type="http://schemas.openxmlformats.org/officeDocument/2006/relationships/image" Target="../media/image6.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1.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590324" y="2808500"/>
            <a:ext cx="8500800" cy="1545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Nixie One"/>
                <a:ea typeface="Nixie One"/>
                <a:cs typeface="Nixie One"/>
                <a:sym typeface="Nixie One"/>
              </a:rPr>
              <a:t>Digi School</a:t>
            </a:r>
            <a:br>
              <a:rPr b="1" lang="sk-SK">
                <a:solidFill>
                  <a:srgbClr val="FFFFFF"/>
                </a:solidFill>
                <a:latin typeface="Nixie One"/>
                <a:ea typeface="Nixie One"/>
                <a:cs typeface="Nixie One"/>
                <a:sym typeface="Nixie One"/>
              </a:rPr>
            </a:br>
            <a:r>
              <a:rPr b="1" lang="sk-SK">
                <a:solidFill>
                  <a:srgbClr val="FFFFFF"/>
                </a:solidFill>
                <a:latin typeface="Nixie One"/>
                <a:ea typeface="Nixie One"/>
                <a:cs typeface="Nixie One"/>
                <a:sym typeface="Nixie One"/>
              </a:rPr>
              <a:t> Information Technologies – History of Computers</a:t>
            </a:r>
            <a:endParaRPr>
              <a:latin typeface="Nixie One"/>
              <a:ea typeface="Nixie One"/>
              <a:cs typeface="Nixie One"/>
              <a:sym typeface="Nixie One"/>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type="ctrTitle"/>
          </p:nvPr>
        </p:nvSpPr>
        <p:spPr>
          <a:xfrm>
            <a:off x="5637228" y="3735400"/>
            <a:ext cx="6554700" cy="1160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Arial"/>
              <a:buNone/>
            </a:pPr>
            <a:r>
              <a:rPr b="1" lang="sk-SK">
                <a:latin typeface="Nixie One"/>
                <a:ea typeface="Nixie One"/>
                <a:cs typeface="Nixie One"/>
                <a:sym typeface="Nixie One"/>
              </a:rPr>
              <a:t>Teaching Materials</a:t>
            </a:r>
            <a:endParaRPr>
              <a:latin typeface="Nixie One"/>
              <a:ea typeface="Nixie One"/>
              <a:cs typeface="Nixie One"/>
              <a:sym typeface="Nixie One"/>
            </a:endParaRPr>
          </a:p>
        </p:txBody>
      </p:sp>
      <p:sp>
        <p:nvSpPr>
          <p:cNvPr id="259" name="Google Shape;259;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Nixie One"/>
              <a:ea typeface="Nixie One"/>
              <a:cs typeface="Nixie One"/>
              <a:sym typeface="Nixie One"/>
            </a:endParaRPr>
          </a:p>
        </p:txBody>
      </p:sp>
      <p:sp>
        <p:nvSpPr>
          <p:cNvPr id="260" name="Google Shape;260;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4</a:t>
            </a:r>
            <a:endParaRPr b="0" i="0" sz="1400" u="none" cap="none" strike="noStrike">
              <a:solidFill>
                <a:srgbClr val="000000"/>
              </a:solidFill>
              <a:latin typeface="Nixie One"/>
              <a:ea typeface="Nixie One"/>
              <a:cs typeface="Nixie One"/>
              <a:sym typeface="Nixie One"/>
            </a:endParaRPr>
          </a:p>
        </p:txBody>
      </p:sp>
      <p:sp>
        <p:nvSpPr>
          <p:cNvPr id="261" name="Google Shape;26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62" name="Google Shape;262;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63" name="Google Shape;263;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TEACHING MATERIALS</a:t>
            </a:r>
            <a:endParaRPr>
              <a:latin typeface="Nixie One"/>
              <a:ea typeface="Nixie One"/>
              <a:cs typeface="Nixie One"/>
              <a:sym typeface="Nixie One"/>
            </a:endParaRPr>
          </a:p>
        </p:txBody>
      </p:sp>
      <p:sp>
        <p:nvSpPr>
          <p:cNvPr id="269" name="Google Shape;269;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a:solidFill>
                  <a:srgbClr val="114454"/>
                </a:solidFill>
                <a:latin typeface="Arial"/>
                <a:ea typeface="Arial"/>
                <a:cs typeface="Arial"/>
                <a:sym typeface="Arial"/>
              </a:rPr>
              <a:t>To revise, students do:</a:t>
            </a:r>
            <a:endParaRPr/>
          </a:p>
          <a:p>
            <a:pPr indent="-406400" lvl="1" marL="914400" rtl="0" algn="l">
              <a:lnSpc>
                <a:spcPct val="150000"/>
              </a:lnSpc>
              <a:spcBef>
                <a:spcPts val="600"/>
              </a:spcBef>
              <a:spcAft>
                <a:spcPts val="0"/>
              </a:spcAft>
              <a:buClr>
                <a:srgbClr val="114454"/>
              </a:buClr>
              <a:buSzPts val="1616"/>
              <a:buFont typeface="Noto Sans Symbols"/>
              <a:buChar char="⮚"/>
            </a:pPr>
            <a:r>
              <a:rPr lang="sk-SK" sz="2000" u="sng">
                <a:solidFill>
                  <a:srgbClr val="114454"/>
                </a:solidFill>
                <a:latin typeface="Nixie One"/>
                <a:ea typeface="Nixie One"/>
                <a:cs typeface="Nixie One"/>
                <a:sym typeface="Nixie One"/>
                <a:hlinkClick r:id="rId3">
                  <a:extLst>
                    <a:ext uri="{A12FA001-AC4F-418D-AE19-62706E023703}">
                      <ahyp:hlinkClr val="tx"/>
                    </a:ext>
                  </a:extLst>
                </a:hlinkClick>
              </a:rPr>
              <a:t>the matching activity</a:t>
            </a:r>
            <a:r>
              <a:rPr lang="sk-SK" sz="2000">
                <a:solidFill>
                  <a:srgbClr val="114454"/>
                </a:solidFill>
                <a:latin typeface="Nixie One"/>
                <a:ea typeface="Nixie One"/>
                <a:cs typeface="Nixie One"/>
                <a:sym typeface="Nixie One"/>
              </a:rPr>
              <a:t> at LearningApps</a:t>
            </a:r>
            <a:endParaRPr sz="2000">
              <a:solidFill>
                <a:srgbClr val="114454"/>
              </a:solidFill>
              <a:latin typeface="Nixie One"/>
              <a:ea typeface="Nixie One"/>
              <a:cs typeface="Nixie One"/>
              <a:sym typeface="Nixie One"/>
            </a:endParaRPr>
          </a:p>
          <a:p>
            <a:pPr indent="-406400" lvl="1" marL="914400" rtl="0" algn="l">
              <a:lnSpc>
                <a:spcPct val="150000"/>
              </a:lnSpc>
              <a:spcBef>
                <a:spcPts val="600"/>
              </a:spcBef>
              <a:spcAft>
                <a:spcPts val="0"/>
              </a:spcAft>
              <a:buClr>
                <a:srgbClr val="114454"/>
              </a:buClr>
              <a:buSzPts val="1616"/>
              <a:buFont typeface="Noto Sans Symbols"/>
              <a:buChar char="⮚"/>
            </a:pPr>
            <a:r>
              <a:rPr lang="sk-SK" sz="2000" u="sng">
                <a:solidFill>
                  <a:srgbClr val="114454"/>
                </a:solidFill>
                <a:latin typeface="Nixie One"/>
                <a:ea typeface="Nixie One"/>
                <a:cs typeface="Nixie One"/>
                <a:sym typeface="Nixie One"/>
                <a:hlinkClick r:id="rId4">
                  <a:extLst>
                    <a:ext uri="{A12FA001-AC4F-418D-AE19-62706E023703}">
                      <ahyp:hlinkClr val="tx"/>
                    </a:ext>
                  </a:extLst>
                </a:hlinkClick>
              </a:rPr>
              <a:t>the missing word activity</a:t>
            </a:r>
            <a:r>
              <a:rPr lang="sk-SK" sz="2000">
                <a:solidFill>
                  <a:srgbClr val="114454"/>
                </a:solidFill>
                <a:latin typeface="Nixie One"/>
                <a:ea typeface="Nixie One"/>
                <a:cs typeface="Nixie One"/>
                <a:sym typeface="Nixie One"/>
              </a:rPr>
              <a:t> at Wordwalle</a:t>
            </a:r>
            <a:endParaRPr sz="2000">
              <a:solidFill>
                <a:srgbClr val="114454"/>
              </a:solidFill>
              <a:latin typeface="Nixie One"/>
              <a:ea typeface="Nixie One"/>
              <a:cs typeface="Nixie One"/>
              <a:sym typeface="Nixie One"/>
            </a:endParaRPr>
          </a:p>
        </p:txBody>
      </p:sp>
      <p:grpSp>
        <p:nvGrpSpPr>
          <p:cNvPr id="270" name="Google Shape;270;p11"/>
          <p:cNvGrpSpPr/>
          <p:nvPr/>
        </p:nvGrpSpPr>
        <p:grpSpPr>
          <a:xfrm>
            <a:off x="1847852" y="1616077"/>
            <a:ext cx="366713" cy="366713"/>
            <a:chOff x="1923675" y="1633650"/>
            <a:chExt cx="436000" cy="435975"/>
          </a:xfrm>
        </p:grpSpPr>
        <p:sp>
          <p:nvSpPr>
            <p:cNvPr id="271" name="Google Shape;271;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2" name="Google Shape;272;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3" name="Google Shape;273;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4" name="Google Shape;274;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5" name="Google Shape;275;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6" name="Google Shape;276;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77" name="Google Shape;2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78" name="Google Shape;278;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79" name="Google Shape;279;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TEACHING MATERIALS</a:t>
            </a:r>
            <a:endParaRPr b="1" sz="1800">
              <a:solidFill>
                <a:srgbClr val="FFFFFF"/>
              </a:solidFill>
              <a:latin typeface="Nixie One"/>
              <a:ea typeface="Nixie One"/>
              <a:cs typeface="Nixie One"/>
              <a:sym typeface="Nixie One"/>
            </a:endParaRPr>
          </a:p>
        </p:txBody>
      </p:sp>
      <p:sp>
        <p:nvSpPr>
          <p:cNvPr id="285" name="Google Shape;285;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Nixie One"/>
                <a:ea typeface="Nixie One"/>
                <a:cs typeface="Nixie One"/>
                <a:sym typeface="Nixie One"/>
                <a:hlinkClick r:id="rId3"/>
              </a:rPr>
              <a:t>Notes</a:t>
            </a:r>
            <a:endParaRPr sz="2000">
              <a:latin typeface="Nixie One"/>
              <a:ea typeface="Nixie One"/>
              <a:cs typeface="Nixie One"/>
              <a:sym typeface="Nixie One"/>
            </a:endParaRPr>
          </a:p>
        </p:txBody>
      </p:sp>
      <p:grpSp>
        <p:nvGrpSpPr>
          <p:cNvPr id="286" name="Google Shape;286;p12"/>
          <p:cNvGrpSpPr/>
          <p:nvPr/>
        </p:nvGrpSpPr>
        <p:grpSpPr>
          <a:xfrm>
            <a:off x="1847852" y="1616077"/>
            <a:ext cx="366713" cy="366713"/>
            <a:chOff x="1923675" y="1633650"/>
            <a:chExt cx="436000" cy="435975"/>
          </a:xfrm>
        </p:grpSpPr>
        <p:sp>
          <p:nvSpPr>
            <p:cNvPr id="287" name="Google Shape;287;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88" name="Google Shape;288;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89" name="Google Shape;289;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0" name="Google Shape;290;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1" name="Google Shape;291;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2" name="Google Shape;292;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93" name="Google Shape;29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94" name="Google Shape;294;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95" name="Google Shape;295;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6" name="Google Shape;296;p12"/>
          <p:cNvPicPr preferRelativeResize="0"/>
          <p:nvPr/>
        </p:nvPicPr>
        <p:blipFill rotWithShape="1">
          <a:blip r:embed="rId5">
            <a:alphaModFix/>
          </a:blip>
          <a:srcRect b="3306" l="29974" r="29974" t="7754"/>
          <a:stretch/>
        </p:blipFill>
        <p:spPr>
          <a:xfrm>
            <a:off x="4062362"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
          <p:cNvSpPr txBox="1"/>
          <p:nvPr>
            <p:ph idx="4294967295" type="ctrTitle"/>
          </p:nvPr>
        </p:nvSpPr>
        <p:spPr>
          <a:xfrm>
            <a:off x="3157302" y="1515286"/>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Nixie One"/>
                <a:ea typeface="Nixie One"/>
                <a:cs typeface="Nixie One"/>
                <a:sym typeface="Nixie One"/>
              </a:rPr>
              <a:t>SOURCES</a:t>
            </a:r>
            <a:endParaRPr b="0" i="0" sz="4400" u="none" cap="none" strike="noStrike">
              <a:solidFill>
                <a:schemeClr val="dk1"/>
              </a:solidFill>
              <a:latin typeface="Nixie One"/>
              <a:ea typeface="Nixie One"/>
              <a:cs typeface="Nixie One"/>
              <a:sym typeface="Nixie One"/>
            </a:endParaRPr>
          </a:p>
        </p:txBody>
      </p:sp>
      <p:sp>
        <p:nvSpPr>
          <p:cNvPr id="302" name="Google Shape;302;p13"/>
          <p:cNvSpPr txBox="1"/>
          <p:nvPr>
            <p:ph idx="4294967295" type="subTitle"/>
          </p:nvPr>
        </p:nvSpPr>
        <p:spPr>
          <a:xfrm>
            <a:off x="1738315" y="2286002"/>
            <a:ext cx="8029575" cy="23606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800" u="none" cap="none" strike="noStrike">
                <a:solidFill>
                  <a:schemeClr val="lt1"/>
                </a:solidFill>
                <a:latin typeface="Nixie One"/>
                <a:ea typeface="Nixie One"/>
                <a:cs typeface="Nixie One"/>
                <a:sym typeface="Nixie One"/>
              </a:rPr>
              <a:t>Kalaš, I. – Winczer, M,: Tvorivá informatika Informatika okolo nás,Slovenské pedagogické nakladateľstvo, 2007, ISBN 978-80-10-00887-2</a:t>
            </a:r>
            <a:endParaRPr/>
          </a:p>
          <a:p>
            <a:pPr indent="0" lvl="0" marL="0" marR="0" rtl="0" algn="l">
              <a:lnSpc>
                <a:spcPct val="90000"/>
              </a:lnSpc>
              <a:spcBef>
                <a:spcPts val="0"/>
              </a:spcBef>
              <a:spcAft>
                <a:spcPts val="0"/>
              </a:spcAft>
              <a:buClr>
                <a:srgbClr val="114454"/>
              </a:buClr>
              <a:buSzPts val="3000"/>
              <a:buFont typeface="Arial"/>
              <a:buNone/>
            </a:pPr>
            <a:r>
              <a:t/>
            </a:r>
            <a:endParaRPr b="0" i="0" sz="1800" u="none" cap="none" strike="noStrike">
              <a:solidFill>
                <a:schemeClr val="lt1"/>
              </a:solidFill>
              <a:latin typeface="Nixie One"/>
              <a:ea typeface="Nixie One"/>
              <a:cs typeface="Nixie One"/>
              <a:sym typeface="Nixie One"/>
            </a:endParaRPr>
          </a:p>
          <a:p>
            <a:pPr indent="0" lvl="0" marL="0" marR="0" rtl="0" algn="l">
              <a:lnSpc>
                <a:spcPct val="90000"/>
              </a:lnSpc>
              <a:spcBef>
                <a:spcPts val="0"/>
              </a:spcBef>
              <a:spcAft>
                <a:spcPts val="0"/>
              </a:spcAft>
              <a:buClr>
                <a:srgbClr val="114454"/>
              </a:buClr>
              <a:buSzPts val="3000"/>
              <a:buFont typeface="Arial"/>
              <a:buNone/>
            </a:pPr>
            <a:r>
              <a:rPr b="0" i="0" lang="sk-SK" sz="1800" u="none" cap="none" strike="noStrike">
                <a:solidFill>
                  <a:schemeClr val="lt1"/>
                </a:solidFill>
                <a:latin typeface="Nixie One"/>
                <a:ea typeface="Nixie One"/>
                <a:cs typeface="Nixie One"/>
                <a:sym typeface="Nixie One"/>
              </a:rPr>
              <a:t>https://sites.google.com/site/rosicova/studijne-materialy/hardware/historia-pocitacov-1</a:t>
            </a:r>
            <a:endParaRPr/>
          </a:p>
          <a:p>
            <a:pPr indent="0" lvl="0" marL="0" marR="0" rtl="0" algn="l">
              <a:lnSpc>
                <a:spcPct val="90000"/>
              </a:lnSpc>
              <a:spcBef>
                <a:spcPts val="0"/>
              </a:spcBef>
              <a:spcAft>
                <a:spcPts val="0"/>
              </a:spcAft>
              <a:buClr>
                <a:srgbClr val="114454"/>
              </a:buClr>
              <a:buSzPts val="3000"/>
              <a:buFont typeface="Arial"/>
              <a:buNone/>
            </a:pPr>
            <a:r>
              <a:t/>
            </a:r>
            <a:endParaRPr b="0" i="0" sz="1400" u="none" cap="none" strike="noStrike">
              <a:solidFill>
                <a:schemeClr val="lt1"/>
              </a:solidFill>
              <a:latin typeface="Nixie One"/>
              <a:ea typeface="Nixie One"/>
              <a:cs typeface="Nixie One"/>
              <a:sym typeface="Nixie One"/>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Nixie One"/>
              <a:ea typeface="Nixie One"/>
              <a:cs typeface="Nixie One"/>
              <a:sym typeface="Nixie One"/>
            </a:endParaRPr>
          </a:p>
        </p:txBody>
      </p:sp>
      <p:sp>
        <p:nvSpPr>
          <p:cNvPr id="303" name="Google Shape;30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304" name="Google Shape;304;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305" name="Google Shape;305;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11" name="Google Shape;311;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2" name="Google Shape;31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3" name="Google Shape;313;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4" name="Google Shape;314;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5" name="Google Shape;315;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Nixie One"/>
              <a:ea typeface="Nixie One"/>
              <a:cs typeface="Nixie One"/>
              <a:sym typeface="Nixie One"/>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SUBJECT: IT</a:t>
            </a:r>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SPECIFICATION: </a:t>
            </a:r>
            <a:r>
              <a:rPr lang="sk-SK">
                <a:solidFill>
                  <a:schemeClr val="lt1"/>
                </a:solidFill>
                <a:latin typeface="Nixie One"/>
                <a:ea typeface="Nixie One"/>
                <a:cs typeface="Nixie One"/>
                <a:sym typeface="Nixie One"/>
              </a:rPr>
              <a:t>History of Computers</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AGE GROUP: 12-13</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1 LESSON : 45 min</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Nixie One"/>
                <a:ea typeface="Nixie One"/>
                <a:cs typeface="Nixie One"/>
                <a:sym typeface="Nixie One"/>
              </a:rPr>
              <a:t>Or use diagrams to explain complex ideas</a:t>
            </a:r>
            <a:endParaRPr b="1" sz="1800">
              <a:solidFill>
                <a:srgbClr val="124057"/>
              </a:solidFill>
              <a:latin typeface="Nixie One"/>
              <a:ea typeface="Nixie One"/>
              <a:cs typeface="Nixie One"/>
              <a:sym typeface="Nixie One"/>
            </a:endParaRPr>
          </a:p>
        </p:txBody>
      </p:sp>
      <p:sp>
        <p:nvSpPr>
          <p:cNvPr id="139" name="Google Shape;139;p3"/>
          <p:cNvSpPr/>
          <p:nvPr/>
        </p:nvSpPr>
        <p:spPr>
          <a:xfrm>
            <a:off x="5283200" y="4984750"/>
            <a:ext cx="2954100" cy="9990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0" name="Google Shape;140;p3"/>
          <p:cNvSpPr/>
          <p:nvPr/>
        </p:nvSpPr>
        <p:spPr>
          <a:xfrm>
            <a:off x="5283200" y="4004734"/>
            <a:ext cx="2484439"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1" name="Google Shape;141;p3"/>
          <p:cNvSpPr/>
          <p:nvPr/>
        </p:nvSpPr>
        <p:spPr>
          <a:xfrm>
            <a:off x="5283199" y="3012025"/>
            <a:ext cx="3775200" cy="9990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01</a:t>
            </a:r>
            <a:endParaRPr b="0" i="0" sz="1400" u="none" cap="none" strike="noStrike">
              <a:solidFill>
                <a:srgbClr val="000000"/>
              </a:solidFill>
              <a:latin typeface="Nixie One"/>
              <a:ea typeface="Nixie One"/>
              <a:cs typeface="Nixie One"/>
              <a:sym typeface="Nixie One"/>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Nixie One"/>
                <a:ea typeface="Nixie One"/>
                <a:cs typeface="Nixie One"/>
                <a:sym typeface="Nixie One"/>
              </a:rPr>
              <a:t>First Calculators</a:t>
            </a:r>
            <a:endParaRPr b="1" i="0" sz="1600" u="none" cap="none" strike="noStrike">
              <a:solidFill>
                <a:srgbClr val="FFFFFF"/>
              </a:solidFill>
              <a:latin typeface="Nixie One"/>
              <a:ea typeface="Nixie One"/>
              <a:cs typeface="Nixie One"/>
              <a:sym typeface="Nixie One"/>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02</a:t>
            </a:r>
            <a:endParaRPr b="1" i="0" sz="2400" u="none" cap="none" strike="noStrike">
              <a:solidFill>
                <a:srgbClr val="000000"/>
              </a:solidFill>
              <a:latin typeface="Nixie One"/>
              <a:ea typeface="Nixie One"/>
              <a:cs typeface="Nixie One"/>
              <a:sym typeface="Nixie One"/>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34269"/>
            <a:ext cx="2770816"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Predecessors of Computers</a:t>
            </a:r>
            <a:endParaRPr b="0" i="0" sz="1400" u="none" cap="none" strike="noStrike">
              <a:solidFill>
                <a:srgbClr val="000000"/>
              </a:solidFill>
              <a:latin typeface="Nixie One"/>
              <a:ea typeface="Nixie One"/>
              <a:cs typeface="Nixie One"/>
              <a:sym typeface="Nixie One"/>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03</a:t>
            </a:r>
            <a:endParaRPr b="0" i="0" sz="1400" u="none" cap="none" strike="noStrike">
              <a:solidFill>
                <a:srgbClr val="000000"/>
              </a:solidFill>
              <a:latin typeface="Nixie One"/>
              <a:ea typeface="Nixie One"/>
              <a:cs typeface="Nixie One"/>
              <a:sym typeface="Nixie One"/>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370015"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First Computers</a:t>
            </a:r>
            <a:endParaRPr b="0" i="0" sz="1400" u="none" cap="none" strike="noStrike">
              <a:solidFill>
                <a:srgbClr val="FFFFFF"/>
              </a:solidFill>
              <a:latin typeface="Nixie One"/>
              <a:ea typeface="Nixie One"/>
              <a:cs typeface="Nixie One"/>
              <a:sym typeface="Nixie One"/>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04</a:t>
            </a:r>
            <a:endParaRPr b="0" i="0" sz="1400" u="none" cap="none" strike="noStrike">
              <a:solidFill>
                <a:srgbClr val="000000"/>
              </a:solidFill>
              <a:latin typeface="Nixie One"/>
              <a:ea typeface="Nixie One"/>
              <a:cs typeface="Nixie One"/>
              <a:sym typeface="Nixie One"/>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96020" y="5180388"/>
            <a:ext cx="2575200" cy="766200"/>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Teaching Materials</a:t>
            </a:r>
            <a:endParaRPr b="0" i="0" sz="1400" u="none" cap="none" strike="noStrike">
              <a:solidFill>
                <a:srgbClr val="FFFFFF"/>
              </a:solidFill>
              <a:latin typeface="Nixie One"/>
              <a:ea typeface="Nixie One"/>
              <a:cs typeface="Nixie One"/>
              <a:sym typeface="Nixie One"/>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7093230" y="6235346"/>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53" y="4612350"/>
            <a:ext cx="5829300" cy="854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Nixie One"/>
                <a:ea typeface="Nixie One"/>
                <a:cs typeface="Nixie One"/>
                <a:sym typeface="Nixie One"/>
              </a:rPr>
              <a:t>First Calculators</a:t>
            </a:r>
            <a:endParaRPr b="1">
              <a:latin typeface="Nixie One"/>
              <a:ea typeface="Nixie One"/>
              <a:cs typeface="Nixie One"/>
              <a:sym typeface="Nixie One"/>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1</a:t>
            </a:r>
            <a:endParaRPr b="0" i="0" sz="1400" u="none" cap="none" strike="noStrike">
              <a:solidFill>
                <a:srgbClr val="000000"/>
              </a:solidFill>
              <a:latin typeface="Nixie One"/>
              <a:ea typeface="Nixie One"/>
              <a:cs typeface="Nixie One"/>
              <a:sym typeface="Nixie One"/>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Nixie One"/>
              <a:ea typeface="Nixie One"/>
              <a:cs typeface="Nixie One"/>
              <a:sym typeface="Nixie One"/>
            </a:endParaRPr>
          </a:p>
        </p:txBody>
      </p:sp>
      <p:sp>
        <p:nvSpPr>
          <p:cNvPr id="183" name="Google Shape;183;p5"/>
          <p:cNvSpPr txBox="1"/>
          <p:nvPr>
            <p:ph idx="1" type="body"/>
          </p:nvPr>
        </p:nvSpPr>
        <p:spPr>
          <a:xfrm>
            <a:off x="1032542" y="2118529"/>
            <a:ext cx="8558783" cy="40838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600"/>
              </a:spcBef>
              <a:spcAft>
                <a:spcPts val="0"/>
              </a:spcAft>
              <a:buClr>
                <a:schemeClr val="dk1"/>
              </a:buClr>
              <a:buSzPts val="2800"/>
              <a:buNone/>
            </a:pPr>
            <a:r>
              <a:t/>
            </a:r>
            <a:endParaRPr sz="1800">
              <a:latin typeface="Nixie One"/>
              <a:ea typeface="Nixie One"/>
              <a:cs typeface="Nixie One"/>
              <a:sym typeface="Nixie One"/>
            </a:endParaRPr>
          </a:p>
          <a:p>
            <a:pPr indent="-285750" lvl="0" marL="5143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Mechanical tools:</a:t>
            </a:r>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abacus</a:t>
            </a:r>
            <a:endParaRPr sz="2400">
              <a:solidFill>
                <a:srgbClr val="114454"/>
              </a:solidFill>
              <a:latin typeface="Nixie One"/>
              <a:ea typeface="Nixie One"/>
              <a:cs typeface="Nixie One"/>
              <a:sym typeface="Nixie One"/>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slide ruler</a:t>
            </a:r>
            <a:endParaRPr sz="2400">
              <a:solidFill>
                <a:srgbClr val="114454"/>
              </a:solidFill>
              <a:latin typeface="Nixie One"/>
              <a:ea typeface="Nixie One"/>
              <a:cs typeface="Nixie One"/>
              <a:sym typeface="Nixie One"/>
            </a:endParaRPr>
          </a:p>
          <a:p>
            <a:pPr indent="-285750" lvl="0" marL="514350" rtl="0" algn="l">
              <a:lnSpc>
                <a:spcPct val="90000"/>
              </a:lnSpc>
              <a:spcBef>
                <a:spcPts val="1200"/>
              </a:spcBef>
              <a:spcAft>
                <a:spcPts val="0"/>
              </a:spcAft>
              <a:buClr>
                <a:srgbClr val="114454"/>
              </a:buClr>
              <a:buSzPts val="2800"/>
              <a:buChar char="▪"/>
            </a:pPr>
            <a:r>
              <a:rPr lang="sk-SK" sz="2400">
                <a:solidFill>
                  <a:srgbClr val="114454"/>
                </a:solidFill>
                <a:latin typeface="Nixie One"/>
                <a:ea typeface="Nixie One"/>
                <a:cs typeface="Nixie One"/>
                <a:sym typeface="Nixie One"/>
              </a:rPr>
              <a:t>First mechanical calculators:</a:t>
            </a:r>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Schickard’s calculating clock</a:t>
            </a:r>
            <a:endParaRPr sz="2400">
              <a:solidFill>
                <a:srgbClr val="114454"/>
              </a:solidFill>
              <a:latin typeface="Nixie One"/>
              <a:ea typeface="Nixie One"/>
              <a:cs typeface="Nixie One"/>
              <a:sym typeface="Nixie One"/>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Pascaline</a:t>
            </a:r>
            <a:endParaRPr sz="2400">
              <a:solidFill>
                <a:srgbClr val="114454"/>
              </a:solidFill>
              <a:latin typeface="Nixie One"/>
              <a:ea typeface="Nixie One"/>
              <a:cs typeface="Nixie One"/>
              <a:sym typeface="Nixie One"/>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Leibniz’s calculator</a:t>
            </a:r>
            <a:endParaRPr sz="2400">
              <a:solidFill>
                <a:srgbClr val="114454"/>
              </a:solidFill>
              <a:latin typeface="Nixie One"/>
              <a:ea typeface="Nixie One"/>
              <a:cs typeface="Nixie One"/>
              <a:sym typeface="Nixie One"/>
            </a:endParaRPr>
          </a:p>
          <a:p>
            <a:pPr indent="-107950" lvl="1" marL="971550" rtl="0" algn="l">
              <a:lnSpc>
                <a:spcPct val="90000"/>
              </a:lnSpc>
              <a:spcBef>
                <a:spcPts val="600"/>
              </a:spcBef>
              <a:spcAft>
                <a:spcPts val="600"/>
              </a:spcAft>
              <a:buClr>
                <a:srgbClr val="114454"/>
              </a:buClr>
              <a:buSzPts val="2800"/>
              <a:buNone/>
            </a:pPr>
            <a:r>
              <a:t/>
            </a:r>
            <a:endParaRPr sz="2400">
              <a:solidFill>
                <a:srgbClr val="114454"/>
              </a:solidFill>
              <a:latin typeface="Nixie One"/>
              <a:ea typeface="Nixie One"/>
              <a:cs typeface="Nixie One"/>
              <a:sym typeface="Nixie One"/>
            </a:endParaRPr>
          </a:p>
        </p:txBody>
      </p:sp>
      <p:grpSp>
        <p:nvGrpSpPr>
          <p:cNvPr id="184" name="Google Shape;184;p5"/>
          <p:cNvGrpSpPr/>
          <p:nvPr/>
        </p:nvGrpSpPr>
        <p:grpSpPr>
          <a:xfrm>
            <a:off x="1847852" y="1616077"/>
            <a:ext cx="366713" cy="366713"/>
            <a:chOff x="1923675" y="1633650"/>
            <a:chExt cx="436000" cy="435975"/>
          </a:xfrm>
        </p:grpSpPr>
        <p:sp>
          <p:nvSpPr>
            <p:cNvPr id="185" name="Google Shape;185;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6" name="Google Shape;186;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7" name="Google Shape;187;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8" name="Google Shape;188;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9" name="Google Shape;189;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90" name="Google Shape;190;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191" name="Google Shape;19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92" name="Google Shape;192;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93" name="Google Shape;193;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4" name="Google Shape;194;p5"/>
          <p:cNvPicPr preferRelativeResize="0"/>
          <p:nvPr/>
        </p:nvPicPr>
        <p:blipFill rotWithShape="1">
          <a:blip r:embed="rId4">
            <a:alphaModFix/>
          </a:blip>
          <a:srcRect b="0" l="44461" r="0" t="0"/>
          <a:stretch/>
        </p:blipFill>
        <p:spPr>
          <a:xfrm>
            <a:off x="7178351" y="1630462"/>
            <a:ext cx="1292396" cy="1798538"/>
          </a:xfrm>
          <a:prstGeom prst="rect">
            <a:avLst/>
          </a:prstGeom>
          <a:noFill/>
          <a:ln>
            <a:noFill/>
          </a:ln>
        </p:spPr>
      </p:pic>
      <p:pic>
        <p:nvPicPr>
          <p:cNvPr id="195" name="Google Shape;195;p5"/>
          <p:cNvPicPr preferRelativeResize="0"/>
          <p:nvPr/>
        </p:nvPicPr>
        <p:blipFill rotWithShape="1">
          <a:blip r:embed="rId5">
            <a:alphaModFix/>
          </a:blip>
          <a:srcRect b="0" l="0" r="0" t="0"/>
          <a:stretch/>
        </p:blipFill>
        <p:spPr>
          <a:xfrm>
            <a:off x="7596281" y="4139416"/>
            <a:ext cx="2704354" cy="1764214"/>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024450" y="3735400"/>
            <a:ext cx="66294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Nixie One"/>
                <a:ea typeface="Nixie One"/>
                <a:cs typeface="Nixie One"/>
                <a:sym typeface="Nixie One"/>
              </a:rPr>
              <a:t>Predecessors of Computers</a:t>
            </a:r>
            <a:endParaRPr>
              <a:latin typeface="Nixie One"/>
              <a:ea typeface="Nixie One"/>
              <a:cs typeface="Nixie One"/>
              <a:sym typeface="Nixie One"/>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2</a:t>
            </a:r>
            <a:endParaRPr b="0" i="0" sz="1400" u="none" cap="none" strike="noStrike">
              <a:solidFill>
                <a:srgbClr val="000000"/>
              </a:solidFill>
              <a:latin typeface="Nixie One"/>
              <a:ea typeface="Nixie One"/>
              <a:cs typeface="Nixie One"/>
              <a:sym typeface="Nixie One"/>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Nixie One"/>
              <a:ea typeface="Nixie One"/>
              <a:cs typeface="Nixie One"/>
              <a:sym typeface="Nixie One"/>
            </a:endParaRPr>
          </a:p>
        </p:txBody>
      </p:sp>
      <p:sp>
        <p:nvSpPr>
          <p:cNvPr id="211" name="Google Shape;211;p7"/>
          <p:cNvSpPr txBox="1"/>
          <p:nvPr>
            <p:ph idx="1" type="body"/>
          </p:nvPr>
        </p:nvSpPr>
        <p:spPr>
          <a:xfrm>
            <a:off x="1541545" y="2769335"/>
            <a:ext cx="7540625" cy="2121781"/>
          </a:xfrm>
          <a:prstGeom prst="rect">
            <a:avLst/>
          </a:prstGeom>
          <a:noFill/>
          <a:ln>
            <a:noFill/>
          </a:ln>
        </p:spPr>
        <p:txBody>
          <a:bodyPr anchorCtr="0" anchor="t" bIns="45700" lIns="91425" spcFirstLastPara="1" rIns="91425" wrap="square" tIns="45700">
            <a:noAutofit/>
          </a:bodyPr>
          <a:lstStyle/>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Analytical Engine by CH. Babbage (only a design, never fully built)</a:t>
            </a:r>
            <a:endParaRPr/>
          </a:p>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Electromechanical tabulator by H. Hollerith</a:t>
            </a:r>
            <a:endParaRPr sz="2000">
              <a:solidFill>
                <a:srgbClr val="114454"/>
              </a:solidFill>
              <a:latin typeface="Nixie One"/>
              <a:ea typeface="Nixie One"/>
              <a:cs typeface="Nixie One"/>
              <a:sym typeface="Nixie One"/>
            </a:endParaRPr>
          </a:p>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First programs designed by Augusta Ada King</a:t>
            </a:r>
            <a:endParaRPr>
              <a:solidFill>
                <a:srgbClr val="114454"/>
              </a:solidFill>
              <a:latin typeface="Nixie One"/>
              <a:ea typeface="Nixie One"/>
              <a:cs typeface="Nixie One"/>
              <a:sym typeface="Nixie One"/>
            </a:endParaRPr>
          </a:p>
        </p:txBody>
      </p:sp>
      <p:grpSp>
        <p:nvGrpSpPr>
          <p:cNvPr id="212" name="Google Shape;212;p7"/>
          <p:cNvGrpSpPr/>
          <p:nvPr/>
        </p:nvGrpSpPr>
        <p:grpSpPr>
          <a:xfrm>
            <a:off x="1847852" y="1616077"/>
            <a:ext cx="366713" cy="366713"/>
            <a:chOff x="1923675" y="1633650"/>
            <a:chExt cx="436000" cy="435975"/>
          </a:xfrm>
        </p:grpSpPr>
        <p:sp>
          <p:nvSpPr>
            <p:cNvPr id="213" name="Google Shape;213;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4" name="Google Shape;214;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5" name="Google Shape;215;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6" name="Google Shape;216;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7" name="Google Shape;217;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8" name="Google Shape;218;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19" name="Google Shape;21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20" name="Google Shape;220;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21" name="Google Shape;221;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2" name="Google Shape;222;p7"/>
          <p:cNvPicPr preferRelativeResize="0"/>
          <p:nvPr/>
        </p:nvPicPr>
        <p:blipFill rotWithShape="1">
          <a:blip r:embed="rId4">
            <a:alphaModFix/>
          </a:blip>
          <a:srcRect b="0" l="0" r="0" t="0"/>
          <a:stretch/>
        </p:blipFill>
        <p:spPr>
          <a:xfrm>
            <a:off x="8063204" y="4088923"/>
            <a:ext cx="3290596" cy="226742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Nixie One"/>
                <a:ea typeface="Nixie One"/>
                <a:cs typeface="Nixie One"/>
                <a:sym typeface="Nixie One"/>
              </a:rPr>
              <a:t>First Computers</a:t>
            </a:r>
            <a:endParaRPr sz="4000">
              <a:latin typeface="Nixie One"/>
              <a:ea typeface="Nixie One"/>
              <a:cs typeface="Nixie One"/>
              <a:sym typeface="Nixie One"/>
            </a:endParaRPr>
          </a:p>
        </p:txBody>
      </p:sp>
      <p:sp>
        <p:nvSpPr>
          <p:cNvPr id="228" name="Google Shape;228;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Nixie One"/>
              <a:ea typeface="Nixie One"/>
              <a:cs typeface="Nixie One"/>
              <a:sym typeface="Nixie One"/>
            </a:endParaRPr>
          </a:p>
        </p:txBody>
      </p:sp>
      <p:sp>
        <p:nvSpPr>
          <p:cNvPr id="229" name="Google Shape;229;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3</a:t>
            </a:r>
            <a:endParaRPr b="0" i="0" sz="1400" u="none" cap="none" strike="noStrike">
              <a:solidFill>
                <a:srgbClr val="000000"/>
              </a:solidFill>
              <a:latin typeface="Nixie One"/>
              <a:ea typeface="Nixie One"/>
              <a:cs typeface="Nixie One"/>
              <a:sym typeface="Nixie One"/>
            </a:endParaRPr>
          </a:p>
        </p:txBody>
      </p:sp>
      <p:sp>
        <p:nvSpPr>
          <p:cNvPr id="230" name="Google Shape;23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31" name="Google Shape;231;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32" name="Google Shape;232;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3" name="Google Shape;233;p8"/>
          <p:cNvPicPr preferRelativeResize="0"/>
          <p:nvPr/>
        </p:nvPicPr>
        <p:blipFill rotWithShape="1">
          <a:blip r:embed="rId4">
            <a:alphaModFix/>
          </a:blip>
          <a:srcRect b="0" l="0" r="0" t="0"/>
          <a:stretch/>
        </p:blipFill>
        <p:spPr>
          <a:xfrm>
            <a:off x="6624735" y="300424"/>
            <a:ext cx="2073469" cy="1866122"/>
          </a:xfrm>
          <a:prstGeom prst="rect">
            <a:avLst/>
          </a:prstGeom>
          <a:noFill/>
          <a:ln>
            <a:noFill/>
          </a:ln>
        </p:spPr>
      </p:pic>
      <p:pic>
        <p:nvPicPr>
          <p:cNvPr id="234" name="Google Shape;234;p8"/>
          <p:cNvPicPr preferRelativeResize="0"/>
          <p:nvPr/>
        </p:nvPicPr>
        <p:blipFill rotWithShape="1">
          <a:blip r:embed="rId5">
            <a:alphaModFix/>
          </a:blip>
          <a:srcRect b="0" l="0" r="0" t="0"/>
          <a:stretch/>
        </p:blipFill>
        <p:spPr>
          <a:xfrm rot="1732449">
            <a:off x="7844843" y="1690007"/>
            <a:ext cx="2546349" cy="2546349"/>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Nixie One"/>
              <a:ea typeface="Nixie One"/>
              <a:cs typeface="Nixie One"/>
              <a:sym typeface="Nixie One"/>
            </a:endParaRPr>
          </a:p>
        </p:txBody>
      </p:sp>
      <p:sp>
        <p:nvSpPr>
          <p:cNvPr id="240" name="Google Shape;240;p9"/>
          <p:cNvSpPr txBox="1"/>
          <p:nvPr>
            <p:ph idx="1" type="body"/>
          </p:nvPr>
        </p:nvSpPr>
        <p:spPr>
          <a:xfrm>
            <a:off x="1011982" y="2340796"/>
            <a:ext cx="8613028"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Z1</a:t>
            </a:r>
            <a:r>
              <a:rPr lang="sk-SK" sz="1800">
                <a:solidFill>
                  <a:srgbClr val="114454"/>
                </a:solidFill>
                <a:latin typeface="Nixie One"/>
                <a:ea typeface="Nixie One"/>
                <a:cs typeface="Nixie One"/>
                <a:sym typeface="Nixie One"/>
              </a:rPr>
              <a:t> – first programmable computer</a:t>
            </a:r>
            <a:endParaRPr sz="1800">
              <a:solidFill>
                <a:srgbClr val="114454"/>
              </a:solidFill>
              <a:latin typeface="Nixie One"/>
              <a:ea typeface="Nixie One"/>
              <a:cs typeface="Nixie One"/>
              <a:sym typeface="Nixie One"/>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Mark I</a:t>
            </a:r>
            <a:r>
              <a:rPr lang="sk-SK" sz="1800">
                <a:solidFill>
                  <a:srgbClr val="114454"/>
                </a:solidFill>
                <a:latin typeface="Nixie One"/>
                <a:ea typeface="Nixie One"/>
                <a:cs typeface="Nixie One"/>
                <a:sym typeface="Nixie One"/>
              </a:rPr>
              <a:t> - relays (inductors and switches) as a building block</a:t>
            </a:r>
            <a:endParaRPr sz="1800">
              <a:solidFill>
                <a:srgbClr val="114454"/>
              </a:solidFill>
              <a:latin typeface="Nixie One"/>
              <a:ea typeface="Nixie One"/>
              <a:cs typeface="Nixie One"/>
              <a:sym typeface="Nixie One"/>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ENIAC</a:t>
            </a:r>
            <a:r>
              <a:rPr lang="sk-SK" sz="1800">
                <a:solidFill>
                  <a:srgbClr val="114454"/>
                </a:solidFill>
                <a:latin typeface="Nixie One"/>
                <a:ea typeface="Nixie One"/>
                <a:cs typeface="Nixie One"/>
                <a:sym typeface="Nixie One"/>
              </a:rPr>
              <a:t> – </a:t>
            </a:r>
            <a:r>
              <a:rPr i="1" lang="sk-SK" sz="1800">
                <a:solidFill>
                  <a:srgbClr val="114454"/>
                </a:solidFill>
                <a:latin typeface="Nixie One"/>
                <a:ea typeface="Nixie One"/>
                <a:cs typeface="Nixie One"/>
                <a:sym typeface="Nixie One"/>
              </a:rPr>
              <a:t>electronic computer</a:t>
            </a:r>
            <a:endParaRPr i="1" sz="1800">
              <a:solidFill>
                <a:srgbClr val="114454"/>
              </a:solidFill>
              <a:latin typeface="Nixie One"/>
              <a:ea typeface="Nixie One"/>
              <a:cs typeface="Nixie One"/>
              <a:sym typeface="Nixie One"/>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IBM 701 </a:t>
            </a:r>
            <a:r>
              <a:rPr lang="sk-SK" sz="1800">
                <a:solidFill>
                  <a:srgbClr val="114454"/>
                </a:solidFill>
                <a:latin typeface="Nixie One"/>
                <a:ea typeface="Nixie One"/>
                <a:cs typeface="Nixie One"/>
                <a:sym typeface="Nixie One"/>
              </a:rPr>
              <a:t>– </a:t>
            </a:r>
            <a:r>
              <a:rPr i="1" lang="sk-SK" sz="1800">
                <a:solidFill>
                  <a:srgbClr val="114454"/>
                </a:solidFill>
                <a:latin typeface="Nixie One"/>
                <a:ea typeface="Nixie One"/>
                <a:cs typeface="Nixie One"/>
                <a:sym typeface="Nixie One"/>
              </a:rPr>
              <a:t>transistors </a:t>
            </a:r>
            <a:r>
              <a:rPr lang="sk-SK" sz="1800">
                <a:solidFill>
                  <a:srgbClr val="114454"/>
                </a:solidFill>
                <a:latin typeface="Nixie One"/>
                <a:ea typeface="Nixie One"/>
                <a:cs typeface="Nixie One"/>
                <a:sym typeface="Nixie One"/>
              </a:rPr>
              <a:t>as building blocks</a:t>
            </a:r>
            <a:endParaRPr i="1" sz="1800">
              <a:solidFill>
                <a:srgbClr val="114454"/>
              </a:solidFill>
              <a:latin typeface="Nixie One"/>
              <a:ea typeface="Nixie One"/>
              <a:cs typeface="Nixie One"/>
              <a:sym typeface="Nixie One"/>
            </a:endParaRPr>
          </a:p>
          <a:p>
            <a:pPr indent="-406400" lvl="0" marL="457200" rtl="0" algn="l">
              <a:lnSpc>
                <a:spcPct val="150000"/>
              </a:lnSpc>
              <a:spcBef>
                <a:spcPts val="600"/>
              </a:spcBef>
              <a:spcAft>
                <a:spcPts val="0"/>
              </a:spcAft>
              <a:buClr>
                <a:srgbClr val="114454"/>
              </a:buClr>
              <a:buSzPts val="1616"/>
              <a:buChar char="▪"/>
            </a:pPr>
            <a:r>
              <a:rPr i="1" lang="sk-SK" sz="1800">
                <a:solidFill>
                  <a:srgbClr val="114454"/>
                </a:solidFill>
                <a:latin typeface="Nixie One"/>
                <a:ea typeface="Nixie One"/>
                <a:cs typeface="Nixie One"/>
                <a:sym typeface="Nixie One"/>
              </a:rPr>
              <a:t>integrated circuits </a:t>
            </a:r>
            <a:r>
              <a:rPr lang="sk-SK" sz="1800">
                <a:solidFill>
                  <a:srgbClr val="114454"/>
                </a:solidFill>
                <a:latin typeface="Nixie One"/>
                <a:ea typeface="Nixie One"/>
                <a:cs typeface="Nixie One"/>
                <a:sym typeface="Nixie One"/>
              </a:rPr>
              <a:t>bring computers as we know them today</a:t>
            </a:r>
            <a:endParaRPr sz="1800">
              <a:solidFill>
                <a:srgbClr val="114454"/>
              </a:solidFill>
              <a:latin typeface="Nixie One"/>
              <a:ea typeface="Nixie One"/>
              <a:cs typeface="Nixie One"/>
              <a:sym typeface="Nixie One"/>
            </a:endParaRPr>
          </a:p>
        </p:txBody>
      </p:sp>
      <p:grpSp>
        <p:nvGrpSpPr>
          <p:cNvPr id="241" name="Google Shape;241;p9"/>
          <p:cNvGrpSpPr/>
          <p:nvPr/>
        </p:nvGrpSpPr>
        <p:grpSpPr>
          <a:xfrm>
            <a:off x="1847852" y="1616077"/>
            <a:ext cx="366713" cy="366713"/>
            <a:chOff x="1923675" y="1633650"/>
            <a:chExt cx="436000" cy="435975"/>
          </a:xfrm>
        </p:grpSpPr>
        <p:sp>
          <p:nvSpPr>
            <p:cNvPr id="242" name="Google Shape;242;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3" name="Google Shape;243;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4" name="Google Shape;244;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5" name="Google Shape;245;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6" name="Google Shape;246;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7" name="Google Shape;247;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48" name="Google Shape;2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49" name="Google Shape;249;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50" name="Google Shape;250;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1" name="Google Shape;251;p9"/>
          <p:cNvPicPr preferRelativeResize="0"/>
          <p:nvPr/>
        </p:nvPicPr>
        <p:blipFill rotWithShape="1">
          <a:blip r:embed="rId4">
            <a:alphaModFix/>
          </a:blip>
          <a:srcRect b="0" l="0" r="0" t="0"/>
          <a:stretch/>
        </p:blipFill>
        <p:spPr>
          <a:xfrm>
            <a:off x="8161386" y="4035070"/>
            <a:ext cx="3192414" cy="1802169"/>
          </a:xfrm>
          <a:prstGeom prst="rect">
            <a:avLst/>
          </a:prstGeom>
          <a:noFill/>
          <a:ln>
            <a:noFill/>
          </a:ln>
        </p:spPr>
      </p:pic>
      <p:pic>
        <p:nvPicPr>
          <p:cNvPr id="252" name="Google Shape;252;p9"/>
          <p:cNvPicPr preferRelativeResize="0"/>
          <p:nvPr/>
        </p:nvPicPr>
        <p:blipFill rotWithShape="1">
          <a:blip r:embed="rId5">
            <a:alphaModFix/>
          </a:blip>
          <a:srcRect b="0" l="0" r="0" t="0"/>
          <a:stretch/>
        </p:blipFill>
        <p:spPr>
          <a:xfrm>
            <a:off x="7540118" y="534064"/>
            <a:ext cx="3150052" cy="2199971"/>
          </a:xfrm>
          <a:prstGeom prst="rect">
            <a:avLst/>
          </a:prstGeom>
          <a:noFill/>
          <a:ln>
            <a:noFill/>
          </a:ln>
        </p:spPr>
      </p:pic>
      <p:sp>
        <p:nvSpPr>
          <p:cNvPr id="253" name="Google Shape;253;p9"/>
          <p:cNvSpPr txBox="1"/>
          <p:nvPr/>
        </p:nvSpPr>
        <p:spPr>
          <a:xfrm>
            <a:off x="7184868" y="6032494"/>
            <a:ext cx="41689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k-SK" sz="1000" u="none" cap="none" strike="noStrike">
                <a:solidFill>
                  <a:srgbClr val="000000"/>
                </a:solidFill>
                <a:latin typeface="Arial"/>
                <a:ea typeface="Arial"/>
                <a:cs typeface="Arial"/>
                <a:sym typeface="Arial"/>
              </a:rPr>
              <a:t>https://tech.sme.sk/c/2843860/prvy-pocitac-predstavila-spolocnost-ibm-pred-25-rokmi.html</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