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0" r:id="rId5"/>
    <p:sldMasterId id="2147483652" r:id="rId6"/>
    <p:sldMasterId id="2147483654" r:id="rId7"/>
    <p:sldMasterId id="2147483656" r:id="rId8"/>
    <p:sldMasterId id="2147483658"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Lst>
  <p:sldSz cy="5143500" cx="9144000"/>
  <p:notesSz cx="6858000" cy="9144000"/>
  <p:embeddedFontLst>
    <p:embeddedFont>
      <p:font typeface="Roboto Slab"/>
      <p:regular r:id="rId43"/>
      <p:bold r:id="rId44"/>
    </p:embeddedFont>
    <p:embeddedFont>
      <p:font typeface="Nixie One"/>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46" roundtripDataSignature="AMtx7mi1Wfh9wo593/36vSBAjlOt661K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20" Type="http://schemas.openxmlformats.org/officeDocument/2006/relationships/slide" Target="slides/slide10.xml"/><Relationship Id="rId42" Type="http://schemas.openxmlformats.org/officeDocument/2006/relationships/slide" Target="slides/slide32.xml"/><Relationship Id="rId41" Type="http://schemas.openxmlformats.org/officeDocument/2006/relationships/slide" Target="slides/slide31.xml"/><Relationship Id="rId22" Type="http://schemas.openxmlformats.org/officeDocument/2006/relationships/slide" Target="slides/slide12.xml"/><Relationship Id="rId44" Type="http://schemas.openxmlformats.org/officeDocument/2006/relationships/font" Target="fonts/RobotoSlab-bold.fntdata"/><Relationship Id="rId21" Type="http://schemas.openxmlformats.org/officeDocument/2006/relationships/slide" Target="slides/slide11.xml"/><Relationship Id="rId43" Type="http://schemas.openxmlformats.org/officeDocument/2006/relationships/font" Target="fonts/RobotoSlab-regular.fntdata"/><Relationship Id="rId24" Type="http://schemas.openxmlformats.org/officeDocument/2006/relationships/slide" Target="slides/slide14.xml"/><Relationship Id="rId46" Type="http://customschemas.google.com/relationships/presentationmetadata" Target="metadata"/><Relationship Id="rId23" Type="http://schemas.openxmlformats.org/officeDocument/2006/relationships/slide" Target="slides/slide13.xml"/><Relationship Id="rId45" Type="http://schemas.openxmlformats.org/officeDocument/2006/relationships/font" Target="fonts/NixieOne-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9.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11" Type="http://schemas.openxmlformats.org/officeDocument/2006/relationships/slide" Target="slides/slide1.xml"/><Relationship Id="rId33" Type="http://schemas.openxmlformats.org/officeDocument/2006/relationships/slide" Target="slides/slide23.xml"/><Relationship Id="rId10" Type="http://schemas.openxmlformats.org/officeDocument/2006/relationships/notesMaster" Target="notesMasters/notesMaster1.xml"/><Relationship Id="rId32" Type="http://schemas.openxmlformats.org/officeDocument/2006/relationships/slide" Target="slides/slide22.xml"/><Relationship Id="rId13" Type="http://schemas.openxmlformats.org/officeDocument/2006/relationships/slide" Target="slides/slide3.xml"/><Relationship Id="rId35" Type="http://schemas.openxmlformats.org/officeDocument/2006/relationships/slide" Target="slides/slide25.xml"/><Relationship Id="rId12" Type="http://schemas.openxmlformats.org/officeDocument/2006/relationships/slide" Target="slides/slide2.xml"/><Relationship Id="rId34" Type="http://schemas.openxmlformats.org/officeDocument/2006/relationships/slide" Target="slides/slide24.xml"/><Relationship Id="rId15" Type="http://schemas.openxmlformats.org/officeDocument/2006/relationships/slide" Target="slides/slide5.xml"/><Relationship Id="rId37" Type="http://schemas.openxmlformats.org/officeDocument/2006/relationships/slide" Target="slides/slide27.xml"/><Relationship Id="rId14" Type="http://schemas.openxmlformats.org/officeDocument/2006/relationships/slide" Target="slides/slide4.xml"/><Relationship Id="rId36" Type="http://schemas.openxmlformats.org/officeDocument/2006/relationships/slide" Target="slides/slide26.xml"/><Relationship Id="rId17" Type="http://schemas.openxmlformats.org/officeDocument/2006/relationships/slide" Target="slides/slide7.xml"/><Relationship Id="rId39" Type="http://schemas.openxmlformats.org/officeDocument/2006/relationships/slide" Target="slides/slide29.xml"/><Relationship Id="rId16" Type="http://schemas.openxmlformats.org/officeDocument/2006/relationships/slide" Target="slides/slide6.xml"/><Relationship Id="rId38" Type="http://schemas.openxmlformats.org/officeDocument/2006/relationships/slide" Target="slides/slide28.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 name="Google Shape;22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6" name="Google Shape;2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2" name="Google Shape;24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4" name="Google Shape;28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3" name="Google Shape;33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7" name="Google Shape;34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 name="Google Shape;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6" name="Google Shape;35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4" name="Google Shape;36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8" name="Google Shape;37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2" name="Google Shape;39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6" name="Google Shape;40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0" name="Google Shape;42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4" name="Google Shape;43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5" name="Google Shape;45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6" name="Google Shape;47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9" name="Google Shape;49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8" name="Google Shape;50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d1f98f9fb5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5" name="Google Shape;525;gd1f98f9fb5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d1f98f9fb5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4" name="Google Shape;534;gd1f98f9fb5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 name="Google Shape;18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32"/>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4" name="Shape 24"/>
        <p:cNvGrpSpPr/>
        <p:nvPr/>
      </p:nvGrpSpPr>
      <p:grpSpPr>
        <a:xfrm>
          <a:off x="0" y="0"/>
          <a:ext cx="0" cy="0"/>
          <a:chOff x="0" y="0"/>
          <a:chExt cx="0" cy="0"/>
        </a:xfrm>
      </p:grpSpPr>
      <p:sp>
        <p:nvSpPr>
          <p:cNvPr id="25" name="Google Shape;25;p3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3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46" name="Shape 46"/>
        <p:cNvGrpSpPr/>
        <p:nvPr/>
      </p:nvGrpSpPr>
      <p:grpSpPr>
        <a:xfrm>
          <a:off x="0" y="0"/>
          <a:ext cx="0" cy="0"/>
          <a:chOff x="0" y="0"/>
          <a:chExt cx="0" cy="0"/>
        </a:xfrm>
      </p:grpSpPr>
      <p:sp>
        <p:nvSpPr>
          <p:cNvPr id="47" name="Google Shape;47;p38"/>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8" name="Google Shape;48;p38"/>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49" name="Google Shape;49;p3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0" name="Shape 60"/>
        <p:cNvGrpSpPr/>
        <p:nvPr/>
      </p:nvGrpSpPr>
      <p:grpSpPr>
        <a:xfrm>
          <a:off x="0" y="0"/>
          <a:ext cx="0" cy="0"/>
          <a:chOff x="0" y="0"/>
          <a:chExt cx="0" cy="0"/>
        </a:xfrm>
      </p:grpSpPr>
      <p:sp>
        <p:nvSpPr>
          <p:cNvPr id="61" name="Google Shape;61;p40"/>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2" name="Google Shape;62;p40"/>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63" name="Google Shape;63;p4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73" name="Shape 73"/>
        <p:cNvGrpSpPr/>
        <p:nvPr/>
      </p:nvGrpSpPr>
      <p:grpSpPr>
        <a:xfrm>
          <a:off x="0" y="0"/>
          <a:ext cx="0" cy="0"/>
          <a:chOff x="0" y="0"/>
          <a:chExt cx="0" cy="0"/>
        </a:xfrm>
      </p:grpSpPr>
      <p:sp>
        <p:nvSpPr>
          <p:cNvPr id="74" name="Google Shape;74;gd1f98f9fb5_0_38"/>
          <p:cNvSpPr txBox="1"/>
          <p:nvPr>
            <p:ph idx="12" type="sldNum"/>
          </p:nvPr>
        </p:nvSpPr>
        <p:spPr>
          <a:xfrm>
            <a:off x="-50800" y="4819650"/>
            <a:ext cx="349200" cy="3240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nvSpPr>
        <p:spPr>
          <a:xfrm>
            <a:off x="0" y="4287837"/>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 name="Google Shape;7;p31"/>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 name="Google Shape;8;p31"/>
          <p:cNvSpPr txBox="1"/>
          <p:nvPr/>
        </p:nvSpPr>
        <p:spPr>
          <a:xfrm>
            <a:off x="0" y="500062"/>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 name="Google Shape;9;p31"/>
          <p:cNvSpPr txBox="1"/>
          <p:nvPr/>
        </p:nvSpPr>
        <p:spPr>
          <a:xfrm>
            <a:off x="0" y="4494212"/>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 name="Google Shape;10;p31"/>
          <p:cNvSpPr txBox="1"/>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 name="Google Shape;11;p31"/>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31"/>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33"/>
          <p:cNvSpPr txBox="1"/>
          <p:nvPr/>
        </p:nvSpPr>
        <p:spPr>
          <a:xfrm>
            <a:off x="0" y="1147762"/>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7" name="Google Shape;17;p33"/>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8" name="Google Shape;18;p33"/>
          <p:cNvSpPr txBox="1"/>
          <p:nvPr/>
        </p:nvSpPr>
        <p:spPr>
          <a:xfrm>
            <a:off x="0" y="500062"/>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 name="Google Shape;19;p33"/>
          <p:cNvSpPr txBox="1"/>
          <p:nvPr/>
        </p:nvSpPr>
        <p:spPr>
          <a:xfrm>
            <a:off x="0" y="3962400"/>
            <a:ext cx="9144000" cy="36988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0" name="Google Shape;20;p33"/>
          <p:cNvSpPr txBox="1"/>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 name="Google Shape;21;p33"/>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 name="Google Shape;22;p33"/>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3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35"/>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 name="Google Shape;28;p35"/>
          <p:cNvSpPr txBox="1"/>
          <p:nvPr/>
        </p:nvSpPr>
        <p:spPr>
          <a:xfrm>
            <a:off x="0" y="500062"/>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 name="Google Shape;29;p35"/>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 name="Google Shape;30;p35"/>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 name="Google Shape;31;p35"/>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 name="Google Shape;32;p35"/>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35"/>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3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 name="Shape 37"/>
        <p:cNvGrpSpPr/>
        <p:nvPr/>
      </p:nvGrpSpPr>
      <p:grpSpPr>
        <a:xfrm>
          <a:off x="0" y="0"/>
          <a:ext cx="0" cy="0"/>
          <a:chOff x="0" y="0"/>
          <a:chExt cx="0" cy="0"/>
        </a:xfrm>
      </p:grpSpPr>
      <p:sp>
        <p:nvSpPr>
          <p:cNvPr id="38" name="Google Shape;38;p37"/>
          <p:cNvSpPr txBox="1"/>
          <p:nvPr/>
        </p:nvSpPr>
        <p:spPr>
          <a:xfrm>
            <a:off x="0" y="4287837"/>
            <a:ext cx="3475037"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 name="Google Shape;39;p37"/>
          <p:cNvSpPr txBox="1"/>
          <p:nvPr/>
        </p:nvSpPr>
        <p:spPr>
          <a:xfrm>
            <a:off x="0" y="0"/>
            <a:ext cx="3475037"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 name="Google Shape;40;p37"/>
          <p:cNvSpPr txBox="1"/>
          <p:nvPr/>
        </p:nvSpPr>
        <p:spPr>
          <a:xfrm>
            <a:off x="0" y="500062"/>
            <a:ext cx="3475037"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 name="Google Shape;41;p37"/>
          <p:cNvSpPr txBox="1"/>
          <p:nvPr/>
        </p:nvSpPr>
        <p:spPr>
          <a:xfrm>
            <a:off x="0" y="4494212"/>
            <a:ext cx="3475037"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 name="Google Shape;42;p37"/>
          <p:cNvSpPr txBox="1"/>
          <p:nvPr/>
        </p:nvSpPr>
        <p:spPr>
          <a:xfrm>
            <a:off x="0" y="4584700"/>
            <a:ext cx="3475037"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 name="Google Shape;43;p37"/>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37"/>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3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39"/>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 name="Google Shape;52;p39"/>
          <p:cNvSpPr txBox="1"/>
          <p:nvPr/>
        </p:nvSpPr>
        <p:spPr>
          <a:xfrm>
            <a:off x="0" y="500062"/>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 name="Google Shape;53;p39"/>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 name="Google Shape;54;p39"/>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 name="Google Shape;55;p39"/>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cxnSp>
        <p:nvCxnSpPr>
          <p:cNvPr id="56" name="Google Shape;56;p39"/>
          <p:cNvCxnSpPr/>
          <p:nvPr/>
        </p:nvCxnSpPr>
        <p:spPr>
          <a:xfrm>
            <a:off x="1038225" y="809625"/>
            <a:ext cx="0" cy="471487"/>
          </a:xfrm>
          <a:prstGeom prst="straightConnector1">
            <a:avLst/>
          </a:prstGeom>
          <a:noFill/>
          <a:ln cap="flat" cmpd="sng" w="9525">
            <a:solidFill>
              <a:srgbClr val="18637B"/>
            </a:solidFill>
            <a:prstDash val="solid"/>
            <a:miter lim="800000"/>
            <a:headEnd len="med" w="med" type="none"/>
            <a:tailEnd len="med" w="med" type="none"/>
          </a:ln>
        </p:spPr>
      </p:cxnSp>
      <p:sp>
        <p:nvSpPr>
          <p:cNvPr id="57" name="Google Shape;57;p39"/>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8" name="Google Shape;58;p39"/>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9" name="Google Shape;59;p3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gd1f98f9fb5_0_29"/>
          <p:cNvSpPr txBox="1"/>
          <p:nvPr/>
        </p:nvSpPr>
        <p:spPr>
          <a:xfrm>
            <a:off x="0" y="1147762"/>
            <a:ext cx="9144000" cy="28479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gd1f98f9fb5_0_29"/>
          <p:cNvSpPr txBox="1"/>
          <p:nvPr/>
        </p:nvSpPr>
        <p:spPr>
          <a:xfrm>
            <a:off x="0" y="0"/>
            <a:ext cx="9144000" cy="530100"/>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gd1f98f9fb5_0_29"/>
          <p:cNvSpPr txBox="1"/>
          <p:nvPr/>
        </p:nvSpPr>
        <p:spPr>
          <a:xfrm>
            <a:off x="0" y="500062"/>
            <a:ext cx="9144000" cy="731700"/>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gd1f98f9fb5_0_29"/>
          <p:cNvSpPr txBox="1"/>
          <p:nvPr/>
        </p:nvSpPr>
        <p:spPr>
          <a:xfrm>
            <a:off x="0" y="3962400"/>
            <a:ext cx="9144000" cy="369900"/>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gd1f98f9fb5_0_29"/>
          <p:cNvSpPr txBox="1"/>
          <p:nvPr/>
        </p:nvSpPr>
        <p:spPr>
          <a:xfrm>
            <a:off x="0" y="4333875"/>
            <a:ext cx="9144000" cy="8097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gd1f98f9fb5_0_29"/>
          <p:cNvSpPr txBox="1"/>
          <p:nvPr>
            <p:ph type="title"/>
          </p:nvPr>
        </p:nvSpPr>
        <p:spPr>
          <a:xfrm>
            <a:off x="1146175" y="530225"/>
            <a:ext cx="3208200" cy="1028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gd1f98f9fb5_0_29"/>
          <p:cNvSpPr txBox="1"/>
          <p:nvPr>
            <p:ph idx="1" type="body"/>
          </p:nvPr>
        </p:nvSpPr>
        <p:spPr>
          <a:xfrm>
            <a:off x="1146175" y="1766887"/>
            <a:ext cx="7540500" cy="31590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2" name="Google Shape;72;gd1f98f9fb5_0_29"/>
          <p:cNvSpPr txBox="1"/>
          <p:nvPr>
            <p:ph idx="12" type="sldNum"/>
          </p:nvPr>
        </p:nvSpPr>
        <p:spPr>
          <a:xfrm>
            <a:off x="-50800" y="4819650"/>
            <a:ext cx="349200" cy="3240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hyperlink" Target="https://learnenglish.britishcouncil.org/english-grammar-reference/questions-and-negativ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6.jpg"/><Relationship Id="rId4" Type="http://schemas.openxmlformats.org/officeDocument/2006/relationships/hyperlink" Target="https://wordwall.net/resource/17823092/digi-school-2020-1-sk01-ka226-sch-094350-communication" TargetMode="External"/><Relationship Id="rId5" Type="http://schemas.openxmlformats.org/officeDocument/2006/relationships/hyperlink" Target="https://www.liveworksheets.com/kn2485719f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9.jpg"/><Relationship Id="rId4" Type="http://schemas.openxmlformats.org/officeDocument/2006/relationships/hyperlink" Target="https://www.liveworksheets.com/" TargetMode="External"/><Relationship Id="rId5" Type="http://schemas.openxmlformats.org/officeDocument/2006/relationships/hyperlink" Target="https://wordwall.ne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ph type="ctrTitle"/>
          </p:nvPr>
        </p:nvSpPr>
        <p:spPr>
          <a:xfrm>
            <a:off x="214312" y="2622550"/>
            <a:ext cx="8715375" cy="171132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FFFFFF"/>
                </a:solidFill>
                <a:latin typeface="Nixie One"/>
                <a:ea typeface="Nixie One"/>
                <a:cs typeface="Nixie One"/>
                <a:sym typeface="Nixie One"/>
              </a:rPr>
              <a:t>Present Perfect Simple, </a:t>
            </a:r>
            <a:br>
              <a:rPr b="1" i="0" lang="en-US" sz="4800" u="none">
                <a:solidFill>
                  <a:srgbClr val="FFFFFF"/>
                </a:solidFill>
                <a:latin typeface="Nixie One"/>
                <a:ea typeface="Nixie One"/>
                <a:cs typeface="Nixie One"/>
                <a:sym typeface="Nixie One"/>
              </a:rPr>
            </a:br>
            <a:r>
              <a:rPr b="1" i="0" lang="en-US" sz="4800" u="none">
                <a:solidFill>
                  <a:srgbClr val="FFFFFF"/>
                </a:solidFill>
                <a:latin typeface="Nixie One"/>
                <a:ea typeface="Nixie One"/>
                <a:cs typeface="Nixie One"/>
                <a:sym typeface="Nixie One"/>
              </a:rPr>
              <a:t>Present Perfect Continuous</a:t>
            </a:r>
            <a:endParaRPr/>
          </a:p>
        </p:txBody>
      </p:sp>
      <p:grpSp>
        <p:nvGrpSpPr>
          <p:cNvPr id="80" name="Google Shape;80;p1"/>
          <p:cNvGrpSpPr/>
          <p:nvPr/>
        </p:nvGrpSpPr>
        <p:grpSpPr>
          <a:xfrm>
            <a:off x="752475" y="1030287"/>
            <a:ext cx="965200" cy="1011237"/>
            <a:chOff x="5961125" y="1623900"/>
            <a:chExt cx="427450" cy="448175"/>
          </a:xfrm>
        </p:grpSpPr>
        <p:sp>
          <p:nvSpPr>
            <p:cNvPr id="81" name="Google Shape;81;p1"/>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9050">
              <a:solidFill>
                <a:srgbClr val="1863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2" name="Google Shape;82;p1"/>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9050">
              <a:solidFill>
                <a:srgbClr val="1863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3" name="Google Shape;83;p1"/>
            <p:cNvSpPr/>
            <p:nvPr/>
          </p:nvSpPr>
          <p:spPr>
            <a:xfrm>
              <a:off x="6107250" y="1824850"/>
              <a:ext cx="84650" cy="84650"/>
            </a:xfrm>
            <a:custGeom>
              <a:rect b="b" l="l" r="r" t="t"/>
              <a:pathLst>
                <a:path extrusionOk="0" fill="none" h="3386" w="3386">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cap="rnd" cmpd="sng" w="19050">
              <a:solidFill>
                <a:srgbClr val="1863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4" name="Google Shape;84;p1"/>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9050">
              <a:solidFill>
                <a:srgbClr val="1863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5" name="Google Shape;85;p1"/>
            <p:cNvSpPr/>
            <p:nvPr/>
          </p:nvSpPr>
          <p:spPr>
            <a:xfrm>
              <a:off x="5971475" y="2001400"/>
              <a:ext cx="74925" cy="70675"/>
            </a:xfrm>
            <a:custGeom>
              <a:rect b="b" l="l" r="r" t="t"/>
              <a:pathLst>
                <a:path extrusionOk="0" fill="none" h="2827" w="2997">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cap="rnd" cmpd="sng" w="19050">
              <a:solidFill>
                <a:srgbClr val="1863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6" name="Google Shape;86;p1"/>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9050">
              <a:solidFill>
                <a:srgbClr val="1863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7" name="Google Shape;87;p1"/>
            <p:cNvSpPr/>
            <p:nvPr/>
          </p:nvSpPr>
          <p:spPr>
            <a:xfrm>
              <a:off x="6137700" y="1623900"/>
              <a:ext cx="250875" cy="255150"/>
            </a:xfrm>
            <a:custGeom>
              <a:rect b="b" l="l" r="r" t="t"/>
              <a:pathLst>
                <a:path extrusionOk="0" fill="none" h="10206" w="10035">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cap="rnd" cmpd="sng" w="19050">
              <a:solidFill>
                <a:srgbClr val="1863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pic>
        <p:nvPicPr>
          <p:cNvPr descr="Erasmus+ logo EN.jpg" id="88" name="Google Shape;88;p1"/>
          <p:cNvPicPr preferRelativeResize="0"/>
          <p:nvPr/>
        </p:nvPicPr>
        <p:blipFill rotWithShape="1">
          <a:blip r:embed="rId3">
            <a:alphaModFix/>
          </a:blip>
          <a:srcRect b="0" l="0" r="0" t="0"/>
          <a:stretch/>
        </p:blipFill>
        <p:spPr>
          <a:xfrm>
            <a:off x="142875" y="285750"/>
            <a:ext cx="2593975" cy="571500"/>
          </a:xfrm>
          <a:prstGeom prst="rect">
            <a:avLst/>
          </a:prstGeom>
          <a:noFill/>
          <a:ln>
            <a:noFill/>
          </a:ln>
        </p:spPr>
      </p:pic>
      <p:pic>
        <p:nvPicPr>
          <p:cNvPr id="89" name="Google Shape;89;p1"/>
          <p:cNvPicPr preferRelativeResize="0"/>
          <p:nvPr/>
        </p:nvPicPr>
        <p:blipFill rotWithShape="1">
          <a:blip r:embed="rId4">
            <a:alphaModFix/>
          </a:blip>
          <a:srcRect b="0" l="0" r="0" t="0"/>
          <a:stretch/>
        </p:blipFill>
        <p:spPr>
          <a:xfrm>
            <a:off x="2928937" y="285750"/>
            <a:ext cx="1158875" cy="652462"/>
          </a:xfrm>
          <a:prstGeom prst="rect">
            <a:avLst/>
          </a:prstGeom>
          <a:noFill/>
          <a:ln>
            <a:noFill/>
          </a:ln>
        </p:spPr>
      </p:pic>
      <p:sp>
        <p:nvSpPr>
          <p:cNvPr id="90" name="Google Shape;90;p1"/>
          <p:cNvSpPr txBox="1"/>
          <p:nvPr/>
        </p:nvSpPr>
        <p:spPr>
          <a:xfrm>
            <a:off x="428625" y="4643437"/>
            <a:ext cx="4143375"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1" i="0" lang="en-US" sz="1400" u="none">
                <a:solidFill>
                  <a:schemeClr val="lt1"/>
                </a:solidFill>
                <a:latin typeface="Arial"/>
                <a:ea typeface="Arial"/>
                <a:cs typeface="Arial"/>
                <a:sym typeface="Arial"/>
              </a:rPr>
              <a:t>2020-1-SK01-KA226-SCH-094350  font ARIEL</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0"/>
          <p:cNvSpPr txBox="1"/>
          <p:nvPr>
            <p:ph type="title"/>
          </p:nvPr>
        </p:nvSpPr>
        <p:spPr>
          <a:xfrm>
            <a:off x="1042987" y="550862"/>
            <a:ext cx="3208337"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WHEN DO WE USE IT?</a:t>
            </a:r>
            <a:endParaRPr/>
          </a:p>
        </p:txBody>
      </p:sp>
      <p:sp>
        <p:nvSpPr>
          <p:cNvPr id="207" name="Google Shape;207;p10"/>
          <p:cNvSpPr txBox="1"/>
          <p:nvPr>
            <p:ph idx="1" type="body"/>
          </p:nvPr>
        </p:nvSpPr>
        <p:spPr>
          <a:xfrm>
            <a:off x="1146175" y="1766887"/>
            <a:ext cx="7818437" cy="3159125"/>
          </a:xfrm>
          <a:prstGeom prst="rect">
            <a:avLst/>
          </a:prstGeom>
          <a:noFill/>
          <a:ln>
            <a:noFill/>
          </a:ln>
        </p:spPr>
        <p:txBody>
          <a:bodyPr anchorCtr="0" anchor="t" bIns="91425" lIns="91425" spcFirstLastPara="1" rIns="91425" wrap="square" tIns="91425">
            <a:noAutofit/>
          </a:bodyPr>
          <a:lstStyle/>
          <a:p>
            <a:pPr indent="0" lvl="0" marL="50800" rtl="0" algn="l">
              <a:lnSpc>
                <a:spcPct val="100000"/>
              </a:lnSpc>
              <a:spcBef>
                <a:spcPts val="600"/>
              </a:spcBef>
              <a:spcAft>
                <a:spcPts val="0"/>
              </a:spcAft>
              <a:buSzPts val="2800"/>
              <a:buNone/>
            </a:pPr>
            <a:r>
              <a:rPr b="0" i="0" lang="en-US" sz="1800" u="none">
                <a:solidFill>
                  <a:schemeClr val="dk1"/>
                </a:solidFill>
                <a:latin typeface="Nixie One"/>
                <a:ea typeface="Nixie One"/>
                <a:cs typeface="Nixie One"/>
                <a:sym typeface="Nixie One"/>
              </a:rPr>
              <a:t>4. To express action that happened in </a:t>
            </a:r>
            <a:r>
              <a:rPr b="1" i="0" lang="en-US" sz="1800" u="none">
                <a:solidFill>
                  <a:schemeClr val="dk1"/>
                </a:solidFill>
                <a:latin typeface="Nixie One"/>
                <a:ea typeface="Nixie One"/>
                <a:cs typeface="Nixie One"/>
                <a:sym typeface="Nixie One"/>
              </a:rPr>
              <a:t>unspecific time</a:t>
            </a:r>
            <a:endParaRPr/>
          </a:p>
          <a:p>
            <a:pPr indent="0" lvl="0" marL="50800" rtl="0" algn="l">
              <a:lnSpc>
                <a:spcPct val="100000"/>
              </a:lnSpc>
              <a:spcBef>
                <a:spcPts val="600"/>
              </a:spcBef>
              <a:spcAft>
                <a:spcPts val="0"/>
              </a:spcAft>
              <a:buSzPts val="2800"/>
              <a:buNone/>
            </a:pPr>
            <a:r>
              <a:t/>
            </a:r>
            <a:endParaRPr b="1" i="0" sz="2400" u="none">
              <a:solidFill>
                <a:srgbClr val="000000"/>
              </a:solidFill>
              <a:latin typeface="Arial"/>
              <a:ea typeface="Arial"/>
              <a:cs typeface="Arial"/>
              <a:sym typeface="Arial"/>
            </a:endParaRPr>
          </a:p>
          <a:p>
            <a:pPr indent="0" lvl="0" marL="50800" rtl="0" algn="l">
              <a:lnSpc>
                <a:spcPct val="100000"/>
              </a:lnSpc>
              <a:spcBef>
                <a:spcPts val="600"/>
              </a:spcBef>
              <a:spcAft>
                <a:spcPts val="0"/>
              </a:spcAft>
              <a:buSzPts val="2800"/>
              <a:buNone/>
            </a:pPr>
            <a:r>
              <a:t/>
            </a:r>
            <a:endParaRPr b="0" i="0" sz="2400" u="none">
              <a:solidFill>
                <a:schemeClr val="dk1"/>
              </a:solidFill>
              <a:latin typeface="Nixie One"/>
              <a:ea typeface="Nixie One"/>
              <a:cs typeface="Nixie One"/>
              <a:sym typeface="Nixie One"/>
            </a:endParaRPr>
          </a:p>
          <a:p>
            <a:pPr indent="0" lvl="0" marL="50800" rtl="0" algn="l">
              <a:lnSpc>
                <a:spcPct val="100000"/>
              </a:lnSpc>
              <a:spcBef>
                <a:spcPts val="600"/>
              </a:spcBef>
              <a:spcAft>
                <a:spcPts val="0"/>
              </a:spcAft>
              <a:buSzPts val="2800"/>
              <a:buNone/>
            </a:pPr>
            <a:r>
              <a:t/>
            </a:r>
            <a:endParaRPr b="0" i="0" sz="2400" u="none">
              <a:solidFill>
                <a:schemeClr val="dk1"/>
              </a:solidFill>
              <a:latin typeface="Nixie One"/>
              <a:ea typeface="Nixie One"/>
              <a:cs typeface="Nixie One"/>
              <a:sym typeface="Nixie One"/>
            </a:endParaRPr>
          </a:p>
          <a:p>
            <a:pPr indent="-228600" lvl="0" marL="457200" rtl="0" algn="l">
              <a:spcBef>
                <a:spcPts val="600"/>
              </a:spcBef>
              <a:spcAft>
                <a:spcPts val="0"/>
              </a:spcAft>
              <a:buSzPts val="2800"/>
              <a:buNone/>
            </a:pPr>
            <a:r>
              <a:t/>
            </a:r>
            <a:endParaRPr b="0" i="0" sz="2400" u="none">
              <a:solidFill>
                <a:schemeClr val="dk1"/>
              </a:solidFill>
              <a:latin typeface="Nixie One"/>
              <a:ea typeface="Nixie One"/>
              <a:cs typeface="Nixie One"/>
              <a:sym typeface="Nixie One"/>
            </a:endParaRPr>
          </a:p>
        </p:txBody>
      </p:sp>
      <p:grpSp>
        <p:nvGrpSpPr>
          <p:cNvPr id="208" name="Google Shape;208;p10"/>
          <p:cNvGrpSpPr/>
          <p:nvPr/>
        </p:nvGrpSpPr>
        <p:grpSpPr>
          <a:xfrm>
            <a:off x="323850" y="758825"/>
            <a:ext cx="366712" cy="366712"/>
            <a:chOff x="1923675" y="1633650"/>
            <a:chExt cx="436000" cy="435975"/>
          </a:xfrm>
        </p:grpSpPr>
        <p:sp>
          <p:nvSpPr>
            <p:cNvPr id="209" name="Google Shape;209;p10"/>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0" name="Google Shape;210;p10"/>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1" name="Google Shape;211;p10"/>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2" name="Google Shape;212;p10"/>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3" name="Google Shape;213;p10"/>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4" name="Google Shape;214;p10"/>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215" name="Google Shape;215;p10"/>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16" name="Google Shape;216;p10"/>
          <p:cNvSpPr txBox="1"/>
          <p:nvPr/>
        </p:nvSpPr>
        <p:spPr>
          <a:xfrm>
            <a:off x="214312" y="4816475"/>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17" name="Google Shape;217;p10"/>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1"/>
          <p:cNvSpPr txBox="1"/>
          <p:nvPr>
            <p:ph type="title"/>
          </p:nvPr>
        </p:nvSpPr>
        <p:spPr>
          <a:xfrm>
            <a:off x="1042987" y="550862"/>
            <a:ext cx="3208337"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WHEN DO WE USE IT?</a:t>
            </a:r>
            <a:endParaRPr/>
          </a:p>
        </p:txBody>
      </p:sp>
      <p:grpSp>
        <p:nvGrpSpPr>
          <p:cNvPr id="223" name="Google Shape;223;p11"/>
          <p:cNvGrpSpPr/>
          <p:nvPr/>
        </p:nvGrpSpPr>
        <p:grpSpPr>
          <a:xfrm>
            <a:off x="323850" y="758825"/>
            <a:ext cx="366712" cy="366712"/>
            <a:chOff x="1923675" y="1633650"/>
            <a:chExt cx="436000" cy="435975"/>
          </a:xfrm>
        </p:grpSpPr>
        <p:sp>
          <p:nvSpPr>
            <p:cNvPr id="224" name="Google Shape;224;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25" name="Google Shape;225;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26" name="Google Shape;226;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27" name="Google Shape;227;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28" name="Google Shape;228;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29" name="Google Shape;229;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230" name="Google Shape;230;p11"/>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31" name="Google Shape;231;p11"/>
          <p:cNvSpPr txBox="1"/>
          <p:nvPr/>
        </p:nvSpPr>
        <p:spPr>
          <a:xfrm>
            <a:off x="214312" y="4816475"/>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32" name="Google Shape;232;p11"/>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233" name="Google Shape;233;p11"/>
          <p:cNvSpPr txBox="1"/>
          <p:nvPr/>
        </p:nvSpPr>
        <p:spPr>
          <a:xfrm>
            <a:off x="1042987" y="1681162"/>
            <a:ext cx="6904037" cy="3000375"/>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chemeClr val="dk1"/>
              </a:buClr>
              <a:buSzPts val="1800"/>
              <a:buFont typeface="Nixie One"/>
              <a:buNone/>
            </a:pPr>
            <a:r>
              <a:rPr b="0" i="0" lang="en-US" sz="1800" u="none">
                <a:solidFill>
                  <a:schemeClr val="dk1"/>
                </a:solidFill>
                <a:latin typeface="Nixie One"/>
                <a:ea typeface="Nixie One"/>
                <a:cs typeface="Nixie One"/>
                <a:sym typeface="Nixie One"/>
              </a:rPr>
              <a:t>We often use the adverb</a:t>
            </a:r>
            <a:r>
              <a:rPr b="0" i="1" lang="en-US" sz="1800" u="none">
                <a:solidFill>
                  <a:schemeClr val="dk1"/>
                </a:solidFill>
                <a:latin typeface="Nixie One"/>
                <a:ea typeface="Nixie One"/>
                <a:cs typeface="Nixie One"/>
                <a:sym typeface="Nixie One"/>
              </a:rPr>
              <a:t> </a:t>
            </a:r>
            <a:r>
              <a:rPr b="1" i="1" lang="en-US" sz="1800" u="none">
                <a:solidFill>
                  <a:schemeClr val="dk1"/>
                </a:solidFill>
                <a:latin typeface="Nixie One"/>
                <a:ea typeface="Nixie One"/>
                <a:cs typeface="Nixie One"/>
                <a:sym typeface="Nixie One"/>
              </a:rPr>
              <a:t>EVER </a:t>
            </a:r>
            <a:r>
              <a:rPr b="0" i="1" lang="en-US" sz="1800" u="none">
                <a:solidFill>
                  <a:schemeClr val="dk1"/>
                </a:solidFill>
                <a:latin typeface="Nixie One"/>
                <a:ea typeface="Nixie One"/>
                <a:cs typeface="Nixie One"/>
                <a:sym typeface="Nixie One"/>
              </a:rPr>
              <a:t> </a:t>
            </a:r>
            <a:r>
              <a:rPr b="0" i="0" lang="en-US" sz="1800" u="none">
                <a:solidFill>
                  <a:schemeClr val="dk1"/>
                </a:solidFill>
                <a:latin typeface="Nixie One"/>
                <a:ea typeface="Nixie One"/>
                <a:cs typeface="Nixie One"/>
                <a:sym typeface="Nixie One"/>
              </a:rPr>
              <a:t>to talk about experience up to the present:</a:t>
            </a:r>
            <a:endParaRPr/>
          </a:p>
          <a:p>
            <a:pPr indent="0" lvl="0" marL="0" marR="0" rtl="0" algn="l">
              <a:lnSpc>
                <a:spcPct val="150000"/>
              </a:lnSpc>
              <a:spcBef>
                <a:spcPts val="0"/>
              </a:spcBef>
              <a:spcAft>
                <a:spcPts val="0"/>
              </a:spcAft>
              <a:buClr>
                <a:schemeClr val="dk1"/>
              </a:buClr>
              <a:buSzPts val="1800"/>
              <a:buFont typeface="Nixie One"/>
              <a:buNone/>
            </a:pPr>
            <a:r>
              <a:rPr b="0" i="1" lang="en-US" sz="1800" u="none">
                <a:solidFill>
                  <a:schemeClr val="dk1"/>
                </a:solidFill>
                <a:latin typeface="Nixie One"/>
                <a:ea typeface="Nixie One"/>
                <a:cs typeface="Nixie One"/>
                <a:sym typeface="Nixie One"/>
              </a:rPr>
              <a:t>My last birthday was the worst day I</a:t>
            </a:r>
            <a:r>
              <a:rPr b="1" i="1" lang="en-US" sz="1800" u="none">
                <a:solidFill>
                  <a:schemeClr val="dk1"/>
                </a:solidFill>
                <a:latin typeface="Nixie One"/>
                <a:ea typeface="Nixie One"/>
                <a:cs typeface="Nixie One"/>
                <a:sym typeface="Nixie One"/>
              </a:rPr>
              <a:t> have ever had</a:t>
            </a:r>
            <a:r>
              <a:rPr b="0" i="1" lang="en-US" sz="1800" u="none">
                <a:solidFill>
                  <a:schemeClr val="dk1"/>
                </a:solidFill>
                <a:latin typeface="Nixie One"/>
                <a:ea typeface="Nixie One"/>
                <a:cs typeface="Nixie One"/>
                <a:sym typeface="Nixie One"/>
              </a:rPr>
              <a:t>.</a:t>
            </a:r>
            <a:endParaRPr/>
          </a:p>
          <a:p>
            <a:pPr indent="0" lvl="0" marL="0" marR="0" rtl="0" algn="l">
              <a:lnSpc>
                <a:spcPct val="150000"/>
              </a:lnSpc>
              <a:spcBef>
                <a:spcPts val="0"/>
              </a:spcBef>
              <a:spcAft>
                <a:spcPts val="0"/>
              </a:spcAft>
              <a:buClr>
                <a:srgbClr val="000000"/>
              </a:buClr>
              <a:buSzPts val="1800"/>
              <a:buFont typeface="Arial"/>
              <a:buNone/>
            </a:pPr>
            <a:r>
              <a:t/>
            </a:r>
            <a:endParaRPr b="0" i="0" sz="1800" u="none">
              <a:solidFill>
                <a:schemeClr val="dk1"/>
              </a:solidFill>
              <a:latin typeface="Nixie One"/>
              <a:ea typeface="Nixie One"/>
              <a:cs typeface="Nixie One"/>
              <a:sym typeface="Nixie One"/>
            </a:endParaRPr>
          </a:p>
          <a:p>
            <a:pPr indent="0" lvl="0" marL="0" marR="0" rtl="0" algn="l">
              <a:lnSpc>
                <a:spcPct val="150000"/>
              </a:lnSpc>
              <a:spcBef>
                <a:spcPts val="0"/>
              </a:spcBef>
              <a:spcAft>
                <a:spcPts val="0"/>
              </a:spcAft>
              <a:buClr>
                <a:schemeClr val="dk1"/>
              </a:buClr>
              <a:buSzPts val="1800"/>
              <a:buFont typeface="Nixie One"/>
              <a:buNone/>
            </a:pPr>
            <a:r>
              <a:rPr b="0" i="0" lang="en-US" sz="1800" u="none">
                <a:solidFill>
                  <a:schemeClr val="dk1"/>
                </a:solidFill>
                <a:latin typeface="Nixie One"/>
                <a:ea typeface="Nixie One"/>
                <a:cs typeface="Nixie One"/>
                <a:sym typeface="Nixie One"/>
              </a:rPr>
              <a:t>and we use</a:t>
            </a:r>
            <a:r>
              <a:rPr b="0" i="1" lang="en-US" sz="1800" u="none">
                <a:solidFill>
                  <a:schemeClr val="dk1"/>
                </a:solidFill>
                <a:latin typeface="Nixie One"/>
                <a:ea typeface="Nixie One"/>
                <a:cs typeface="Nixie One"/>
                <a:sym typeface="Nixie One"/>
              </a:rPr>
              <a:t> </a:t>
            </a:r>
            <a:r>
              <a:rPr b="1" i="1" lang="en-US" sz="1800" u="none">
                <a:solidFill>
                  <a:schemeClr val="dk1"/>
                </a:solidFill>
                <a:latin typeface="Nixie One"/>
                <a:ea typeface="Nixie One"/>
                <a:cs typeface="Nixie One"/>
                <a:sym typeface="Nixie One"/>
              </a:rPr>
              <a:t>NEVER </a:t>
            </a:r>
            <a:r>
              <a:rPr b="0" i="1" lang="en-US" sz="1800" u="none">
                <a:solidFill>
                  <a:schemeClr val="dk1"/>
                </a:solidFill>
                <a:latin typeface="Nixie One"/>
                <a:ea typeface="Nixie One"/>
                <a:cs typeface="Nixie One"/>
                <a:sym typeface="Nixie One"/>
              </a:rPr>
              <a:t> </a:t>
            </a:r>
            <a:r>
              <a:rPr b="0" i="0" lang="en-US" sz="1800" u="none">
                <a:solidFill>
                  <a:schemeClr val="dk1"/>
                </a:solidFill>
                <a:latin typeface="Nixie One"/>
                <a:ea typeface="Nixie One"/>
                <a:cs typeface="Nixie One"/>
                <a:sym typeface="Nixie One"/>
              </a:rPr>
              <a:t>for the </a:t>
            </a:r>
            <a:r>
              <a:rPr b="0" i="0" lang="en-US" sz="1800" u="sng">
                <a:solidFill>
                  <a:schemeClr val="dk1"/>
                </a:solidFill>
                <a:latin typeface="Arial"/>
                <a:ea typeface="Arial"/>
                <a:cs typeface="Arial"/>
                <a:sym typeface="Arial"/>
                <a:hlinkClick r:id="rId4">
                  <a:extLst>
                    <a:ext uri="{A12FA001-AC4F-418D-AE19-62706E023703}">
                      <ahyp:hlinkClr val="tx"/>
                    </a:ext>
                  </a:extLst>
                </a:hlinkClick>
              </a:rPr>
              <a:t>negative form</a:t>
            </a:r>
            <a:r>
              <a:rPr b="0" i="0" lang="en-US" sz="1800" u="none">
                <a:solidFill>
                  <a:schemeClr val="dk1"/>
                </a:solidFill>
                <a:latin typeface="Nixie One"/>
                <a:ea typeface="Nixie One"/>
                <a:cs typeface="Nixie One"/>
                <a:sym typeface="Nixie One"/>
              </a:rPr>
              <a:t>:</a:t>
            </a:r>
            <a:endParaRPr/>
          </a:p>
          <a:p>
            <a:pPr indent="0" lvl="0" marL="0" marR="0" rtl="0" algn="l">
              <a:lnSpc>
                <a:spcPct val="150000"/>
              </a:lnSpc>
              <a:spcBef>
                <a:spcPts val="0"/>
              </a:spcBef>
              <a:spcAft>
                <a:spcPts val="0"/>
              </a:spcAft>
              <a:buClr>
                <a:schemeClr val="dk1"/>
              </a:buClr>
              <a:buSzPts val="1800"/>
              <a:buFont typeface="Nixie One"/>
              <a:buNone/>
            </a:pPr>
            <a:r>
              <a:rPr b="1" i="1" lang="en-US" sz="1800" u="none">
                <a:solidFill>
                  <a:schemeClr val="dk1"/>
                </a:solidFill>
                <a:latin typeface="Nixie One"/>
                <a:ea typeface="Nixie One"/>
                <a:cs typeface="Nixie One"/>
                <a:sym typeface="Nixie One"/>
              </a:rPr>
              <a:t>Have</a:t>
            </a:r>
            <a:r>
              <a:rPr b="0" i="1" lang="en-US" sz="1800" u="none">
                <a:solidFill>
                  <a:schemeClr val="dk1"/>
                </a:solidFill>
                <a:latin typeface="Nixie One"/>
                <a:ea typeface="Nixie One"/>
                <a:cs typeface="Nixie One"/>
                <a:sym typeface="Nixie One"/>
              </a:rPr>
              <a:t> you </a:t>
            </a:r>
            <a:r>
              <a:rPr b="1" i="1" lang="en-US" sz="1800" u="none">
                <a:solidFill>
                  <a:schemeClr val="dk1"/>
                </a:solidFill>
                <a:latin typeface="Nixie One"/>
                <a:ea typeface="Nixie One"/>
                <a:cs typeface="Nixie One"/>
                <a:sym typeface="Nixie One"/>
              </a:rPr>
              <a:t>ever met </a:t>
            </a:r>
            <a:r>
              <a:rPr b="0" i="1" lang="en-US" sz="1800" u="none">
                <a:solidFill>
                  <a:schemeClr val="dk1"/>
                </a:solidFill>
                <a:latin typeface="Nixie One"/>
                <a:ea typeface="Nixie One"/>
                <a:cs typeface="Nixie One"/>
                <a:sym typeface="Nixie One"/>
              </a:rPr>
              <a:t>George?</a:t>
            </a:r>
            <a:br>
              <a:rPr b="0" i="1" lang="en-US" sz="1800" u="none">
                <a:solidFill>
                  <a:schemeClr val="dk1"/>
                </a:solidFill>
                <a:latin typeface="Nixie One"/>
                <a:ea typeface="Nixie One"/>
                <a:cs typeface="Nixie One"/>
                <a:sym typeface="Nixie One"/>
              </a:rPr>
            </a:br>
            <a:r>
              <a:rPr b="0" i="1" lang="en-US" sz="1800" u="none">
                <a:solidFill>
                  <a:schemeClr val="dk1"/>
                </a:solidFill>
                <a:latin typeface="Nixie One"/>
                <a:ea typeface="Nixie One"/>
                <a:cs typeface="Nixie One"/>
                <a:sym typeface="Nixie One"/>
              </a:rPr>
              <a:t>Yes, but I</a:t>
            </a:r>
            <a:r>
              <a:rPr b="1" i="1" lang="en-US" sz="1800" u="none">
                <a:solidFill>
                  <a:schemeClr val="dk1"/>
                </a:solidFill>
                <a:latin typeface="Nixie One"/>
                <a:ea typeface="Nixie One"/>
                <a:cs typeface="Nixie One"/>
                <a:sym typeface="Nixie One"/>
              </a:rPr>
              <a:t>'ve never met </a:t>
            </a:r>
            <a:r>
              <a:rPr b="0" i="1" lang="en-US" sz="1800" u="none">
                <a:solidFill>
                  <a:schemeClr val="dk1"/>
                </a:solidFill>
                <a:latin typeface="Nixie One"/>
                <a:ea typeface="Nixie One"/>
                <a:cs typeface="Nixie One"/>
                <a:sym typeface="Nixie One"/>
              </a:rPr>
              <a:t>his wife.</a:t>
            </a:r>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pic>
        <p:nvPicPr>
          <p:cNvPr descr="Present perfect tense | Tempi verbali, Inglese" id="239" name="Google Shape;239;p12"/>
          <p:cNvPicPr preferRelativeResize="0"/>
          <p:nvPr/>
        </p:nvPicPr>
        <p:blipFill rotWithShape="1">
          <a:blip r:embed="rId3">
            <a:alphaModFix/>
          </a:blip>
          <a:srcRect b="6120" l="0" r="0" t="0"/>
          <a:stretch/>
        </p:blipFill>
        <p:spPr>
          <a:xfrm>
            <a:off x="2195512" y="411162"/>
            <a:ext cx="5597525" cy="4117975"/>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3"/>
          <p:cNvSpPr txBox="1"/>
          <p:nvPr>
            <p:ph type="title"/>
          </p:nvPr>
        </p:nvSpPr>
        <p:spPr>
          <a:xfrm>
            <a:off x="1042987" y="601662"/>
            <a:ext cx="32083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HOW DO WE CREATE IT?</a:t>
            </a:r>
            <a:br>
              <a:rPr b="1" i="0" lang="en-US" sz="1800" u="none">
                <a:solidFill>
                  <a:srgbClr val="FFFFFF"/>
                </a:solidFill>
                <a:latin typeface="Roboto Slab"/>
                <a:ea typeface="Roboto Slab"/>
                <a:cs typeface="Roboto Slab"/>
                <a:sym typeface="Roboto Slab"/>
              </a:rPr>
            </a:br>
            <a:r>
              <a:rPr b="1" i="0" lang="en-US" sz="1800" u="none">
                <a:solidFill>
                  <a:srgbClr val="FFFFFF"/>
                </a:solidFill>
                <a:latin typeface="Roboto Slab"/>
                <a:ea typeface="Roboto Slab"/>
                <a:cs typeface="Roboto Slab"/>
                <a:sym typeface="Roboto Slab"/>
              </a:rPr>
              <a:t>(affirmative)</a:t>
            </a:r>
            <a:endParaRPr/>
          </a:p>
        </p:txBody>
      </p:sp>
      <p:grpSp>
        <p:nvGrpSpPr>
          <p:cNvPr id="245" name="Google Shape;245;p13"/>
          <p:cNvGrpSpPr/>
          <p:nvPr/>
        </p:nvGrpSpPr>
        <p:grpSpPr>
          <a:xfrm>
            <a:off x="323850" y="758825"/>
            <a:ext cx="366712" cy="366712"/>
            <a:chOff x="1923675" y="1633650"/>
            <a:chExt cx="436000" cy="435975"/>
          </a:xfrm>
        </p:grpSpPr>
        <p:sp>
          <p:nvSpPr>
            <p:cNvPr id="246" name="Google Shape;246;p13"/>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47" name="Google Shape;247;p13"/>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48" name="Google Shape;248;p13"/>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49" name="Google Shape;249;p13"/>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50" name="Google Shape;250;p13"/>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51" name="Google Shape;251;p13"/>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252" name="Google Shape;252;p13"/>
          <p:cNvSpPr txBox="1"/>
          <p:nvPr/>
        </p:nvSpPr>
        <p:spPr>
          <a:xfrm>
            <a:off x="-50800" y="4819650"/>
            <a:ext cx="349250" cy="19526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53" name="Google Shape;253;p13"/>
          <p:cNvSpPr txBox="1"/>
          <p:nvPr/>
        </p:nvSpPr>
        <p:spPr>
          <a:xfrm>
            <a:off x="214312" y="4816475"/>
            <a:ext cx="2711450" cy="196850"/>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54" name="Google Shape;254;p13"/>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255" name="Google Shape;255;p13"/>
          <p:cNvSpPr/>
          <p:nvPr/>
        </p:nvSpPr>
        <p:spPr>
          <a:xfrm>
            <a:off x="384175" y="1954212"/>
            <a:ext cx="2541587" cy="1533525"/>
          </a:xfrm>
          <a:prstGeom prst="ellipse">
            <a:avLst/>
          </a:prstGeom>
          <a:noFill/>
          <a:ln cap="flat" cmpd="sng" w="76200">
            <a:solidFill>
              <a:srgbClr val="94BF6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3B8D61"/>
              </a:buClr>
              <a:buSzPts val="1800"/>
              <a:buFont typeface="Nixie One"/>
              <a:buNone/>
            </a:pPr>
            <a:r>
              <a:rPr b="1" i="0" lang="en-US" sz="1800" u="none">
                <a:solidFill>
                  <a:srgbClr val="3B8D61"/>
                </a:solidFill>
                <a:latin typeface="Nixie One"/>
                <a:ea typeface="Nixie One"/>
                <a:cs typeface="Nixie One"/>
                <a:sym typeface="Nixie One"/>
              </a:rPr>
              <a:t>I/ you/ he/ they</a:t>
            </a:r>
            <a:endParaRPr/>
          </a:p>
        </p:txBody>
      </p:sp>
      <p:sp>
        <p:nvSpPr>
          <p:cNvPr id="256" name="Google Shape;256;p13"/>
          <p:cNvSpPr/>
          <p:nvPr/>
        </p:nvSpPr>
        <p:spPr>
          <a:xfrm>
            <a:off x="6400800" y="1954212"/>
            <a:ext cx="2635250" cy="1533525"/>
          </a:xfrm>
          <a:prstGeom prst="ellipse">
            <a:avLst/>
          </a:prstGeom>
          <a:noFill/>
          <a:ln cap="flat" cmpd="sng" w="76200">
            <a:solidFill>
              <a:srgbClr val="18637B"/>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1800"/>
              <a:buFont typeface="Nixie One"/>
              <a:buNone/>
            </a:pPr>
            <a:r>
              <a:rPr b="1" i="0" lang="en-US" sz="1800" u="none">
                <a:solidFill>
                  <a:srgbClr val="18637B"/>
                </a:solidFill>
                <a:latin typeface="Nixie One"/>
                <a:ea typeface="Nixie One"/>
                <a:cs typeface="Nixie One"/>
                <a:sym typeface="Nixie One"/>
              </a:rPr>
              <a:t>Past Participle</a:t>
            </a:r>
            <a:endParaRPr/>
          </a:p>
          <a:p>
            <a:pPr indent="0" lvl="0" marL="0" marR="0" rtl="0" algn="ctr">
              <a:lnSpc>
                <a:spcPct val="100000"/>
              </a:lnSpc>
              <a:spcBef>
                <a:spcPts val="0"/>
              </a:spcBef>
              <a:spcAft>
                <a:spcPts val="0"/>
              </a:spcAft>
              <a:buClr>
                <a:srgbClr val="18637B"/>
              </a:buClr>
              <a:buSzPts val="1800"/>
              <a:buFont typeface="Nixie One"/>
              <a:buNone/>
            </a:pPr>
            <a:r>
              <a:rPr b="1" i="0" lang="en-US" sz="1800" u="none">
                <a:solidFill>
                  <a:srgbClr val="18637B"/>
                </a:solidFill>
                <a:latin typeface="Nixie One"/>
                <a:ea typeface="Nixie One"/>
                <a:cs typeface="Nixie One"/>
                <a:sym typeface="Nixie One"/>
              </a:rPr>
              <a:t>(worked/seen)</a:t>
            </a:r>
            <a:endParaRPr/>
          </a:p>
        </p:txBody>
      </p:sp>
      <p:sp>
        <p:nvSpPr>
          <p:cNvPr id="257" name="Google Shape;257;p13"/>
          <p:cNvSpPr/>
          <p:nvPr/>
        </p:nvSpPr>
        <p:spPr>
          <a:xfrm>
            <a:off x="3392487" y="1954212"/>
            <a:ext cx="2541587" cy="1533525"/>
          </a:xfrm>
          <a:prstGeom prst="ellipse">
            <a:avLst/>
          </a:prstGeom>
          <a:solidFill>
            <a:srgbClr val="0E3142">
              <a:alpha val="2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14454"/>
              </a:buClr>
              <a:buSzPts val="1800"/>
              <a:buFont typeface="Nixie One"/>
              <a:buNone/>
            </a:pPr>
            <a:r>
              <a:rPr b="1" i="0" lang="en-US" sz="1800" u="none">
                <a:solidFill>
                  <a:srgbClr val="114454"/>
                </a:solidFill>
                <a:latin typeface="Nixie One"/>
                <a:ea typeface="Nixie One"/>
                <a:cs typeface="Nixie One"/>
                <a:sym typeface="Nixie One"/>
              </a:rPr>
              <a:t>Have/has</a:t>
            </a:r>
            <a:endParaRPr/>
          </a:p>
        </p:txBody>
      </p:sp>
      <p:sp>
        <p:nvSpPr>
          <p:cNvPr id="258" name="Google Shape;258;p13"/>
          <p:cNvSpPr txBox="1"/>
          <p:nvPr/>
        </p:nvSpPr>
        <p:spPr>
          <a:xfrm>
            <a:off x="2376487" y="3632200"/>
            <a:ext cx="4572000" cy="1227137"/>
          </a:xfrm>
          <a:prstGeom prst="rect">
            <a:avLst/>
          </a:prstGeom>
          <a:noFill/>
          <a:ln>
            <a:noFill/>
          </a:ln>
        </p:spPr>
        <p:txBody>
          <a:bodyPr anchorCtr="0" anchor="t" bIns="45700" lIns="91425" spcFirstLastPara="1" rIns="91425" wrap="square" tIns="45700">
            <a:spAutoFit/>
          </a:bodyPr>
          <a:lstStyle/>
          <a:p>
            <a:pPr indent="0" lvl="0" marL="0" marR="0" rtl="0" algn="ctr">
              <a:lnSpc>
                <a:spcPct val="200000"/>
              </a:lnSpc>
              <a:spcBef>
                <a:spcPts val="0"/>
              </a:spcBef>
              <a:spcAft>
                <a:spcPts val="0"/>
              </a:spcAft>
              <a:buClr>
                <a:schemeClr val="dk1"/>
              </a:buClr>
              <a:buSzPts val="2000"/>
              <a:buFont typeface="Nixie One"/>
              <a:buNone/>
            </a:pPr>
            <a:r>
              <a:rPr b="0" i="0" lang="en-US" sz="2000" u="none">
                <a:solidFill>
                  <a:schemeClr val="dk1"/>
                </a:solidFill>
                <a:latin typeface="Nixie One"/>
                <a:ea typeface="Nixie One"/>
                <a:cs typeface="Nixie One"/>
                <a:sym typeface="Nixie One"/>
              </a:rPr>
              <a:t>He </a:t>
            </a:r>
            <a:r>
              <a:rPr b="1" i="0" lang="en-US" sz="2000" u="none">
                <a:solidFill>
                  <a:schemeClr val="dk1"/>
                </a:solidFill>
                <a:latin typeface="Nixie One"/>
                <a:ea typeface="Nixie One"/>
                <a:cs typeface="Nixie One"/>
                <a:sym typeface="Nixie One"/>
              </a:rPr>
              <a:t>has</a:t>
            </a:r>
            <a:r>
              <a:rPr b="0" i="0" lang="en-US" sz="2000" u="none">
                <a:solidFill>
                  <a:schemeClr val="dk1"/>
                </a:solidFill>
                <a:latin typeface="Nixie One"/>
                <a:ea typeface="Nixie One"/>
                <a:cs typeface="Nixie One"/>
                <a:sym typeface="Nixie One"/>
              </a:rPr>
              <a:t> </a:t>
            </a:r>
            <a:r>
              <a:rPr b="1" i="0" lang="en-US" sz="2000" u="none">
                <a:solidFill>
                  <a:schemeClr val="dk1"/>
                </a:solidFill>
                <a:latin typeface="Nixie One"/>
                <a:ea typeface="Nixie One"/>
                <a:cs typeface="Nixie One"/>
                <a:sym typeface="Nixie One"/>
              </a:rPr>
              <a:t>cleaned</a:t>
            </a:r>
            <a:r>
              <a:rPr b="0" i="0" lang="en-US" sz="2000" u="none">
                <a:solidFill>
                  <a:schemeClr val="dk1"/>
                </a:solidFill>
                <a:latin typeface="Nixie One"/>
                <a:ea typeface="Nixie One"/>
                <a:cs typeface="Nixie One"/>
                <a:sym typeface="Nixie One"/>
              </a:rPr>
              <a:t> his shoes.</a:t>
            </a:r>
            <a:endParaRPr/>
          </a:p>
          <a:p>
            <a:pPr indent="0" lvl="0" marL="0" marR="0" rtl="0" algn="ctr">
              <a:lnSpc>
                <a:spcPct val="200000"/>
              </a:lnSpc>
              <a:spcBef>
                <a:spcPts val="0"/>
              </a:spcBef>
              <a:spcAft>
                <a:spcPts val="0"/>
              </a:spcAft>
              <a:buClr>
                <a:schemeClr val="dk1"/>
              </a:buClr>
              <a:buSzPts val="2000"/>
              <a:buFont typeface="Nixie One"/>
              <a:buNone/>
            </a:pPr>
            <a:r>
              <a:rPr b="0" i="0" lang="en-US" sz="2000" u="none">
                <a:solidFill>
                  <a:schemeClr val="dk1"/>
                </a:solidFill>
                <a:latin typeface="Nixie One"/>
                <a:ea typeface="Nixie One"/>
                <a:cs typeface="Nixie One"/>
                <a:sym typeface="Nixie One"/>
              </a:rPr>
              <a:t>I </a:t>
            </a:r>
            <a:r>
              <a:rPr b="1" i="0" lang="en-US" sz="2000" u="none">
                <a:solidFill>
                  <a:schemeClr val="dk1"/>
                </a:solidFill>
                <a:latin typeface="Nixie One"/>
                <a:ea typeface="Nixie One"/>
                <a:cs typeface="Nixie One"/>
                <a:sym typeface="Nixie One"/>
              </a:rPr>
              <a:t>have lost</a:t>
            </a:r>
            <a:r>
              <a:rPr b="0" i="0" lang="en-US" sz="2000" u="none">
                <a:solidFill>
                  <a:schemeClr val="dk1"/>
                </a:solidFill>
                <a:latin typeface="Nixie One"/>
                <a:ea typeface="Nixie One"/>
                <a:cs typeface="Nixie One"/>
                <a:sym typeface="Nixie One"/>
              </a:rPr>
              <a:t> the key.</a:t>
            </a:r>
            <a:endParaRPr/>
          </a:p>
        </p:txBody>
      </p:sp>
      <p:sp>
        <p:nvSpPr>
          <p:cNvPr id="259" name="Google Shape;259;p13"/>
          <p:cNvSpPr txBox="1"/>
          <p:nvPr/>
        </p:nvSpPr>
        <p:spPr>
          <a:xfrm>
            <a:off x="2997200" y="2520950"/>
            <a:ext cx="3175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a:t>
            </a:r>
            <a:endParaRPr/>
          </a:p>
        </p:txBody>
      </p:sp>
      <p:sp>
        <p:nvSpPr>
          <p:cNvPr id="260" name="Google Shape;260;p13"/>
          <p:cNvSpPr txBox="1"/>
          <p:nvPr/>
        </p:nvSpPr>
        <p:spPr>
          <a:xfrm>
            <a:off x="6011862" y="2520950"/>
            <a:ext cx="3175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a:t>
            </a:r>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4"/>
          <p:cNvSpPr txBox="1"/>
          <p:nvPr>
            <p:ph type="title"/>
          </p:nvPr>
        </p:nvSpPr>
        <p:spPr>
          <a:xfrm>
            <a:off x="1041400" y="601662"/>
            <a:ext cx="32083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HOW DO WE CREATE IT?</a:t>
            </a:r>
            <a:br>
              <a:rPr b="1" i="0" lang="en-US" sz="1800" u="none">
                <a:solidFill>
                  <a:srgbClr val="FFFFFF"/>
                </a:solidFill>
                <a:latin typeface="Roboto Slab"/>
                <a:ea typeface="Roboto Slab"/>
                <a:cs typeface="Roboto Slab"/>
                <a:sym typeface="Roboto Slab"/>
              </a:rPr>
            </a:br>
            <a:r>
              <a:rPr b="1" i="0" lang="en-US" sz="1800" u="none">
                <a:solidFill>
                  <a:srgbClr val="FFFFFF"/>
                </a:solidFill>
                <a:latin typeface="Roboto Slab"/>
                <a:ea typeface="Roboto Slab"/>
                <a:cs typeface="Roboto Slab"/>
                <a:sym typeface="Roboto Slab"/>
              </a:rPr>
              <a:t>(negative)</a:t>
            </a:r>
            <a:endParaRPr/>
          </a:p>
        </p:txBody>
      </p:sp>
      <p:grpSp>
        <p:nvGrpSpPr>
          <p:cNvPr id="266" name="Google Shape;266;p14"/>
          <p:cNvGrpSpPr/>
          <p:nvPr/>
        </p:nvGrpSpPr>
        <p:grpSpPr>
          <a:xfrm>
            <a:off x="323850" y="758825"/>
            <a:ext cx="366712" cy="366712"/>
            <a:chOff x="1923675" y="1633650"/>
            <a:chExt cx="436000" cy="435975"/>
          </a:xfrm>
        </p:grpSpPr>
        <p:sp>
          <p:nvSpPr>
            <p:cNvPr id="267" name="Google Shape;267;p14"/>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68" name="Google Shape;268;p14"/>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69" name="Google Shape;269;p14"/>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70" name="Google Shape;270;p14"/>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71" name="Google Shape;271;p14"/>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72" name="Google Shape;272;p14"/>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273" name="Google Shape;273;p14"/>
          <p:cNvSpPr txBox="1"/>
          <p:nvPr/>
        </p:nvSpPr>
        <p:spPr>
          <a:xfrm>
            <a:off x="-50800" y="4819650"/>
            <a:ext cx="349250" cy="19526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74" name="Google Shape;274;p14"/>
          <p:cNvSpPr txBox="1"/>
          <p:nvPr/>
        </p:nvSpPr>
        <p:spPr>
          <a:xfrm>
            <a:off x="214312" y="4816475"/>
            <a:ext cx="2711450" cy="196850"/>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75" name="Google Shape;275;p14"/>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276" name="Google Shape;276;p14"/>
          <p:cNvSpPr/>
          <p:nvPr/>
        </p:nvSpPr>
        <p:spPr>
          <a:xfrm>
            <a:off x="384175" y="1954212"/>
            <a:ext cx="2541587" cy="1533525"/>
          </a:xfrm>
          <a:prstGeom prst="ellipse">
            <a:avLst/>
          </a:prstGeom>
          <a:noFill/>
          <a:ln cap="flat" cmpd="sng" w="76200">
            <a:solidFill>
              <a:srgbClr val="94BF6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3B8D61"/>
              </a:buClr>
              <a:buSzPts val="1800"/>
              <a:buFont typeface="Nixie One"/>
              <a:buNone/>
            </a:pPr>
            <a:r>
              <a:rPr b="1" i="0" lang="en-US" sz="1800" u="none">
                <a:solidFill>
                  <a:srgbClr val="3B8D61"/>
                </a:solidFill>
                <a:latin typeface="Nixie One"/>
                <a:ea typeface="Nixie One"/>
                <a:cs typeface="Nixie One"/>
                <a:sym typeface="Nixie One"/>
              </a:rPr>
              <a:t>I/ you/ he/ they</a:t>
            </a:r>
            <a:endParaRPr/>
          </a:p>
        </p:txBody>
      </p:sp>
      <p:sp>
        <p:nvSpPr>
          <p:cNvPr id="277" name="Google Shape;277;p14"/>
          <p:cNvSpPr/>
          <p:nvPr/>
        </p:nvSpPr>
        <p:spPr>
          <a:xfrm>
            <a:off x="6400800" y="1954212"/>
            <a:ext cx="2635250" cy="1533525"/>
          </a:xfrm>
          <a:prstGeom prst="ellipse">
            <a:avLst/>
          </a:prstGeom>
          <a:noFill/>
          <a:ln cap="flat" cmpd="sng" w="76200">
            <a:solidFill>
              <a:srgbClr val="18637B"/>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1800"/>
              <a:buFont typeface="Nixie One"/>
              <a:buNone/>
            </a:pPr>
            <a:r>
              <a:rPr b="1" i="0" lang="en-US" sz="1800" u="none">
                <a:solidFill>
                  <a:srgbClr val="18637B"/>
                </a:solidFill>
                <a:latin typeface="Nixie One"/>
                <a:ea typeface="Nixie One"/>
                <a:cs typeface="Nixie One"/>
                <a:sym typeface="Nixie One"/>
              </a:rPr>
              <a:t>Past Participle</a:t>
            </a:r>
            <a:endParaRPr/>
          </a:p>
          <a:p>
            <a:pPr indent="0" lvl="0" marL="0" marR="0" rtl="0" algn="ctr">
              <a:lnSpc>
                <a:spcPct val="100000"/>
              </a:lnSpc>
              <a:spcBef>
                <a:spcPts val="0"/>
              </a:spcBef>
              <a:spcAft>
                <a:spcPts val="0"/>
              </a:spcAft>
              <a:buClr>
                <a:srgbClr val="18637B"/>
              </a:buClr>
              <a:buSzPts val="1800"/>
              <a:buFont typeface="Nixie One"/>
              <a:buNone/>
            </a:pPr>
            <a:r>
              <a:rPr b="1" i="0" lang="en-US" sz="1800" u="none">
                <a:solidFill>
                  <a:srgbClr val="18637B"/>
                </a:solidFill>
                <a:latin typeface="Nixie One"/>
                <a:ea typeface="Nixie One"/>
                <a:cs typeface="Nixie One"/>
                <a:sym typeface="Nixie One"/>
              </a:rPr>
              <a:t>(worked/seen)</a:t>
            </a:r>
            <a:endParaRPr/>
          </a:p>
        </p:txBody>
      </p:sp>
      <p:sp>
        <p:nvSpPr>
          <p:cNvPr id="278" name="Google Shape;278;p14"/>
          <p:cNvSpPr/>
          <p:nvPr/>
        </p:nvSpPr>
        <p:spPr>
          <a:xfrm>
            <a:off x="3392487" y="1954212"/>
            <a:ext cx="2541587" cy="1533525"/>
          </a:xfrm>
          <a:prstGeom prst="ellipse">
            <a:avLst/>
          </a:prstGeom>
          <a:solidFill>
            <a:srgbClr val="0E3142">
              <a:alpha val="2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14454"/>
              </a:buClr>
              <a:buSzPts val="1800"/>
              <a:buFont typeface="Nixie One"/>
              <a:buNone/>
            </a:pPr>
            <a:r>
              <a:rPr b="1" i="0" lang="en-US" sz="1800" u="none">
                <a:solidFill>
                  <a:srgbClr val="114454"/>
                </a:solidFill>
                <a:latin typeface="Nixie One"/>
                <a:ea typeface="Nixie One"/>
                <a:cs typeface="Nixie One"/>
                <a:sym typeface="Nixie One"/>
              </a:rPr>
              <a:t>Have/has + not</a:t>
            </a:r>
            <a:endParaRPr/>
          </a:p>
        </p:txBody>
      </p:sp>
      <p:sp>
        <p:nvSpPr>
          <p:cNvPr id="279" name="Google Shape;279;p14"/>
          <p:cNvSpPr txBox="1"/>
          <p:nvPr/>
        </p:nvSpPr>
        <p:spPr>
          <a:xfrm>
            <a:off x="2997200" y="2520950"/>
            <a:ext cx="3175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a:t>
            </a:r>
            <a:endParaRPr/>
          </a:p>
        </p:txBody>
      </p:sp>
      <p:sp>
        <p:nvSpPr>
          <p:cNvPr id="280" name="Google Shape;280;p14"/>
          <p:cNvSpPr txBox="1"/>
          <p:nvPr/>
        </p:nvSpPr>
        <p:spPr>
          <a:xfrm>
            <a:off x="6011862" y="2520950"/>
            <a:ext cx="3175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a:t>
            </a:r>
            <a:endParaRPr/>
          </a:p>
        </p:txBody>
      </p:sp>
      <p:sp>
        <p:nvSpPr>
          <p:cNvPr id="281" name="Google Shape;281;p14"/>
          <p:cNvSpPr txBox="1"/>
          <p:nvPr/>
        </p:nvSpPr>
        <p:spPr>
          <a:xfrm>
            <a:off x="2376487" y="3687762"/>
            <a:ext cx="4572000" cy="1227137"/>
          </a:xfrm>
          <a:prstGeom prst="rect">
            <a:avLst/>
          </a:prstGeom>
          <a:noFill/>
          <a:ln>
            <a:noFill/>
          </a:ln>
        </p:spPr>
        <p:txBody>
          <a:bodyPr anchorCtr="0" anchor="t" bIns="45700" lIns="91425" spcFirstLastPara="1" rIns="91425" wrap="square" tIns="45700">
            <a:spAutoFit/>
          </a:bodyPr>
          <a:lstStyle/>
          <a:p>
            <a:pPr indent="0" lvl="0" marL="0" marR="0" rtl="0" algn="ctr">
              <a:lnSpc>
                <a:spcPct val="200000"/>
              </a:lnSpc>
              <a:spcBef>
                <a:spcPts val="0"/>
              </a:spcBef>
              <a:spcAft>
                <a:spcPts val="0"/>
              </a:spcAft>
              <a:buClr>
                <a:schemeClr val="dk1"/>
              </a:buClr>
              <a:buSzPts val="2000"/>
              <a:buFont typeface="Nixie One"/>
              <a:buNone/>
            </a:pPr>
            <a:r>
              <a:rPr b="0" i="0" lang="en-US" sz="2000" u="none">
                <a:solidFill>
                  <a:schemeClr val="dk1"/>
                </a:solidFill>
                <a:latin typeface="Nixie One"/>
                <a:ea typeface="Nixie One"/>
                <a:cs typeface="Nixie One"/>
                <a:sym typeface="Nixie One"/>
              </a:rPr>
              <a:t>He </a:t>
            </a:r>
            <a:r>
              <a:rPr b="1" i="0" lang="en-US" sz="2000" u="none">
                <a:solidFill>
                  <a:schemeClr val="dk1"/>
                </a:solidFill>
                <a:latin typeface="Nixie One"/>
                <a:ea typeface="Nixie One"/>
                <a:cs typeface="Nixie One"/>
                <a:sym typeface="Nixie One"/>
              </a:rPr>
              <a:t>hasn’t cleaned</a:t>
            </a:r>
            <a:r>
              <a:rPr b="0" i="0" lang="en-US" sz="2000" u="none">
                <a:solidFill>
                  <a:schemeClr val="dk1"/>
                </a:solidFill>
                <a:latin typeface="Nixie One"/>
                <a:ea typeface="Nixie One"/>
                <a:cs typeface="Nixie One"/>
                <a:sym typeface="Nixie One"/>
              </a:rPr>
              <a:t> his shoes.</a:t>
            </a:r>
            <a:endParaRPr/>
          </a:p>
          <a:p>
            <a:pPr indent="0" lvl="0" marL="0" marR="0" rtl="0" algn="ctr">
              <a:lnSpc>
                <a:spcPct val="200000"/>
              </a:lnSpc>
              <a:spcBef>
                <a:spcPts val="0"/>
              </a:spcBef>
              <a:spcAft>
                <a:spcPts val="0"/>
              </a:spcAft>
              <a:buClr>
                <a:schemeClr val="dk1"/>
              </a:buClr>
              <a:buSzPts val="2000"/>
              <a:buFont typeface="Nixie One"/>
              <a:buNone/>
            </a:pPr>
            <a:r>
              <a:rPr b="0" i="0" lang="en-US" sz="2000" u="none">
                <a:solidFill>
                  <a:schemeClr val="dk1"/>
                </a:solidFill>
                <a:latin typeface="Nixie One"/>
                <a:ea typeface="Nixie One"/>
                <a:cs typeface="Nixie One"/>
                <a:sym typeface="Nixie One"/>
              </a:rPr>
              <a:t>I </a:t>
            </a:r>
            <a:r>
              <a:rPr b="1" i="0" lang="en-US" sz="2000" u="none">
                <a:solidFill>
                  <a:schemeClr val="dk1"/>
                </a:solidFill>
                <a:latin typeface="Nixie One"/>
                <a:ea typeface="Nixie One"/>
                <a:cs typeface="Nixie One"/>
                <a:sym typeface="Nixie One"/>
              </a:rPr>
              <a:t>haven’t lost</a:t>
            </a:r>
            <a:r>
              <a:rPr b="0" i="0" lang="en-US" sz="2000" u="none">
                <a:solidFill>
                  <a:schemeClr val="dk1"/>
                </a:solidFill>
                <a:latin typeface="Nixie One"/>
                <a:ea typeface="Nixie One"/>
                <a:cs typeface="Nixie One"/>
                <a:sym typeface="Nixie One"/>
              </a:rPr>
              <a:t> the key.</a:t>
            </a:r>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5"/>
          <p:cNvSpPr txBox="1"/>
          <p:nvPr>
            <p:ph type="title"/>
          </p:nvPr>
        </p:nvSpPr>
        <p:spPr>
          <a:xfrm>
            <a:off x="1041400" y="601662"/>
            <a:ext cx="32083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HOW DO WE CREATE IT?</a:t>
            </a:r>
            <a:br>
              <a:rPr b="1" i="0" lang="en-US" sz="1800" u="none">
                <a:solidFill>
                  <a:srgbClr val="FFFFFF"/>
                </a:solidFill>
                <a:latin typeface="Roboto Slab"/>
                <a:ea typeface="Roboto Slab"/>
                <a:cs typeface="Roboto Slab"/>
                <a:sym typeface="Roboto Slab"/>
              </a:rPr>
            </a:br>
            <a:r>
              <a:rPr b="1" i="0" lang="en-US" sz="1800" u="none">
                <a:solidFill>
                  <a:srgbClr val="FFFFFF"/>
                </a:solidFill>
                <a:latin typeface="Roboto Slab"/>
                <a:ea typeface="Roboto Slab"/>
                <a:cs typeface="Roboto Slab"/>
                <a:sym typeface="Roboto Slab"/>
              </a:rPr>
              <a:t>(questions)</a:t>
            </a:r>
            <a:endParaRPr/>
          </a:p>
        </p:txBody>
      </p:sp>
      <p:grpSp>
        <p:nvGrpSpPr>
          <p:cNvPr id="287" name="Google Shape;287;p15"/>
          <p:cNvGrpSpPr/>
          <p:nvPr/>
        </p:nvGrpSpPr>
        <p:grpSpPr>
          <a:xfrm>
            <a:off x="323850" y="758825"/>
            <a:ext cx="366712" cy="366712"/>
            <a:chOff x="1923675" y="1633650"/>
            <a:chExt cx="436000" cy="435975"/>
          </a:xfrm>
        </p:grpSpPr>
        <p:sp>
          <p:nvSpPr>
            <p:cNvPr id="288" name="Google Shape;288;p1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9" name="Google Shape;289;p1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0" name="Google Shape;290;p1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1" name="Google Shape;291;p1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2" name="Google Shape;292;p1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3" name="Google Shape;293;p1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294" name="Google Shape;294;p15"/>
          <p:cNvSpPr txBox="1"/>
          <p:nvPr/>
        </p:nvSpPr>
        <p:spPr>
          <a:xfrm>
            <a:off x="-50800" y="4819650"/>
            <a:ext cx="349250" cy="19526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95" name="Google Shape;295;p15"/>
          <p:cNvSpPr txBox="1"/>
          <p:nvPr/>
        </p:nvSpPr>
        <p:spPr>
          <a:xfrm>
            <a:off x="214312" y="4816475"/>
            <a:ext cx="2711450" cy="196850"/>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96" name="Google Shape;296;p15"/>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297" name="Google Shape;297;p15"/>
          <p:cNvSpPr/>
          <p:nvPr/>
        </p:nvSpPr>
        <p:spPr>
          <a:xfrm>
            <a:off x="3386137" y="1941512"/>
            <a:ext cx="2541587" cy="1533525"/>
          </a:xfrm>
          <a:prstGeom prst="ellipse">
            <a:avLst/>
          </a:prstGeom>
          <a:noFill/>
          <a:ln cap="flat" cmpd="sng" w="76200">
            <a:solidFill>
              <a:srgbClr val="94BF6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3B8D61"/>
              </a:buClr>
              <a:buSzPts val="1800"/>
              <a:buFont typeface="Nixie One"/>
              <a:buNone/>
            </a:pPr>
            <a:r>
              <a:rPr b="1" i="0" lang="en-US" sz="1800" u="none">
                <a:solidFill>
                  <a:srgbClr val="3B8D61"/>
                </a:solidFill>
                <a:latin typeface="Nixie One"/>
                <a:ea typeface="Nixie One"/>
                <a:cs typeface="Nixie One"/>
                <a:sym typeface="Nixie One"/>
              </a:rPr>
              <a:t>I/ you/ he/ they</a:t>
            </a:r>
            <a:endParaRPr/>
          </a:p>
        </p:txBody>
      </p:sp>
      <p:sp>
        <p:nvSpPr>
          <p:cNvPr id="298" name="Google Shape;298;p15"/>
          <p:cNvSpPr/>
          <p:nvPr/>
        </p:nvSpPr>
        <p:spPr>
          <a:xfrm>
            <a:off x="6400800" y="1954212"/>
            <a:ext cx="2635250" cy="1533525"/>
          </a:xfrm>
          <a:prstGeom prst="ellipse">
            <a:avLst/>
          </a:prstGeom>
          <a:noFill/>
          <a:ln cap="flat" cmpd="sng" w="76200">
            <a:solidFill>
              <a:srgbClr val="18637B"/>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1800"/>
              <a:buFont typeface="Nixie One"/>
              <a:buNone/>
            </a:pPr>
            <a:r>
              <a:rPr b="1" i="0" lang="en-US" sz="1800" u="none">
                <a:solidFill>
                  <a:srgbClr val="18637B"/>
                </a:solidFill>
                <a:latin typeface="Nixie One"/>
                <a:ea typeface="Nixie One"/>
                <a:cs typeface="Nixie One"/>
                <a:sym typeface="Nixie One"/>
              </a:rPr>
              <a:t>Past Participle</a:t>
            </a:r>
            <a:endParaRPr/>
          </a:p>
          <a:p>
            <a:pPr indent="0" lvl="0" marL="0" marR="0" rtl="0" algn="ctr">
              <a:lnSpc>
                <a:spcPct val="100000"/>
              </a:lnSpc>
              <a:spcBef>
                <a:spcPts val="0"/>
              </a:spcBef>
              <a:spcAft>
                <a:spcPts val="0"/>
              </a:spcAft>
              <a:buClr>
                <a:srgbClr val="18637B"/>
              </a:buClr>
              <a:buSzPts val="1800"/>
              <a:buFont typeface="Nixie One"/>
              <a:buNone/>
            </a:pPr>
            <a:r>
              <a:rPr b="1" i="0" lang="en-US" sz="1800" u="none">
                <a:solidFill>
                  <a:srgbClr val="18637B"/>
                </a:solidFill>
                <a:latin typeface="Nixie One"/>
                <a:ea typeface="Nixie One"/>
                <a:cs typeface="Nixie One"/>
                <a:sym typeface="Nixie One"/>
              </a:rPr>
              <a:t>(worked/seen)</a:t>
            </a:r>
            <a:endParaRPr/>
          </a:p>
        </p:txBody>
      </p:sp>
      <p:sp>
        <p:nvSpPr>
          <p:cNvPr id="299" name="Google Shape;299;p15"/>
          <p:cNvSpPr/>
          <p:nvPr/>
        </p:nvSpPr>
        <p:spPr>
          <a:xfrm>
            <a:off x="366712" y="1946275"/>
            <a:ext cx="2541587" cy="1533525"/>
          </a:xfrm>
          <a:prstGeom prst="ellipse">
            <a:avLst/>
          </a:prstGeom>
          <a:solidFill>
            <a:srgbClr val="0E3142">
              <a:alpha val="2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14454"/>
              </a:buClr>
              <a:buSzPts val="1800"/>
              <a:buFont typeface="Nixie One"/>
              <a:buNone/>
            </a:pPr>
            <a:r>
              <a:rPr b="1" i="0" lang="en-US" sz="1800" u="none">
                <a:solidFill>
                  <a:srgbClr val="114454"/>
                </a:solidFill>
                <a:latin typeface="Nixie One"/>
                <a:ea typeface="Nixie One"/>
                <a:cs typeface="Nixie One"/>
                <a:sym typeface="Nixie One"/>
              </a:rPr>
              <a:t>Have/has </a:t>
            </a:r>
            <a:endParaRPr/>
          </a:p>
        </p:txBody>
      </p:sp>
      <p:sp>
        <p:nvSpPr>
          <p:cNvPr id="300" name="Google Shape;300;p15"/>
          <p:cNvSpPr txBox="1"/>
          <p:nvPr/>
        </p:nvSpPr>
        <p:spPr>
          <a:xfrm>
            <a:off x="2997200" y="2520950"/>
            <a:ext cx="3175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a:t>
            </a:r>
            <a:endParaRPr/>
          </a:p>
        </p:txBody>
      </p:sp>
      <p:sp>
        <p:nvSpPr>
          <p:cNvPr id="301" name="Google Shape;301;p15"/>
          <p:cNvSpPr txBox="1"/>
          <p:nvPr/>
        </p:nvSpPr>
        <p:spPr>
          <a:xfrm>
            <a:off x="6011862" y="2520950"/>
            <a:ext cx="3175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a:t>
            </a:r>
            <a:endParaRPr/>
          </a:p>
        </p:txBody>
      </p:sp>
      <p:sp>
        <p:nvSpPr>
          <p:cNvPr id="302" name="Google Shape;302;p15"/>
          <p:cNvSpPr txBox="1"/>
          <p:nvPr/>
        </p:nvSpPr>
        <p:spPr>
          <a:xfrm>
            <a:off x="1763712" y="3530600"/>
            <a:ext cx="6096000" cy="1227137"/>
          </a:xfrm>
          <a:prstGeom prst="rect">
            <a:avLst/>
          </a:prstGeom>
          <a:noFill/>
          <a:ln>
            <a:noFill/>
          </a:ln>
        </p:spPr>
        <p:txBody>
          <a:bodyPr anchorCtr="0" anchor="t" bIns="45700" lIns="91425" spcFirstLastPara="1" rIns="91425" wrap="square" tIns="45700">
            <a:spAutoFit/>
          </a:bodyPr>
          <a:lstStyle/>
          <a:p>
            <a:pPr indent="0" lvl="0" marL="0" marR="0" rtl="0" algn="ctr">
              <a:lnSpc>
                <a:spcPct val="200000"/>
              </a:lnSpc>
              <a:spcBef>
                <a:spcPts val="0"/>
              </a:spcBef>
              <a:spcAft>
                <a:spcPts val="0"/>
              </a:spcAft>
              <a:buClr>
                <a:schemeClr val="dk1"/>
              </a:buClr>
              <a:buSzPts val="2000"/>
              <a:buFont typeface="Nixie One"/>
              <a:buNone/>
            </a:pPr>
            <a:r>
              <a:rPr b="1" i="0" lang="en-US" sz="2000" u="none">
                <a:solidFill>
                  <a:schemeClr val="dk1"/>
                </a:solidFill>
                <a:latin typeface="Nixie One"/>
                <a:ea typeface="Nixie One"/>
                <a:cs typeface="Nixie One"/>
                <a:sym typeface="Nixie One"/>
              </a:rPr>
              <a:t>Has</a:t>
            </a:r>
            <a:r>
              <a:rPr b="0" i="0" lang="en-US" sz="2000" u="none">
                <a:solidFill>
                  <a:schemeClr val="dk1"/>
                </a:solidFill>
                <a:latin typeface="Nixie One"/>
                <a:ea typeface="Nixie One"/>
                <a:cs typeface="Nixie One"/>
                <a:sym typeface="Nixie One"/>
              </a:rPr>
              <a:t> he </a:t>
            </a:r>
            <a:r>
              <a:rPr b="1" i="0" lang="en-US" sz="2000" u="none">
                <a:solidFill>
                  <a:schemeClr val="dk1"/>
                </a:solidFill>
                <a:latin typeface="Nixie One"/>
                <a:ea typeface="Nixie One"/>
                <a:cs typeface="Nixie One"/>
                <a:sym typeface="Nixie One"/>
              </a:rPr>
              <a:t>cleaned</a:t>
            </a:r>
            <a:r>
              <a:rPr b="0" i="0" lang="en-US" sz="2000" u="none">
                <a:solidFill>
                  <a:schemeClr val="dk1"/>
                </a:solidFill>
                <a:latin typeface="Nixie One"/>
                <a:ea typeface="Nixie One"/>
                <a:cs typeface="Nixie One"/>
                <a:sym typeface="Nixie One"/>
              </a:rPr>
              <a:t> his shoes?</a:t>
            </a:r>
            <a:endParaRPr/>
          </a:p>
          <a:p>
            <a:pPr indent="0" lvl="0" marL="0" marR="0" rtl="0" algn="ctr">
              <a:lnSpc>
                <a:spcPct val="200000"/>
              </a:lnSpc>
              <a:spcBef>
                <a:spcPts val="0"/>
              </a:spcBef>
              <a:spcAft>
                <a:spcPts val="0"/>
              </a:spcAft>
              <a:buClr>
                <a:schemeClr val="dk1"/>
              </a:buClr>
              <a:buSzPts val="2000"/>
              <a:buFont typeface="Nixie One"/>
              <a:buNone/>
            </a:pPr>
            <a:r>
              <a:rPr b="1" i="0" lang="en-US" sz="2000" u="none">
                <a:solidFill>
                  <a:schemeClr val="dk1"/>
                </a:solidFill>
                <a:latin typeface="Nixie One"/>
                <a:ea typeface="Nixie One"/>
                <a:cs typeface="Nixie One"/>
                <a:sym typeface="Nixie One"/>
              </a:rPr>
              <a:t>Have</a:t>
            </a:r>
            <a:r>
              <a:rPr b="0" i="0" lang="en-US" sz="2000" u="none">
                <a:solidFill>
                  <a:schemeClr val="dk1"/>
                </a:solidFill>
                <a:latin typeface="Nixie One"/>
                <a:ea typeface="Nixie One"/>
                <a:cs typeface="Nixie One"/>
                <a:sym typeface="Nixie One"/>
              </a:rPr>
              <a:t> you </a:t>
            </a:r>
            <a:r>
              <a:rPr b="1" i="0" lang="en-US" sz="2000" u="none">
                <a:solidFill>
                  <a:schemeClr val="dk1"/>
                </a:solidFill>
                <a:latin typeface="Nixie One"/>
                <a:ea typeface="Nixie One"/>
                <a:cs typeface="Nixie One"/>
                <a:sym typeface="Nixie One"/>
              </a:rPr>
              <a:t>lost</a:t>
            </a:r>
            <a:r>
              <a:rPr b="0" i="0" lang="en-US" sz="2000" u="none">
                <a:solidFill>
                  <a:schemeClr val="dk1"/>
                </a:solidFill>
                <a:latin typeface="Nixie One"/>
                <a:ea typeface="Nixie One"/>
                <a:cs typeface="Nixie One"/>
                <a:sym typeface="Nixie One"/>
              </a:rPr>
              <a:t> the key?</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6"/>
          <p:cNvSpPr txBox="1"/>
          <p:nvPr>
            <p:ph type="title"/>
          </p:nvPr>
        </p:nvSpPr>
        <p:spPr>
          <a:xfrm>
            <a:off x="1041400" y="601662"/>
            <a:ext cx="32083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BEEN vs. GONE</a:t>
            </a:r>
            <a:endParaRPr/>
          </a:p>
        </p:txBody>
      </p:sp>
      <p:grpSp>
        <p:nvGrpSpPr>
          <p:cNvPr id="308" name="Google Shape;308;p16"/>
          <p:cNvGrpSpPr/>
          <p:nvPr/>
        </p:nvGrpSpPr>
        <p:grpSpPr>
          <a:xfrm>
            <a:off x="323850" y="758825"/>
            <a:ext cx="366712" cy="366712"/>
            <a:chOff x="1923675" y="1633650"/>
            <a:chExt cx="436000" cy="435975"/>
          </a:xfrm>
        </p:grpSpPr>
        <p:sp>
          <p:nvSpPr>
            <p:cNvPr id="309" name="Google Shape;309;p16"/>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0" name="Google Shape;310;p16"/>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1" name="Google Shape;311;p16"/>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2" name="Google Shape;312;p16"/>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3" name="Google Shape;313;p16"/>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4" name="Google Shape;314;p16"/>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pic>
        <p:nvPicPr>
          <p:cNvPr descr="Erasmus+ logo EN.jpg" id="315" name="Google Shape;315;p16"/>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316" name="Google Shape;316;p16"/>
          <p:cNvSpPr txBox="1"/>
          <p:nvPr/>
        </p:nvSpPr>
        <p:spPr>
          <a:xfrm>
            <a:off x="1041400" y="1851025"/>
            <a:ext cx="8499475" cy="300196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800"/>
              <a:buFont typeface="Nixie One"/>
              <a:buNone/>
            </a:pPr>
            <a:r>
              <a:rPr b="0" i="0" lang="en-US" sz="1800" u="none">
                <a:solidFill>
                  <a:schemeClr val="dk1"/>
                </a:solidFill>
                <a:latin typeface="Nixie One"/>
                <a:ea typeface="Nixie One"/>
                <a:cs typeface="Nixie One"/>
                <a:sym typeface="Nixie One"/>
              </a:rPr>
              <a:t>We use</a:t>
            </a:r>
            <a:r>
              <a:rPr b="1" i="1" lang="en-US" sz="1800" u="none">
                <a:solidFill>
                  <a:schemeClr val="dk1"/>
                </a:solidFill>
                <a:latin typeface="Nixie One"/>
                <a:ea typeface="Nixie One"/>
                <a:cs typeface="Nixie One"/>
                <a:sym typeface="Nixie One"/>
              </a:rPr>
              <a:t> HAVE/HAS BEEN </a:t>
            </a:r>
            <a:r>
              <a:rPr b="0" i="0" lang="en-US" sz="1800" u="none">
                <a:solidFill>
                  <a:schemeClr val="dk1"/>
                </a:solidFill>
                <a:latin typeface="Nixie One"/>
                <a:ea typeface="Nixie One"/>
                <a:cs typeface="Nixie One"/>
                <a:sym typeface="Nixie One"/>
              </a:rPr>
              <a:t>when someone has</a:t>
            </a:r>
            <a:r>
              <a:rPr b="1" i="1" lang="en-US" sz="1800" u="none">
                <a:solidFill>
                  <a:schemeClr val="dk1"/>
                </a:solidFill>
                <a:latin typeface="Nixie One"/>
                <a:ea typeface="Nixie One"/>
                <a:cs typeface="Nixie One"/>
                <a:sym typeface="Nixie One"/>
              </a:rPr>
              <a:t> </a:t>
            </a:r>
            <a:r>
              <a:rPr b="0" i="1" lang="en-US" sz="1800" u="none">
                <a:solidFill>
                  <a:schemeClr val="dk1"/>
                </a:solidFill>
                <a:latin typeface="Nixie One"/>
                <a:ea typeface="Nixie One"/>
                <a:cs typeface="Nixie One"/>
                <a:sym typeface="Nixie One"/>
              </a:rPr>
              <a:t>gone</a:t>
            </a:r>
            <a:r>
              <a:rPr b="1" i="1" lang="en-US" sz="1800" u="none">
                <a:solidFill>
                  <a:schemeClr val="dk1"/>
                </a:solidFill>
                <a:latin typeface="Nixie One"/>
                <a:ea typeface="Nixie One"/>
                <a:cs typeface="Nixie One"/>
                <a:sym typeface="Nixie One"/>
              </a:rPr>
              <a:t> </a:t>
            </a:r>
            <a:r>
              <a:rPr b="0" i="0" lang="en-US" sz="1800" u="none">
                <a:solidFill>
                  <a:schemeClr val="dk1"/>
                </a:solidFill>
                <a:latin typeface="Nixie One"/>
                <a:ea typeface="Nixie One"/>
                <a:cs typeface="Nixie One"/>
                <a:sym typeface="Nixie One"/>
              </a:rPr>
              <a:t>to a place and</a:t>
            </a:r>
            <a:r>
              <a:rPr b="1" i="1" lang="en-US" sz="1800" u="none">
                <a:solidFill>
                  <a:schemeClr val="dk1"/>
                </a:solidFill>
                <a:latin typeface="Nixie One"/>
                <a:ea typeface="Nixie One"/>
                <a:cs typeface="Nixie One"/>
                <a:sym typeface="Nixie One"/>
              </a:rPr>
              <a:t> </a:t>
            </a:r>
            <a:r>
              <a:rPr b="1" i="0" lang="en-US" sz="1800" u="sng">
                <a:solidFill>
                  <a:schemeClr val="dk1"/>
                </a:solidFill>
                <a:latin typeface="Nixie One"/>
                <a:ea typeface="Nixie One"/>
                <a:cs typeface="Nixie One"/>
                <a:sym typeface="Nixie One"/>
              </a:rPr>
              <a:t>returned</a:t>
            </a:r>
            <a:r>
              <a:rPr b="0" i="0" lang="en-US" sz="1800" u="none">
                <a:solidFill>
                  <a:schemeClr val="dk1"/>
                </a:solidFill>
                <a:latin typeface="Nixie One"/>
                <a:ea typeface="Nixie One"/>
                <a:cs typeface="Nixie One"/>
                <a:sym typeface="Nixie One"/>
              </a:rPr>
              <a:t>:</a:t>
            </a:r>
            <a:endParaRPr/>
          </a:p>
          <a:p>
            <a:pPr indent="0" lvl="1" marL="457200" marR="0" rtl="0" algn="l">
              <a:lnSpc>
                <a:spcPct val="150000"/>
              </a:lnSpc>
              <a:spcBef>
                <a:spcPts val="0"/>
              </a:spcBef>
              <a:spcAft>
                <a:spcPts val="0"/>
              </a:spcAft>
              <a:buClr>
                <a:schemeClr val="dk1"/>
              </a:buClr>
              <a:buSzPts val="1800"/>
              <a:buFont typeface="Nixie One"/>
              <a:buNone/>
            </a:pPr>
            <a:r>
              <a:rPr b="0" i="1" lang="en-US" sz="1800" u="none" cap="none" strike="noStrike">
                <a:solidFill>
                  <a:schemeClr val="dk1"/>
                </a:solidFill>
                <a:latin typeface="Nixie One"/>
                <a:ea typeface="Nixie One"/>
                <a:cs typeface="Nixie One"/>
                <a:sym typeface="Nixie One"/>
              </a:rPr>
              <a:t>A: Where </a:t>
            </a:r>
            <a:r>
              <a:rPr b="1" i="1" lang="en-US" sz="1800" u="none" cap="none" strike="noStrike">
                <a:solidFill>
                  <a:schemeClr val="dk1"/>
                </a:solidFill>
                <a:latin typeface="Nixie One"/>
                <a:ea typeface="Nixie One"/>
                <a:cs typeface="Nixie One"/>
                <a:sym typeface="Nixie One"/>
              </a:rPr>
              <a:t>have</a:t>
            </a:r>
            <a:r>
              <a:rPr b="0" i="1" lang="en-US" sz="1800" u="none" cap="none" strike="noStrike">
                <a:solidFill>
                  <a:schemeClr val="dk1"/>
                </a:solidFill>
                <a:latin typeface="Nixie One"/>
                <a:ea typeface="Nixie One"/>
                <a:cs typeface="Nixie One"/>
                <a:sym typeface="Nixie One"/>
              </a:rPr>
              <a:t> you </a:t>
            </a:r>
            <a:r>
              <a:rPr b="1" i="1" lang="en-US" sz="1800" u="none" cap="none" strike="noStrike">
                <a:solidFill>
                  <a:schemeClr val="dk1"/>
                </a:solidFill>
                <a:latin typeface="Nixie One"/>
                <a:ea typeface="Nixie One"/>
                <a:cs typeface="Nixie One"/>
                <a:sym typeface="Nixie One"/>
              </a:rPr>
              <a:t>been</a:t>
            </a:r>
            <a:r>
              <a:rPr b="0" i="1" lang="en-US" sz="1800" u="none" cap="none" strike="noStrike">
                <a:solidFill>
                  <a:schemeClr val="dk1"/>
                </a:solidFill>
                <a:latin typeface="Nixie One"/>
                <a:ea typeface="Nixie One"/>
                <a:cs typeface="Nixie One"/>
                <a:sym typeface="Nixie One"/>
              </a:rPr>
              <a:t>?</a:t>
            </a:r>
            <a:br>
              <a:rPr b="0" i="1" lang="en-US" sz="1800" u="none" cap="none" strike="noStrike">
                <a:solidFill>
                  <a:schemeClr val="dk1"/>
                </a:solidFill>
                <a:latin typeface="Nixie One"/>
                <a:ea typeface="Nixie One"/>
                <a:cs typeface="Nixie One"/>
                <a:sym typeface="Nixie One"/>
              </a:rPr>
            </a:br>
            <a:r>
              <a:rPr b="0" i="1" lang="en-US" sz="1800" u="none" cap="none" strike="noStrike">
                <a:solidFill>
                  <a:schemeClr val="dk1"/>
                </a:solidFill>
                <a:latin typeface="Nixie One"/>
                <a:ea typeface="Nixie One"/>
                <a:cs typeface="Nixie One"/>
                <a:sym typeface="Nixie One"/>
              </a:rPr>
              <a:t>B: I</a:t>
            </a:r>
            <a:r>
              <a:rPr b="1" i="1" lang="en-US" sz="1800" u="none" cap="none" strike="noStrike">
                <a:solidFill>
                  <a:schemeClr val="dk1"/>
                </a:solidFill>
                <a:latin typeface="Nixie One"/>
                <a:ea typeface="Nixie One"/>
                <a:cs typeface="Nixie One"/>
                <a:sym typeface="Nixie One"/>
              </a:rPr>
              <a:t>'ve</a:t>
            </a:r>
            <a:r>
              <a:rPr b="0" i="1" lang="en-US" sz="1800" u="none" cap="none" strike="noStrike">
                <a:solidFill>
                  <a:schemeClr val="dk1"/>
                </a:solidFill>
                <a:latin typeface="Nixie One"/>
                <a:ea typeface="Nixie One"/>
                <a:cs typeface="Nixie One"/>
                <a:sym typeface="Nixie One"/>
              </a:rPr>
              <a:t> just </a:t>
            </a:r>
            <a:r>
              <a:rPr b="1" i="1" lang="en-US" sz="1800" u="none" cap="none" strike="noStrike">
                <a:solidFill>
                  <a:schemeClr val="dk1"/>
                </a:solidFill>
                <a:latin typeface="Nixie One"/>
                <a:ea typeface="Nixie One"/>
                <a:cs typeface="Nixie One"/>
                <a:sym typeface="Nixie One"/>
              </a:rPr>
              <a:t>been</a:t>
            </a:r>
            <a:r>
              <a:rPr b="0" i="1" lang="en-US" sz="1800" u="none" cap="none" strike="noStrike">
                <a:solidFill>
                  <a:schemeClr val="dk1"/>
                </a:solidFill>
                <a:latin typeface="Nixie One"/>
                <a:ea typeface="Nixie One"/>
                <a:cs typeface="Nixie One"/>
                <a:sym typeface="Nixie One"/>
              </a:rPr>
              <a:t> out </a:t>
            </a:r>
            <a:r>
              <a:rPr b="1" i="1" lang="en-US" sz="1800" u="none" cap="none" strike="noStrike">
                <a:solidFill>
                  <a:schemeClr val="dk1"/>
                </a:solidFill>
                <a:latin typeface="Nixie One"/>
                <a:ea typeface="Nixie One"/>
                <a:cs typeface="Nixie One"/>
                <a:sym typeface="Nixie One"/>
              </a:rPr>
              <a:t>to</a:t>
            </a:r>
            <a:r>
              <a:rPr b="0" i="1" lang="en-US" sz="1800" u="none" cap="none" strike="noStrike">
                <a:solidFill>
                  <a:schemeClr val="dk1"/>
                </a:solidFill>
                <a:latin typeface="Nixie One"/>
                <a:ea typeface="Nixie One"/>
                <a:cs typeface="Nixie One"/>
                <a:sym typeface="Nixie One"/>
              </a:rPr>
              <a:t> the supermarket.</a:t>
            </a:r>
            <a:endParaRPr/>
          </a:p>
          <a:p>
            <a:pPr indent="0" lvl="1" marL="457200" marR="0" rtl="0" algn="l">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a:p>
            <a:pPr indent="0" lvl="1" marL="457200" marR="0" rtl="0" algn="l">
              <a:lnSpc>
                <a:spcPct val="150000"/>
              </a:lnSpc>
              <a:spcBef>
                <a:spcPts val="0"/>
              </a:spcBef>
              <a:spcAft>
                <a:spcPts val="0"/>
              </a:spcAft>
              <a:buClr>
                <a:schemeClr val="dk1"/>
              </a:buClr>
              <a:buSzPts val="1800"/>
              <a:buFont typeface="Nixie One"/>
              <a:buNone/>
            </a:pPr>
            <a:r>
              <a:rPr b="0" i="1" lang="en-US" sz="1800" u="none" cap="none" strike="noStrike">
                <a:solidFill>
                  <a:schemeClr val="dk1"/>
                </a:solidFill>
                <a:latin typeface="Nixie One"/>
                <a:ea typeface="Nixie One"/>
                <a:cs typeface="Nixie One"/>
                <a:sym typeface="Nixie One"/>
              </a:rPr>
              <a:t>A: </a:t>
            </a:r>
            <a:r>
              <a:rPr b="1" i="1" lang="en-US" sz="1800" u="none" cap="none" strike="noStrike">
                <a:solidFill>
                  <a:schemeClr val="dk1"/>
                </a:solidFill>
                <a:latin typeface="Nixie One"/>
                <a:ea typeface="Nixie One"/>
                <a:cs typeface="Nixie One"/>
                <a:sym typeface="Nixie One"/>
              </a:rPr>
              <a:t>Have</a:t>
            </a:r>
            <a:r>
              <a:rPr b="0" i="1" lang="en-US" sz="1800" u="none" cap="none" strike="noStrike">
                <a:solidFill>
                  <a:schemeClr val="dk1"/>
                </a:solidFill>
                <a:latin typeface="Nixie One"/>
                <a:ea typeface="Nixie One"/>
                <a:cs typeface="Nixie One"/>
                <a:sym typeface="Nixie One"/>
              </a:rPr>
              <a:t> you </a:t>
            </a:r>
            <a:r>
              <a:rPr b="1" i="1" lang="en-US" sz="1800" u="none" cap="none" strike="noStrike">
                <a:solidFill>
                  <a:schemeClr val="dk1"/>
                </a:solidFill>
                <a:latin typeface="Nixie One"/>
                <a:ea typeface="Nixie One"/>
                <a:cs typeface="Nixie One"/>
                <a:sym typeface="Nixie One"/>
              </a:rPr>
              <a:t>ever been to </a:t>
            </a:r>
            <a:r>
              <a:rPr b="0" i="1" lang="en-US" sz="1800" u="none" cap="none" strike="noStrike">
                <a:solidFill>
                  <a:schemeClr val="dk1"/>
                </a:solidFill>
                <a:latin typeface="Nixie One"/>
                <a:ea typeface="Nixie One"/>
                <a:cs typeface="Nixie One"/>
                <a:sym typeface="Nixie One"/>
              </a:rPr>
              <a:t>San Francisco?</a:t>
            </a:r>
            <a:br>
              <a:rPr b="0" i="1" lang="en-US" sz="1800" u="none" cap="none" strike="noStrike">
                <a:solidFill>
                  <a:schemeClr val="dk1"/>
                </a:solidFill>
                <a:latin typeface="Nixie One"/>
                <a:ea typeface="Nixie One"/>
                <a:cs typeface="Nixie One"/>
                <a:sym typeface="Nixie One"/>
              </a:rPr>
            </a:br>
            <a:r>
              <a:rPr b="0" i="1" lang="en-US" sz="1800" u="none" cap="none" strike="noStrike">
                <a:solidFill>
                  <a:schemeClr val="dk1"/>
                </a:solidFill>
                <a:latin typeface="Nixie One"/>
                <a:ea typeface="Nixie One"/>
                <a:cs typeface="Nixie One"/>
                <a:sym typeface="Nixie One"/>
              </a:rPr>
              <a:t>B: No, but I</a:t>
            </a:r>
            <a:r>
              <a:rPr b="1" i="1" lang="en-US" sz="1800" u="none" cap="none" strike="noStrike">
                <a:solidFill>
                  <a:schemeClr val="dk1"/>
                </a:solidFill>
                <a:latin typeface="Nixie One"/>
                <a:ea typeface="Nixie One"/>
                <a:cs typeface="Nixie One"/>
                <a:sym typeface="Nixie One"/>
              </a:rPr>
              <a:t>'ve been to</a:t>
            </a:r>
            <a:r>
              <a:rPr b="0" i="1" lang="en-US" sz="1800" u="none" cap="none" strike="noStrike">
                <a:solidFill>
                  <a:schemeClr val="dk1"/>
                </a:solidFill>
                <a:latin typeface="Nixie One"/>
                <a:ea typeface="Nixie One"/>
                <a:cs typeface="Nixie One"/>
                <a:sym typeface="Nixie One"/>
              </a:rPr>
              <a:t> Los Angeles.</a:t>
            </a:r>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7"/>
          <p:cNvSpPr txBox="1"/>
          <p:nvPr>
            <p:ph type="title"/>
          </p:nvPr>
        </p:nvSpPr>
        <p:spPr>
          <a:xfrm>
            <a:off x="1041400" y="601662"/>
            <a:ext cx="32083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BEEN vs. GONE</a:t>
            </a:r>
            <a:endParaRPr/>
          </a:p>
        </p:txBody>
      </p:sp>
      <p:grpSp>
        <p:nvGrpSpPr>
          <p:cNvPr id="322" name="Google Shape;322;p17"/>
          <p:cNvGrpSpPr/>
          <p:nvPr/>
        </p:nvGrpSpPr>
        <p:grpSpPr>
          <a:xfrm>
            <a:off x="323850" y="758825"/>
            <a:ext cx="366712" cy="366712"/>
            <a:chOff x="1923675" y="1633650"/>
            <a:chExt cx="436000" cy="435975"/>
          </a:xfrm>
        </p:grpSpPr>
        <p:sp>
          <p:nvSpPr>
            <p:cNvPr id="323" name="Google Shape;323;p1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4" name="Google Shape;324;p1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5" name="Google Shape;325;p1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6" name="Google Shape;326;p1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7" name="Google Shape;327;p1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8" name="Google Shape;328;p1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pic>
        <p:nvPicPr>
          <p:cNvPr descr="Erasmus+ logo EN.jpg" id="329" name="Google Shape;329;p17"/>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330" name="Google Shape;330;p17"/>
          <p:cNvSpPr txBox="1"/>
          <p:nvPr/>
        </p:nvSpPr>
        <p:spPr>
          <a:xfrm>
            <a:off x="1041400" y="1851025"/>
            <a:ext cx="8499475" cy="133985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800"/>
              <a:buFont typeface="Nixie One"/>
              <a:buNone/>
            </a:pPr>
            <a:r>
              <a:rPr b="0" i="0" lang="en-US" sz="1800" u="none">
                <a:solidFill>
                  <a:schemeClr val="dk1"/>
                </a:solidFill>
                <a:latin typeface="Nixie One"/>
                <a:ea typeface="Nixie One"/>
                <a:cs typeface="Nixie One"/>
                <a:sym typeface="Nixie One"/>
              </a:rPr>
              <a:t>But when someone </a:t>
            </a:r>
            <a:r>
              <a:rPr b="1" i="0" lang="en-US" sz="1800" u="sng">
                <a:solidFill>
                  <a:schemeClr val="dk1"/>
                </a:solidFill>
                <a:latin typeface="Nixie One"/>
                <a:ea typeface="Nixie One"/>
                <a:cs typeface="Nixie One"/>
                <a:sym typeface="Nixie One"/>
              </a:rPr>
              <a:t>has not returned</a:t>
            </a:r>
            <a:r>
              <a:rPr b="0" i="0" lang="en-US" sz="1800" u="none">
                <a:solidFill>
                  <a:schemeClr val="dk1"/>
                </a:solidFill>
                <a:latin typeface="Nixie One"/>
                <a:ea typeface="Nixie One"/>
                <a:cs typeface="Nixie One"/>
                <a:sym typeface="Nixie One"/>
              </a:rPr>
              <a:t>, we use</a:t>
            </a:r>
            <a:r>
              <a:rPr b="0" i="1" lang="en-US" sz="1800" u="none">
                <a:solidFill>
                  <a:schemeClr val="dk1"/>
                </a:solidFill>
                <a:latin typeface="Nixie One"/>
                <a:ea typeface="Nixie One"/>
                <a:cs typeface="Nixie One"/>
                <a:sym typeface="Nixie One"/>
              </a:rPr>
              <a:t> </a:t>
            </a:r>
            <a:r>
              <a:rPr b="1" i="1" lang="en-US" sz="1800" u="none">
                <a:solidFill>
                  <a:schemeClr val="dk1"/>
                </a:solidFill>
                <a:latin typeface="Nixie One"/>
                <a:ea typeface="Nixie One"/>
                <a:cs typeface="Nixie One"/>
                <a:sym typeface="Nixie One"/>
              </a:rPr>
              <a:t>HAVE/HAS GONE</a:t>
            </a:r>
            <a:r>
              <a:rPr b="0" i="0" lang="en-US" sz="1800" u="none">
                <a:solidFill>
                  <a:schemeClr val="dk1"/>
                </a:solidFill>
                <a:latin typeface="Nixie One"/>
                <a:ea typeface="Nixie One"/>
                <a:cs typeface="Nixie One"/>
                <a:sym typeface="Nixie One"/>
              </a:rPr>
              <a:t>:</a:t>
            </a:r>
            <a:endParaRPr/>
          </a:p>
          <a:p>
            <a:pPr indent="0" lvl="1" marL="457200" marR="0" rtl="0" algn="l">
              <a:lnSpc>
                <a:spcPct val="150000"/>
              </a:lnSpc>
              <a:spcBef>
                <a:spcPts val="0"/>
              </a:spcBef>
              <a:spcAft>
                <a:spcPts val="0"/>
              </a:spcAft>
              <a:buClr>
                <a:schemeClr val="dk1"/>
              </a:buClr>
              <a:buSzPts val="1800"/>
              <a:buFont typeface="Nixie One"/>
              <a:buNone/>
            </a:pPr>
            <a:r>
              <a:rPr b="0" i="1" lang="en-US" sz="1800" u="none" cap="none" strike="noStrike">
                <a:solidFill>
                  <a:schemeClr val="dk1"/>
                </a:solidFill>
                <a:latin typeface="Nixie One"/>
                <a:ea typeface="Nixie One"/>
                <a:cs typeface="Nixie One"/>
                <a:sym typeface="Nixie One"/>
              </a:rPr>
              <a:t>A: Where's Maria? I haven't seen her for weeks.</a:t>
            </a:r>
            <a:br>
              <a:rPr b="0" i="1" lang="en-US" sz="1800" u="none" cap="none" strike="noStrike">
                <a:solidFill>
                  <a:schemeClr val="dk1"/>
                </a:solidFill>
                <a:latin typeface="Nixie One"/>
                <a:ea typeface="Nixie One"/>
                <a:cs typeface="Nixie One"/>
                <a:sym typeface="Nixie One"/>
              </a:rPr>
            </a:br>
            <a:r>
              <a:rPr b="0" i="1" lang="en-US" sz="1800" u="none" cap="none" strike="noStrike">
                <a:solidFill>
                  <a:schemeClr val="dk1"/>
                </a:solidFill>
                <a:latin typeface="Nixie One"/>
                <a:ea typeface="Nixie One"/>
                <a:cs typeface="Nixie One"/>
                <a:sym typeface="Nixie One"/>
              </a:rPr>
              <a:t>B: She</a:t>
            </a:r>
            <a:r>
              <a:rPr b="1" i="1" lang="en-US" sz="1800" u="none" cap="none" strike="noStrike">
                <a:solidFill>
                  <a:schemeClr val="dk1"/>
                </a:solidFill>
                <a:latin typeface="Nixie One"/>
                <a:ea typeface="Nixie One"/>
                <a:cs typeface="Nixie One"/>
                <a:sym typeface="Nixie One"/>
              </a:rPr>
              <a:t>'s gone to</a:t>
            </a:r>
            <a:r>
              <a:rPr b="0" i="1" lang="en-US" sz="1800" u="none" cap="none" strike="noStrike">
                <a:solidFill>
                  <a:schemeClr val="dk1"/>
                </a:solidFill>
                <a:latin typeface="Nixie One"/>
                <a:ea typeface="Nixie One"/>
                <a:cs typeface="Nixie One"/>
                <a:sym typeface="Nixie One"/>
              </a:rPr>
              <a:t> Paris for a week. She'll be back tomorrow.</a:t>
            </a:r>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8"/>
          <p:cNvSpPr txBox="1"/>
          <p:nvPr>
            <p:ph type="title"/>
          </p:nvPr>
        </p:nvSpPr>
        <p:spPr>
          <a:xfrm>
            <a:off x="1041400" y="601662"/>
            <a:ext cx="32083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TIME ADVERBIALS</a:t>
            </a:r>
            <a:endParaRPr/>
          </a:p>
        </p:txBody>
      </p:sp>
      <p:grpSp>
        <p:nvGrpSpPr>
          <p:cNvPr id="336" name="Google Shape;336;p18"/>
          <p:cNvGrpSpPr/>
          <p:nvPr/>
        </p:nvGrpSpPr>
        <p:grpSpPr>
          <a:xfrm>
            <a:off x="323850" y="758825"/>
            <a:ext cx="366712" cy="366712"/>
            <a:chOff x="1923675" y="1633650"/>
            <a:chExt cx="436000" cy="435975"/>
          </a:xfrm>
        </p:grpSpPr>
        <p:sp>
          <p:nvSpPr>
            <p:cNvPr id="337" name="Google Shape;337;p1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8" name="Google Shape;338;p1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9" name="Google Shape;339;p1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0" name="Google Shape;340;p1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1" name="Google Shape;341;p1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2" name="Google Shape;342;p1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pic>
        <p:nvPicPr>
          <p:cNvPr descr="Erasmus+ logo EN.jpg" id="343" name="Google Shape;343;p18"/>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344" name="Google Shape;344;p18"/>
          <p:cNvSpPr txBox="1"/>
          <p:nvPr/>
        </p:nvSpPr>
        <p:spPr>
          <a:xfrm>
            <a:off x="1041400" y="1851025"/>
            <a:ext cx="7602537" cy="286226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Nixie One"/>
                <a:ea typeface="Nixie One"/>
                <a:cs typeface="Nixie One"/>
                <a:sym typeface="Nixie One"/>
              </a:rPr>
              <a:t>Recently</a:t>
            </a:r>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Nixie One"/>
                <a:ea typeface="Nixie One"/>
                <a:cs typeface="Nixie One"/>
                <a:sym typeface="Nixie One"/>
              </a:rPr>
              <a:t>Just</a:t>
            </a:r>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Nixie One"/>
                <a:ea typeface="Nixie One"/>
                <a:cs typeface="Nixie One"/>
                <a:sym typeface="Nixie One"/>
              </a:rPr>
              <a:t>So far</a:t>
            </a:r>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Nixie One"/>
                <a:ea typeface="Nixie One"/>
                <a:cs typeface="Nixie One"/>
                <a:sym typeface="Nixie One"/>
              </a:rPr>
              <a:t>Until now</a:t>
            </a:r>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Nixie One"/>
                <a:ea typeface="Nixie One"/>
                <a:cs typeface="Nixie One"/>
                <a:sym typeface="Nixie One"/>
              </a:rPr>
              <a:t>Ever</a:t>
            </a:r>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Nixie One"/>
                <a:ea typeface="Nixie One"/>
                <a:cs typeface="Nixie One"/>
                <a:sym typeface="Nixie One"/>
              </a:rPr>
              <a:t>Yet</a:t>
            </a:r>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Nixie One"/>
                <a:ea typeface="Nixie One"/>
                <a:cs typeface="Nixie One"/>
                <a:sym typeface="Nixie One"/>
              </a:rPr>
              <a:t>Never</a:t>
            </a:r>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Nixie One"/>
                <a:ea typeface="Nixie One"/>
                <a:cs typeface="Nixie One"/>
                <a:sym typeface="Nixie One"/>
              </a:rPr>
              <a:t>Since </a:t>
            </a:r>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Nixie One"/>
                <a:ea typeface="Nixie One"/>
                <a:cs typeface="Nixie One"/>
                <a:sym typeface="Nixie One"/>
              </a:rPr>
              <a:t>Already </a:t>
            </a:r>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9"/>
          <p:cNvSpPr txBox="1"/>
          <p:nvPr>
            <p:ph type="ctrTitle"/>
          </p:nvPr>
        </p:nvSpPr>
        <p:spPr>
          <a:xfrm>
            <a:off x="3635375" y="3198812"/>
            <a:ext cx="5294312" cy="140811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Nixie One"/>
                <a:ea typeface="Nixie One"/>
                <a:cs typeface="Nixie One"/>
                <a:sym typeface="Nixie One"/>
              </a:rPr>
              <a:t>Present Perfect Continuous</a:t>
            </a:r>
            <a:endParaRPr/>
          </a:p>
        </p:txBody>
      </p:sp>
      <p:sp>
        <p:nvSpPr>
          <p:cNvPr id="350" name="Google Shape;350;p19"/>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2</a:t>
            </a:r>
            <a:endParaRPr/>
          </a:p>
        </p:txBody>
      </p:sp>
      <p:sp>
        <p:nvSpPr>
          <p:cNvPr id="351" name="Google Shape;351;p19"/>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352" name="Google Shape;352;p19"/>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353" name="Google Shape;353;p19"/>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pic>
        <p:nvPicPr>
          <p:cNvPr descr="Erasmus+ logo EN.jpg" id="96" name="Google Shape;96;p2"/>
          <p:cNvPicPr preferRelativeResize="0"/>
          <p:nvPr/>
        </p:nvPicPr>
        <p:blipFill rotWithShape="1">
          <a:blip r:embed="rId3">
            <a:alphaModFix/>
          </a:blip>
          <a:srcRect b="0" l="0" r="0" t="0"/>
          <a:stretch/>
        </p:blipFill>
        <p:spPr>
          <a:xfrm>
            <a:off x="142875" y="285750"/>
            <a:ext cx="2593975" cy="571500"/>
          </a:xfrm>
          <a:prstGeom prst="rect">
            <a:avLst/>
          </a:prstGeom>
          <a:noFill/>
          <a:ln>
            <a:noFill/>
          </a:ln>
        </p:spPr>
      </p:pic>
      <p:pic>
        <p:nvPicPr>
          <p:cNvPr id="97" name="Google Shape;97;p2"/>
          <p:cNvPicPr preferRelativeResize="0"/>
          <p:nvPr/>
        </p:nvPicPr>
        <p:blipFill rotWithShape="1">
          <a:blip r:embed="rId4">
            <a:alphaModFix/>
          </a:blip>
          <a:srcRect b="0" l="0" r="0" t="0"/>
          <a:stretch/>
        </p:blipFill>
        <p:spPr>
          <a:xfrm>
            <a:off x="2928937" y="285750"/>
            <a:ext cx="1158875" cy="652462"/>
          </a:xfrm>
          <a:prstGeom prst="rect">
            <a:avLst/>
          </a:prstGeom>
          <a:noFill/>
          <a:ln>
            <a:noFill/>
          </a:ln>
        </p:spPr>
      </p:pic>
      <p:sp>
        <p:nvSpPr>
          <p:cNvPr id="98" name="Google Shape;98;p2"/>
          <p:cNvSpPr txBox="1"/>
          <p:nvPr/>
        </p:nvSpPr>
        <p:spPr>
          <a:xfrm>
            <a:off x="298450" y="4506912"/>
            <a:ext cx="4143375"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1" i="0" lang="en-US" sz="1400" u="none">
                <a:solidFill>
                  <a:schemeClr val="lt1"/>
                </a:solidFill>
                <a:latin typeface="Arial"/>
                <a:ea typeface="Arial"/>
                <a:cs typeface="Arial"/>
                <a:sym typeface="Arial"/>
              </a:rPr>
              <a:t>2020-1-SK01-KA226-SCH-094350  font ARIEL</a:t>
            </a:r>
            <a:endParaRPr/>
          </a:p>
        </p:txBody>
      </p:sp>
      <p:sp>
        <p:nvSpPr>
          <p:cNvPr id="99" name="Google Shape;99;p2"/>
          <p:cNvSpPr txBox="1"/>
          <p:nvPr/>
        </p:nvSpPr>
        <p:spPr>
          <a:xfrm>
            <a:off x="468312" y="1492250"/>
            <a:ext cx="7920037" cy="21685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1800"/>
              <a:buFont typeface="Nixie One"/>
              <a:buNone/>
            </a:pPr>
            <a:r>
              <a:rPr b="1" i="0" lang="en-US" sz="1800" u="none">
                <a:solidFill>
                  <a:schemeClr val="lt1"/>
                </a:solidFill>
                <a:latin typeface="Nixie One"/>
                <a:ea typeface="Nixie One"/>
                <a:cs typeface="Nixie One"/>
                <a:sym typeface="Nixie One"/>
              </a:rPr>
              <a:t>Subject: </a:t>
            </a:r>
            <a:r>
              <a:rPr b="0" i="0" lang="en-US" sz="1800" u="none">
                <a:solidFill>
                  <a:schemeClr val="lt1"/>
                </a:solidFill>
                <a:latin typeface="Nixie One"/>
                <a:ea typeface="Nixie One"/>
                <a:cs typeface="Nixie One"/>
                <a:sym typeface="Nixie One"/>
              </a:rPr>
              <a:t>English language</a:t>
            </a:r>
            <a:endParaRPr/>
          </a:p>
          <a:p>
            <a:pPr indent="0" lvl="0" marL="0" marR="0" rtl="0" algn="l">
              <a:lnSpc>
                <a:spcPct val="150000"/>
              </a:lnSpc>
              <a:spcBef>
                <a:spcPts val="0"/>
              </a:spcBef>
              <a:spcAft>
                <a:spcPts val="0"/>
              </a:spcAft>
              <a:buClr>
                <a:schemeClr val="lt1"/>
              </a:buClr>
              <a:buSzPts val="1800"/>
              <a:buFont typeface="Nixie One"/>
              <a:buNone/>
            </a:pPr>
            <a:r>
              <a:rPr b="1" i="0" lang="en-US" sz="1800" u="none">
                <a:solidFill>
                  <a:schemeClr val="lt1"/>
                </a:solidFill>
                <a:latin typeface="Nixie One"/>
                <a:ea typeface="Nixie One"/>
                <a:cs typeface="Nixie One"/>
                <a:sym typeface="Nixie One"/>
              </a:rPr>
              <a:t>Specification: </a:t>
            </a:r>
            <a:r>
              <a:rPr b="0" i="0" lang="en-US" sz="1800" u="none">
                <a:solidFill>
                  <a:schemeClr val="lt1"/>
                </a:solidFill>
                <a:latin typeface="Nixie One"/>
                <a:ea typeface="Nixie One"/>
                <a:cs typeface="Nixie One"/>
                <a:sym typeface="Nixie One"/>
              </a:rPr>
              <a:t>ESL</a:t>
            </a:r>
            <a:endParaRPr/>
          </a:p>
          <a:p>
            <a:pPr indent="0" lvl="0" marL="0" marR="0" rtl="0" algn="l">
              <a:lnSpc>
                <a:spcPct val="150000"/>
              </a:lnSpc>
              <a:spcBef>
                <a:spcPts val="0"/>
              </a:spcBef>
              <a:spcAft>
                <a:spcPts val="0"/>
              </a:spcAft>
              <a:buClr>
                <a:schemeClr val="lt1"/>
              </a:buClr>
              <a:buSzPts val="1800"/>
              <a:buFont typeface="Nixie One"/>
              <a:buNone/>
            </a:pPr>
            <a:r>
              <a:rPr b="1" i="0" lang="en-US" sz="1800" u="none">
                <a:solidFill>
                  <a:schemeClr val="lt1"/>
                </a:solidFill>
                <a:latin typeface="Nixie One"/>
                <a:ea typeface="Nixie One"/>
                <a:cs typeface="Nixie One"/>
                <a:sym typeface="Nixie One"/>
              </a:rPr>
              <a:t>Level: </a:t>
            </a:r>
            <a:r>
              <a:rPr b="0" i="0" lang="en-US" sz="1800" u="none">
                <a:solidFill>
                  <a:schemeClr val="lt1"/>
                </a:solidFill>
                <a:latin typeface="Nixie One"/>
                <a:ea typeface="Nixie One"/>
                <a:cs typeface="Nixie One"/>
                <a:sym typeface="Nixie One"/>
              </a:rPr>
              <a:t>intermediate</a:t>
            </a:r>
            <a:endParaRPr/>
          </a:p>
          <a:p>
            <a:pPr indent="0" lvl="0" marL="0" marR="0" rtl="0" algn="l">
              <a:lnSpc>
                <a:spcPct val="150000"/>
              </a:lnSpc>
              <a:spcBef>
                <a:spcPts val="0"/>
              </a:spcBef>
              <a:spcAft>
                <a:spcPts val="0"/>
              </a:spcAft>
              <a:buClr>
                <a:schemeClr val="lt1"/>
              </a:buClr>
              <a:buSzPts val="1800"/>
              <a:buFont typeface="Nixie One"/>
              <a:buNone/>
            </a:pPr>
            <a:r>
              <a:rPr b="1" i="0" lang="en-US" sz="1800" u="none">
                <a:solidFill>
                  <a:schemeClr val="lt1"/>
                </a:solidFill>
                <a:latin typeface="Nixie One"/>
                <a:ea typeface="Nixie One"/>
                <a:cs typeface="Nixie One"/>
                <a:sym typeface="Nixie One"/>
              </a:rPr>
              <a:t>Age of students: </a:t>
            </a:r>
            <a:r>
              <a:rPr b="0" i="0" lang="en-US" sz="1800" u="none">
                <a:solidFill>
                  <a:schemeClr val="lt1"/>
                </a:solidFill>
                <a:latin typeface="Nixie One"/>
                <a:ea typeface="Nixie One"/>
                <a:cs typeface="Nixie One"/>
                <a:sym typeface="Nixie One"/>
              </a:rPr>
              <a:t>15-16</a:t>
            </a:r>
            <a:endParaRPr/>
          </a:p>
          <a:p>
            <a:pPr indent="0" lvl="0" marL="0" marR="0" rtl="0" algn="l">
              <a:lnSpc>
                <a:spcPct val="150000"/>
              </a:lnSpc>
              <a:spcBef>
                <a:spcPts val="0"/>
              </a:spcBef>
              <a:spcAft>
                <a:spcPts val="0"/>
              </a:spcAft>
              <a:buClr>
                <a:schemeClr val="lt1"/>
              </a:buClr>
              <a:buSzPts val="1800"/>
              <a:buFont typeface="Nixie One"/>
              <a:buNone/>
            </a:pPr>
            <a:r>
              <a:rPr b="1" i="0" lang="en-US" sz="1800" u="none">
                <a:solidFill>
                  <a:schemeClr val="lt1"/>
                </a:solidFill>
                <a:latin typeface="Nixie One"/>
                <a:ea typeface="Nixie One"/>
                <a:cs typeface="Nixie One"/>
                <a:sym typeface="Nixie One"/>
              </a:rPr>
              <a:t>Lesson length: </a:t>
            </a:r>
            <a:r>
              <a:rPr b="0" i="0" lang="en-US" sz="1800" u="none">
                <a:solidFill>
                  <a:schemeClr val="lt1"/>
                </a:solidFill>
                <a:latin typeface="Nixie One"/>
                <a:ea typeface="Nixie One"/>
                <a:cs typeface="Nixie One"/>
                <a:sym typeface="Nixie One"/>
              </a:rPr>
              <a:t>45 minutes</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0"/>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359" name="Google Shape;359;p20"/>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360" name="Google Shape;360;p20"/>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361" name="Google Shape;361;p20"/>
          <p:cNvSpPr txBox="1"/>
          <p:nvPr/>
        </p:nvSpPr>
        <p:spPr>
          <a:xfrm>
            <a:off x="684212" y="1779587"/>
            <a:ext cx="7632700" cy="138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Nixie One"/>
              <a:buNone/>
            </a:pPr>
            <a:r>
              <a:rPr b="0" i="0" lang="en-US" sz="2800" u="none">
                <a:solidFill>
                  <a:schemeClr val="lt1"/>
                </a:solidFill>
                <a:latin typeface="Nixie One"/>
                <a:ea typeface="Nixie One"/>
                <a:cs typeface="Nixie One"/>
                <a:sym typeface="Nixie One"/>
              </a:rPr>
              <a:t>Do you know the difference between </a:t>
            </a:r>
            <a:r>
              <a:rPr b="1" i="1" lang="en-US" sz="2800" u="none">
                <a:solidFill>
                  <a:schemeClr val="lt1"/>
                </a:solidFill>
                <a:latin typeface="Nixie One"/>
                <a:ea typeface="Nixie One"/>
                <a:cs typeface="Nixie One"/>
                <a:sym typeface="Nixie One"/>
              </a:rPr>
              <a:t>We've painted the room</a:t>
            </a:r>
            <a:r>
              <a:rPr b="0" i="0" lang="en-US" sz="2800" u="none">
                <a:solidFill>
                  <a:schemeClr val="lt1"/>
                </a:solidFill>
                <a:latin typeface="Nixie One"/>
                <a:ea typeface="Nixie One"/>
                <a:cs typeface="Nixie One"/>
                <a:sym typeface="Nixie One"/>
              </a:rPr>
              <a:t> and </a:t>
            </a:r>
            <a:r>
              <a:rPr b="1" i="1" lang="en-US" sz="2800" u="none">
                <a:solidFill>
                  <a:schemeClr val="lt1"/>
                </a:solidFill>
                <a:latin typeface="Nixie One"/>
                <a:ea typeface="Nixie One"/>
                <a:cs typeface="Nixie One"/>
                <a:sym typeface="Nixie One"/>
              </a:rPr>
              <a:t>We've been painting the room</a:t>
            </a:r>
            <a:r>
              <a:rPr b="0" i="0" lang="en-US" sz="2800" u="none">
                <a:solidFill>
                  <a:schemeClr val="lt1"/>
                </a:solidFill>
                <a:latin typeface="Nixie One"/>
                <a:ea typeface="Nixie One"/>
                <a:cs typeface="Nixie One"/>
                <a:sym typeface="Nixie One"/>
              </a:rPr>
              <a:t>?</a:t>
            </a:r>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1"/>
          <p:cNvSpPr txBox="1"/>
          <p:nvPr>
            <p:ph type="title"/>
          </p:nvPr>
        </p:nvSpPr>
        <p:spPr>
          <a:xfrm>
            <a:off x="1041400" y="601662"/>
            <a:ext cx="32083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WHEN DO WE USE IT?</a:t>
            </a:r>
            <a:endParaRPr/>
          </a:p>
        </p:txBody>
      </p:sp>
      <p:grpSp>
        <p:nvGrpSpPr>
          <p:cNvPr id="367" name="Google Shape;367;p21"/>
          <p:cNvGrpSpPr/>
          <p:nvPr/>
        </p:nvGrpSpPr>
        <p:grpSpPr>
          <a:xfrm>
            <a:off x="323850" y="758825"/>
            <a:ext cx="366712" cy="366712"/>
            <a:chOff x="1923675" y="1633650"/>
            <a:chExt cx="436000" cy="435975"/>
          </a:xfrm>
        </p:grpSpPr>
        <p:sp>
          <p:nvSpPr>
            <p:cNvPr id="368" name="Google Shape;368;p2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69" name="Google Shape;369;p2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0" name="Google Shape;370;p2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1" name="Google Shape;371;p2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2" name="Google Shape;372;p2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3" name="Google Shape;373;p2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pic>
        <p:nvPicPr>
          <p:cNvPr descr="Erasmus+ logo EN.jpg" id="374" name="Google Shape;374;p21"/>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375" name="Google Shape;375;p21"/>
          <p:cNvSpPr txBox="1"/>
          <p:nvPr/>
        </p:nvSpPr>
        <p:spPr>
          <a:xfrm>
            <a:off x="1041400" y="1727200"/>
            <a:ext cx="8210550" cy="34163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chemeClr val="dk1"/>
              </a:buClr>
              <a:buSzPts val="1800"/>
              <a:buFont typeface="Arial"/>
              <a:buAutoNum type="arabicPeriod"/>
            </a:pPr>
            <a:r>
              <a:rPr b="0" i="0" lang="en-US" sz="1800" u="none">
                <a:solidFill>
                  <a:schemeClr val="dk1"/>
                </a:solidFill>
                <a:latin typeface="Nixie One"/>
                <a:ea typeface="Nixie One"/>
                <a:cs typeface="Nixie One"/>
                <a:sym typeface="Nixie One"/>
              </a:rPr>
              <a:t>We normally use the present perfect continuous to </a:t>
            </a:r>
            <a:r>
              <a:rPr b="1" i="0" lang="en-US" sz="1800" u="none">
                <a:solidFill>
                  <a:schemeClr val="dk1"/>
                </a:solidFill>
                <a:latin typeface="Nixie One"/>
                <a:ea typeface="Nixie One"/>
                <a:cs typeface="Nixie One"/>
                <a:sym typeface="Nixie One"/>
              </a:rPr>
              <a:t>emphasise that something is still continuing in the present. </a:t>
            </a:r>
            <a:r>
              <a:rPr b="0" i="0" lang="en-US" sz="1800" u="none">
                <a:solidFill>
                  <a:schemeClr val="dk1"/>
                </a:solidFill>
                <a:latin typeface="Nixie One"/>
                <a:ea typeface="Nixie One"/>
                <a:cs typeface="Nixie One"/>
                <a:sym typeface="Nixie One"/>
              </a:rPr>
              <a:t>"For five minutes," "for two weeks," are </a:t>
            </a:r>
            <a:r>
              <a:rPr b="1" i="0" lang="en-US" sz="1800" u="none">
                <a:solidFill>
                  <a:schemeClr val="dk1"/>
                </a:solidFill>
                <a:latin typeface="Nixie One"/>
                <a:ea typeface="Nixie One"/>
                <a:cs typeface="Nixie One"/>
                <a:sym typeface="Nixie One"/>
              </a:rPr>
              <a:t>durations</a:t>
            </a:r>
            <a:r>
              <a:rPr b="0" i="0" lang="en-US" sz="1800" u="none">
                <a:solidFill>
                  <a:schemeClr val="dk1"/>
                </a:solidFill>
                <a:latin typeface="Nixie One"/>
                <a:ea typeface="Nixie One"/>
                <a:cs typeface="Nixie One"/>
                <a:sym typeface="Nixie One"/>
              </a:rPr>
              <a:t> which can be used:</a:t>
            </a:r>
            <a:endParaRPr/>
          </a:p>
          <a:p>
            <a:pPr indent="0" lvl="2" marL="914400" marR="0" rtl="0" algn="l">
              <a:lnSpc>
                <a:spcPct val="150000"/>
              </a:lnSpc>
              <a:spcBef>
                <a:spcPts val="0"/>
              </a:spcBef>
              <a:spcAft>
                <a:spcPts val="0"/>
              </a:spcAft>
              <a:buClr>
                <a:schemeClr val="dk1"/>
              </a:buClr>
              <a:buSzPts val="1800"/>
              <a:buFont typeface="Nixie One"/>
              <a:buNone/>
            </a:pPr>
            <a:r>
              <a:rPr b="0" i="1" lang="en-US" sz="1800" u="none" cap="none" strike="noStrike">
                <a:solidFill>
                  <a:schemeClr val="dk1"/>
                </a:solidFill>
                <a:latin typeface="Nixie One"/>
                <a:ea typeface="Nixie One"/>
                <a:cs typeface="Nixie One"/>
                <a:sym typeface="Nixie One"/>
              </a:rPr>
              <a:t>She </a:t>
            </a:r>
            <a:r>
              <a:rPr b="1" i="1" lang="en-US" sz="1800" u="none" cap="none" strike="noStrike">
                <a:solidFill>
                  <a:schemeClr val="dk1"/>
                </a:solidFill>
                <a:latin typeface="Nixie One"/>
                <a:ea typeface="Nixie One"/>
                <a:cs typeface="Nixie One"/>
                <a:sym typeface="Nixie One"/>
              </a:rPr>
              <a:t>has been living</a:t>
            </a:r>
            <a:r>
              <a:rPr b="0" i="1" lang="en-US" sz="1800" u="none" cap="none" strike="noStrike">
                <a:solidFill>
                  <a:schemeClr val="dk1"/>
                </a:solidFill>
                <a:latin typeface="Nixie One"/>
                <a:ea typeface="Nixie One"/>
                <a:cs typeface="Nixie One"/>
                <a:sym typeface="Nixie One"/>
              </a:rPr>
              <a:t> in Liverpool </a:t>
            </a:r>
            <a:r>
              <a:rPr b="0" i="1" lang="en-US" sz="1800" u="sng" cap="none" strike="noStrike">
                <a:solidFill>
                  <a:schemeClr val="dk1"/>
                </a:solidFill>
                <a:latin typeface="Nixie One"/>
                <a:ea typeface="Nixie One"/>
                <a:cs typeface="Nixie One"/>
                <a:sym typeface="Nixie One"/>
              </a:rPr>
              <a:t>all her life</a:t>
            </a:r>
            <a:r>
              <a:rPr b="0" i="1" lang="en-US" sz="1800" u="none" cap="none" strike="noStrike">
                <a:solidFill>
                  <a:schemeClr val="dk1"/>
                </a:solidFill>
                <a:latin typeface="Nixie One"/>
                <a:ea typeface="Nixie One"/>
                <a:cs typeface="Nixie One"/>
                <a:sym typeface="Nixie One"/>
              </a:rPr>
              <a:t>.</a:t>
            </a:r>
            <a:br>
              <a:rPr b="0" i="1" lang="en-US" sz="1800" u="none" cap="none" strike="noStrike">
                <a:solidFill>
                  <a:schemeClr val="dk1"/>
                </a:solidFill>
                <a:latin typeface="Nixie One"/>
                <a:ea typeface="Nixie One"/>
                <a:cs typeface="Nixie One"/>
                <a:sym typeface="Nixie One"/>
              </a:rPr>
            </a:br>
            <a:r>
              <a:rPr b="0" i="1" lang="en-US" sz="1800" u="none" cap="none" strike="noStrike">
                <a:solidFill>
                  <a:schemeClr val="dk1"/>
                </a:solidFill>
                <a:latin typeface="Nixie One"/>
                <a:ea typeface="Nixie One"/>
                <a:cs typeface="Nixie One"/>
                <a:sym typeface="Nixie One"/>
              </a:rPr>
              <a:t>It</a:t>
            </a:r>
            <a:r>
              <a:rPr b="1" i="1" lang="en-US" sz="1800" u="none" cap="none" strike="noStrike">
                <a:solidFill>
                  <a:schemeClr val="dk1"/>
                </a:solidFill>
                <a:latin typeface="Nixie One"/>
                <a:ea typeface="Nixie One"/>
                <a:cs typeface="Nixie One"/>
                <a:sym typeface="Nixie One"/>
              </a:rPr>
              <a:t>'s been raining</a:t>
            </a:r>
            <a:r>
              <a:rPr b="0" i="1" lang="en-US" sz="1800" u="none" cap="none" strike="noStrike">
                <a:solidFill>
                  <a:schemeClr val="dk1"/>
                </a:solidFill>
                <a:latin typeface="Nixie One"/>
                <a:ea typeface="Nixie One"/>
                <a:cs typeface="Nixie One"/>
                <a:sym typeface="Nixie One"/>
              </a:rPr>
              <a:t> </a:t>
            </a:r>
            <a:r>
              <a:rPr b="0" i="1" lang="en-US" sz="1800" u="sng" cap="none" strike="noStrike">
                <a:solidFill>
                  <a:schemeClr val="dk1"/>
                </a:solidFill>
                <a:latin typeface="Nixie One"/>
                <a:ea typeface="Nixie One"/>
                <a:cs typeface="Nixie One"/>
                <a:sym typeface="Nixie One"/>
              </a:rPr>
              <a:t>for hours</a:t>
            </a:r>
            <a:r>
              <a:rPr b="0" i="1" lang="en-US" sz="1800" u="none" cap="none" strike="noStrike">
                <a:solidFill>
                  <a:schemeClr val="dk1"/>
                </a:solidFill>
                <a:latin typeface="Nixie One"/>
                <a:ea typeface="Nixie One"/>
                <a:cs typeface="Nixie One"/>
                <a:sym typeface="Nixie One"/>
              </a:rPr>
              <a:t>.</a:t>
            </a:r>
            <a:br>
              <a:rPr b="0" i="1" lang="en-US" sz="1800" u="none" cap="none" strike="noStrike">
                <a:solidFill>
                  <a:schemeClr val="dk1"/>
                </a:solidFill>
                <a:latin typeface="Nixie One"/>
                <a:ea typeface="Nixie One"/>
                <a:cs typeface="Nixie One"/>
                <a:sym typeface="Nixie One"/>
              </a:rPr>
            </a:br>
            <a:r>
              <a:rPr b="0" i="1" lang="en-US" sz="1800" u="none" cap="none" strike="noStrike">
                <a:solidFill>
                  <a:schemeClr val="dk1"/>
                </a:solidFill>
                <a:latin typeface="Nixie One"/>
                <a:ea typeface="Nixie One"/>
                <a:cs typeface="Nixie One"/>
                <a:sym typeface="Nixie One"/>
              </a:rPr>
              <a:t>I'm tired out. I</a:t>
            </a:r>
            <a:r>
              <a:rPr b="1" i="1" lang="en-US" sz="1800" u="none" cap="none" strike="noStrike">
                <a:solidFill>
                  <a:schemeClr val="dk1"/>
                </a:solidFill>
                <a:latin typeface="Nixie One"/>
                <a:ea typeface="Nixie One"/>
                <a:cs typeface="Nixie One"/>
                <a:sym typeface="Nixie One"/>
              </a:rPr>
              <a:t>'ve been working</a:t>
            </a:r>
            <a:r>
              <a:rPr b="0" i="1" lang="en-US" sz="1800" u="none" cap="none" strike="noStrike">
                <a:solidFill>
                  <a:schemeClr val="dk1"/>
                </a:solidFill>
                <a:latin typeface="Nixie One"/>
                <a:ea typeface="Nixie One"/>
                <a:cs typeface="Nixie One"/>
                <a:sym typeface="Nixie One"/>
              </a:rPr>
              <a:t> </a:t>
            </a:r>
            <a:r>
              <a:rPr b="0" i="1" lang="en-US" sz="1800" u="sng" cap="none" strike="noStrike">
                <a:solidFill>
                  <a:schemeClr val="dk1"/>
                </a:solidFill>
                <a:latin typeface="Nixie One"/>
                <a:ea typeface="Nixie One"/>
                <a:cs typeface="Nixie One"/>
                <a:sym typeface="Nixie One"/>
              </a:rPr>
              <a:t>all day</a:t>
            </a:r>
            <a:r>
              <a:rPr b="0" i="1" lang="en-US" sz="1800" u="none" cap="none" strike="noStrike">
                <a:solidFill>
                  <a:schemeClr val="dk1"/>
                </a:solidFill>
                <a:latin typeface="Nixie One"/>
                <a:ea typeface="Nixie One"/>
                <a:cs typeface="Nixie One"/>
                <a:sym typeface="Nixie One"/>
              </a:rPr>
              <a:t>.</a:t>
            </a:r>
            <a:br>
              <a:rPr b="0" i="1" lang="en-US" sz="1800" u="none" cap="none" strike="noStrike">
                <a:solidFill>
                  <a:schemeClr val="dk1"/>
                </a:solidFill>
                <a:latin typeface="Nixie One"/>
                <a:ea typeface="Nixie One"/>
                <a:cs typeface="Nixie One"/>
                <a:sym typeface="Nixie One"/>
              </a:rPr>
            </a:br>
            <a:r>
              <a:rPr b="0" i="1" lang="en-US" sz="1800" u="none" cap="none" strike="noStrike">
                <a:solidFill>
                  <a:schemeClr val="dk1"/>
                </a:solidFill>
                <a:latin typeface="Nixie One"/>
                <a:ea typeface="Nixie One"/>
                <a:cs typeface="Nixie One"/>
                <a:sym typeface="Nixie One"/>
              </a:rPr>
              <a:t>They </a:t>
            </a:r>
            <a:r>
              <a:rPr b="1" i="1" lang="en-US" sz="1800" u="none" cap="none" strike="noStrike">
                <a:solidFill>
                  <a:schemeClr val="dk1"/>
                </a:solidFill>
                <a:latin typeface="Nixie One"/>
                <a:ea typeface="Nixie One"/>
                <a:cs typeface="Nixie One"/>
                <a:sym typeface="Nixie One"/>
              </a:rPr>
              <a:t>have been staying</a:t>
            </a:r>
            <a:r>
              <a:rPr b="0" i="1" lang="en-US" sz="1800" u="none" cap="none" strike="noStrike">
                <a:solidFill>
                  <a:schemeClr val="dk1"/>
                </a:solidFill>
                <a:latin typeface="Nixie One"/>
                <a:ea typeface="Nixie One"/>
                <a:cs typeface="Nixie One"/>
                <a:sym typeface="Nixie One"/>
              </a:rPr>
              <a:t> with us </a:t>
            </a:r>
            <a:r>
              <a:rPr b="0" i="1" lang="en-US" sz="1800" u="sng" cap="none" strike="noStrike">
                <a:solidFill>
                  <a:schemeClr val="dk1"/>
                </a:solidFill>
                <a:latin typeface="Nixie One"/>
                <a:ea typeface="Nixie One"/>
                <a:cs typeface="Nixie One"/>
                <a:sym typeface="Nixie One"/>
              </a:rPr>
              <a:t>since last week</a:t>
            </a:r>
            <a:r>
              <a:rPr b="0" i="1" lang="en-US" sz="1800" u="none" cap="none" strike="noStrike">
                <a:solidFill>
                  <a:schemeClr val="dk1"/>
                </a:solidFill>
                <a:latin typeface="Nixie One"/>
                <a:ea typeface="Nixie One"/>
                <a:cs typeface="Nixie One"/>
                <a:sym typeface="Nixie One"/>
              </a:rPr>
              <a:t>.</a:t>
            </a:r>
            <a:endParaRPr b="0" i="0" sz="1800" u="none" cap="none" strike="noStrike">
              <a:solidFill>
                <a:schemeClr val="dk1"/>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Nixie One"/>
              <a:ea typeface="Nixie One"/>
              <a:cs typeface="Nixie One"/>
              <a:sym typeface="Nixie One"/>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2"/>
          <p:cNvSpPr txBox="1"/>
          <p:nvPr>
            <p:ph type="title"/>
          </p:nvPr>
        </p:nvSpPr>
        <p:spPr>
          <a:xfrm>
            <a:off x="1041400" y="601662"/>
            <a:ext cx="32083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WHEN DO WE USE IT?</a:t>
            </a:r>
            <a:endParaRPr/>
          </a:p>
        </p:txBody>
      </p:sp>
      <p:grpSp>
        <p:nvGrpSpPr>
          <p:cNvPr id="381" name="Google Shape;381;p22"/>
          <p:cNvGrpSpPr/>
          <p:nvPr/>
        </p:nvGrpSpPr>
        <p:grpSpPr>
          <a:xfrm>
            <a:off x="323850" y="758825"/>
            <a:ext cx="366712" cy="366712"/>
            <a:chOff x="1923675" y="1633650"/>
            <a:chExt cx="436000" cy="435975"/>
          </a:xfrm>
        </p:grpSpPr>
        <p:sp>
          <p:nvSpPr>
            <p:cNvPr id="382" name="Google Shape;382;p2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3" name="Google Shape;383;p2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4" name="Google Shape;384;p2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5" name="Google Shape;385;p2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6" name="Google Shape;386;p2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87" name="Google Shape;387;p2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pic>
        <p:nvPicPr>
          <p:cNvPr descr="Erasmus+ logo EN.jpg" id="388" name="Google Shape;388;p22"/>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389" name="Google Shape;389;p22"/>
          <p:cNvSpPr txBox="1"/>
          <p:nvPr/>
        </p:nvSpPr>
        <p:spPr>
          <a:xfrm>
            <a:off x="1041400" y="1727200"/>
            <a:ext cx="8210550" cy="374015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800"/>
              <a:buFont typeface="Nixie One"/>
              <a:buNone/>
            </a:pPr>
            <a:r>
              <a:rPr b="1" i="0" lang="en-US" sz="1800" u="none">
                <a:solidFill>
                  <a:schemeClr val="dk1"/>
                </a:solidFill>
                <a:latin typeface="Nixie One"/>
                <a:ea typeface="Nixie One"/>
                <a:cs typeface="Nixie One"/>
                <a:sym typeface="Nixie One"/>
              </a:rPr>
              <a:t>2.     </a:t>
            </a:r>
            <a:r>
              <a:rPr b="1" i="0" lang="en-US" sz="2000" u="none">
                <a:solidFill>
                  <a:schemeClr val="dk1"/>
                </a:solidFill>
                <a:latin typeface="Nixie One"/>
                <a:ea typeface="Nixie One"/>
                <a:cs typeface="Nixie One"/>
                <a:sym typeface="Nixie One"/>
              </a:rPr>
              <a:t>Unfinished actions </a:t>
            </a:r>
            <a:br>
              <a:rPr b="0" i="0" lang="en-US" sz="2000" u="none">
                <a:solidFill>
                  <a:schemeClr val="dk1"/>
                </a:solidFill>
                <a:latin typeface="Nixie One"/>
                <a:ea typeface="Nixie One"/>
                <a:cs typeface="Nixie One"/>
                <a:sym typeface="Nixie One"/>
              </a:rPr>
            </a:br>
            <a:r>
              <a:rPr b="0" i="0" lang="en-US" sz="2000" u="none">
                <a:solidFill>
                  <a:schemeClr val="dk1"/>
                </a:solidFill>
                <a:latin typeface="Nixie One"/>
                <a:ea typeface="Nixie One"/>
                <a:cs typeface="Nixie One"/>
                <a:sym typeface="Nixie One"/>
              </a:rPr>
              <a:t>To say how long for unfinished actions which started in the past and continue to the present. We often use this with 'for' and 'since' </a:t>
            </a:r>
            <a:endParaRPr/>
          </a:p>
          <a:p>
            <a:pPr indent="-342900" lvl="1" marL="800100" marR="0" rtl="0" algn="l">
              <a:lnSpc>
                <a:spcPct val="150000"/>
              </a:lnSpc>
              <a:spcBef>
                <a:spcPts val="0"/>
              </a:spcBef>
              <a:spcAft>
                <a:spcPts val="0"/>
              </a:spcAft>
              <a:buClr>
                <a:schemeClr val="dk1"/>
              </a:buClr>
              <a:buSzPts val="2000"/>
              <a:buFont typeface="Noto Sans Symbols"/>
              <a:buChar char="▪"/>
            </a:pPr>
            <a:r>
              <a:rPr b="1" i="1" lang="en-US" sz="2000" u="none" cap="none" strike="noStrike">
                <a:solidFill>
                  <a:schemeClr val="dk1"/>
                </a:solidFill>
                <a:latin typeface="Nixie One"/>
                <a:ea typeface="Nixie One"/>
                <a:cs typeface="Nixie One"/>
                <a:sym typeface="Nixie One"/>
              </a:rPr>
              <a:t>I've been living </a:t>
            </a:r>
            <a:r>
              <a:rPr b="0" i="0" lang="en-US" sz="2000" u="none" cap="none" strike="noStrike">
                <a:solidFill>
                  <a:schemeClr val="dk1"/>
                </a:solidFill>
                <a:latin typeface="Nixie One"/>
                <a:ea typeface="Nixie One"/>
                <a:cs typeface="Nixie One"/>
                <a:sym typeface="Nixie One"/>
              </a:rPr>
              <a:t>in London for two years.</a:t>
            </a:r>
            <a:endParaRPr/>
          </a:p>
          <a:p>
            <a:pPr indent="-342900" lvl="1" marL="800100" marR="0" rtl="0" algn="l">
              <a:lnSpc>
                <a:spcPct val="15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Nixie One"/>
                <a:ea typeface="Nixie One"/>
                <a:cs typeface="Nixie One"/>
                <a:sym typeface="Nixie One"/>
              </a:rPr>
              <a:t>   </a:t>
            </a:r>
            <a:r>
              <a:rPr b="1" i="1" lang="en-US" sz="2000" u="none" cap="none" strike="noStrike">
                <a:solidFill>
                  <a:schemeClr val="dk1"/>
                </a:solidFill>
                <a:latin typeface="Nixie One"/>
                <a:ea typeface="Nixie One"/>
                <a:cs typeface="Nixie One"/>
                <a:sym typeface="Nixie One"/>
              </a:rPr>
              <a:t>She's been working </a:t>
            </a:r>
            <a:r>
              <a:rPr b="0" i="0" lang="en-US" sz="2000" u="none" cap="none" strike="noStrike">
                <a:solidFill>
                  <a:schemeClr val="dk1"/>
                </a:solidFill>
                <a:latin typeface="Nixie One"/>
                <a:ea typeface="Nixie One"/>
                <a:cs typeface="Nixie One"/>
                <a:sym typeface="Nixie One"/>
              </a:rPr>
              <a:t>here since 2004.</a:t>
            </a:r>
            <a:endParaRPr/>
          </a:p>
          <a:p>
            <a:pPr indent="-342900" lvl="1" marL="800100" marR="0" rtl="0" algn="l">
              <a:lnSpc>
                <a:spcPct val="15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Nixie One"/>
                <a:ea typeface="Nixie One"/>
                <a:cs typeface="Nixie One"/>
                <a:sym typeface="Nixie One"/>
              </a:rPr>
              <a:t>   </a:t>
            </a:r>
            <a:r>
              <a:rPr b="1" i="1" lang="en-US" sz="2000" u="none" cap="none" strike="noStrike">
                <a:solidFill>
                  <a:schemeClr val="dk1"/>
                </a:solidFill>
                <a:latin typeface="Nixie One"/>
                <a:ea typeface="Nixie One"/>
                <a:cs typeface="Nixie One"/>
                <a:sym typeface="Nixie One"/>
              </a:rPr>
              <a:t>We've been waiting </a:t>
            </a:r>
            <a:r>
              <a:rPr b="0" i="0" lang="en-US" sz="2000" u="none" cap="none" strike="noStrike">
                <a:solidFill>
                  <a:schemeClr val="dk1"/>
                </a:solidFill>
                <a:latin typeface="Nixie One"/>
                <a:ea typeface="Nixie One"/>
                <a:cs typeface="Nixie One"/>
                <a:sym typeface="Nixie One"/>
              </a:rPr>
              <a:t>for the bus for hours.</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Nixie One"/>
              <a:ea typeface="Nixie One"/>
              <a:cs typeface="Nixie One"/>
              <a:sym typeface="Nixie One"/>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3"/>
          <p:cNvSpPr txBox="1"/>
          <p:nvPr>
            <p:ph type="title"/>
          </p:nvPr>
        </p:nvSpPr>
        <p:spPr>
          <a:xfrm>
            <a:off x="1041400" y="601662"/>
            <a:ext cx="32083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WHEN DO WE USE IT?</a:t>
            </a:r>
            <a:endParaRPr/>
          </a:p>
        </p:txBody>
      </p:sp>
      <p:grpSp>
        <p:nvGrpSpPr>
          <p:cNvPr id="395" name="Google Shape;395;p23"/>
          <p:cNvGrpSpPr/>
          <p:nvPr/>
        </p:nvGrpSpPr>
        <p:grpSpPr>
          <a:xfrm>
            <a:off x="323850" y="758825"/>
            <a:ext cx="366712" cy="366712"/>
            <a:chOff x="1923675" y="1633650"/>
            <a:chExt cx="436000" cy="435975"/>
          </a:xfrm>
        </p:grpSpPr>
        <p:sp>
          <p:nvSpPr>
            <p:cNvPr id="396" name="Google Shape;396;p23"/>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7" name="Google Shape;397;p23"/>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8" name="Google Shape;398;p23"/>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9" name="Google Shape;399;p23"/>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0" name="Google Shape;400;p23"/>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1" name="Google Shape;401;p23"/>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pic>
        <p:nvPicPr>
          <p:cNvPr descr="Erasmus+ logo EN.jpg" id="402" name="Google Shape;402;p23"/>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403" name="Google Shape;403;p23"/>
          <p:cNvSpPr txBox="1"/>
          <p:nvPr/>
        </p:nvSpPr>
        <p:spPr>
          <a:xfrm>
            <a:off x="1011237" y="1779587"/>
            <a:ext cx="8132762" cy="34163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1800"/>
              <a:buFont typeface="Nixie One"/>
              <a:buAutoNum type="arabicPeriod" startAt="3"/>
            </a:pPr>
            <a:r>
              <a:rPr b="1" i="0" lang="en-US" sz="1800" u="none">
                <a:solidFill>
                  <a:schemeClr val="dk1"/>
                </a:solidFill>
                <a:latin typeface="Nixie One"/>
                <a:ea typeface="Nixie One"/>
                <a:cs typeface="Nixie One"/>
                <a:sym typeface="Nixie One"/>
              </a:rPr>
              <a:t>Temporary habits or situations</a:t>
            </a:r>
            <a:r>
              <a:rPr b="0" i="0" lang="en-US" sz="1800" u="none">
                <a:solidFill>
                  <a:schemeClr val="dk1"/>
                </a:solidFill>
                <a:latin typeface="Nixie One"/>
                <a:ea typeface="Nixie One"/>
                <a:cs typeface="Nixie One"/>
                <a:sym typeface="Nixie One"/>
              </a:rPr>
              <a:t>. </a:t>
            </a:r>
            <a:endParaRPr/>
          </a:p>
          <a:p>
            <a:pPr indent="-342900" lvl="0" marL="342900" marR="0" rtl="0" algn="l">
              <a:lnSpc>
                <a:spcPct val="150000"/>
              </a:lnSpc>
              <a:spcBef>
                <a:spcPts val="0"/>
              </a:spcBef>
              <a:spcAft>
                <a:spcPts val="0"/>
              </a:spcAft>
              <a:buClr>
                <a:schemeClr val="dk1"/>
              </a:buClr>
              <a:buSzPts val="1800"/>
              <a:buFont typeface="Nixie One"/>
              <a:buNone/>
            </a:pPr>
            <a:r>
              <a:rPr b="0" i="0" lang="en-US" sz="1800" u="none">
                <a:solidFill>
                  <a:schemeClr val="dk1"/>
                </a:solidFill>
                <a:latin typeface="Nixie One"/>
                <a:ea typeface="Nixie One"/>
                <a:cs typeface="Nixie One"/>
                <a:sym typeface="Nixie One"/>
              </a:rPr>
              <a:t>The action started in the past and continues to the present in the same way as with use number 1, but we don't answer the questions about 'how long' so clearly. Instead, we use a word like </a:t>
            </a:r>
            <a:r>
              <a:rPr b="1" i="0" lang="en-US" sz="1800" u="none">
                <a:solidFill>
                  <a:schemeClr val="dk1"/>
                </a:solidFill>
                <a:latin typeface="Nixie One"/>
                <a:ea typeface="Nixie One"/>
                <a:cs typeface="Nixie One"/>
                <a:sym typeface="Nixie One"/>
              </a:rPr>
              <a:t>'recently'</a:t>
            </a:r>
            <a:r>
              <a:rPr b="0" i="0" lang="en-US" sz="1800" u="none">
                <a:solidFill>
                  <a:schemeClr val="dk1"/>
                </a:solidFill>
                <a:latin typeface="Nixie One"/>
                <a:ea typeface="Nixie One"/>
                <a:cs typeface="Nixie One"/>
                <a:sym typeface="Nixie One"/>
              </a:rPr>
              <a:t>. </a:t>
            </a:r>
            <a:endParaRPr/>
          </a:p>
          <a:p>
            <a:pPr indent="-285750" lvl="1" marL="742950" marR="0" rtl="0" algn="l">
              <a:lnSpc>
                <a:spcPct val="150000"/>
              </a:lnSpc>
              <a:spcBef>
                <a:spcPts val="0"/>
              </a:spcBef>
              <a:spcAft>
                <a:spcPts val="0"/>
              </a:spcAft>
              <a:buClr>
                <a:schemeClr val="dk1"/>
              </a:buClr>
              <a:buSzPts val="1800"/>
              <a:buFont typeface="Noto Sans Symbols"/>
              <a:buChar char="▪"/>
            </a:pPr>
            <a:r>
              <a:rPr b="1" i="1" lang="en-US" sz="1800" u="none" cap="none" strike="noStrike">
                <a:solidFill>
                  <a:schemeClr val="dk1"/>
                </a:solidFill>
                <a:latin typeface="Nixie One"/>
                <a:ea typeface="Nixie One"/>
                <a:cs typeface="Nixie One"/>
                <a:sym typeface="Nixie One"/>
              </a:rPr>
              <a:t>I've been going </a:t>
            </a:r>
            <a:r>
              <a:rPr b="0" i="0" lang="en-US" sz="1800" u="none" cap="none" strike="noStrike">
                <a:solidFill>
                  <a:schemeClr val="dk1"/>
                </a:solidFill>
                <a:latin typeface="Nixie One"/>
                <a:ea typeface="Nixie One"/>
                <a:cs typeface="Nixie One"/>
                <a:sym typeface="Nixie One"/>
              </a:rPr>
              <a:t>to the gym a lot recently.</a:t>
            </a:r>
            <a:endParaRPr/>
          </a:p>
          <a:p>
            <a:pPr indent="-285750" lvl="1" marL="742950" marR="0" rtl="0" algn="l">
              <a:lnSpc>
                <a:spcPct val="150000"/>
              </a:lnSpc>
              <a:spcBef>
                <a:spcPts val="0"/>
              </a:spcBef>
              <a:spcAft>
                <a:spcPts val="0"/>
              </a:spcAft>
              <a:buClr>
                <a:schemeClr val="dk1"/>
              </a:buClr>
              <a:buSzPts val="1800"/>
              <a:buFont typeface="Noto Sans Symbols"/>
              <a:buChar char="▪"/>
            </a:pPr>
            <a:r>
              <a:rPr b="1" i="1" lang="en-US" sz="1800" u="none" cap="none" strike="noStrike">
                <a:solidFill>
                  <a:schemeClr val="dk1"/>
                </a:solidFill>
                <a:latin typeface="Nixie One"/>
                <a:ea typeface="Nixie One"/>
                <a:cs typeface="Nixie One"/>
                <a:sym typeface="Nixie One"/>
              </a:rPr>
              <a:t>They've been living </a:t>
            </a:r>
            <a:r>
              <a:rPr b="0" i="0" lang="en-US" sz="1800" u="none" cap="none" strike="noStrike">
                <a:solidFill>
                  <a:schemeClr val="dk1"/>
                </a:solidFill>
                <a:latin typeface="Nixie One"/>
                <a:ea typeface="Nixie One"/>
                <a:cs typeface="Nixie One"/>
                <a:sym typeface="Nixie One"/>
              </a:rPr>
              <a:t>with his mother while they look for a house.</a:t>
            </a:r>
            <a:endParaRPr/>
          </a:p>
          <a:p>
            <a:pPr indent="-285750" lvl="1" marL="742950" marR="0" rtl="0" algn="l">
              <a:lnSpc>
                <a:spcPct val="150000"/>
              </a:lnSpc>
              <a:spcBef>
                <a:spcPts val="0"/>
              </a:spcBef>
              <a:spcAft>
                <a:spcPts val="0"/>
              </a:spcAft>
              <a:buClr>
                <a:schemeClr val="dk1"/>
              </a:buClr>
              <a:buSzPts val="1800"/>
              <a:buFont typeface="Noto Sans Symbols"/>
              <a:buChar char="▪"/>
            </a:pPr>
            <a:r>
              <a:rPr b="1" i="1" lang="en-US" sz="1800" u="none" cap="none" strike="noStrike">
                <a:solidFill>
                  <a:schemeClr val="dk1"/>
                </a:solidFill>
                <a:latin typeface="Nixie One"/>
                <a:ea typeface="Nixie One"/>
                <a:cs typeface="Nixie One"/>
                <a:sym typeface="Nixie One"/>
              </a:rPr>
              <a:t>I've been reading </a:t>
            </a:r>
            <a:r>
              <a:rPr b="0" i="0" lang="en-US" sz="1800" u="none" cap="none" strike="noStrike">
                <a:solidFill>
                  <a:schemeClr val="dk1"/>
                </a:solidFill>
                <a:latin typeface="Nixie One"/>
                <a:ea typeface="Nixie One"/>
                <a:cs typeface="Nixie One"/>
                <a:sym typeface="Nixie One"/>
              </a:rPr>
              <a:t>a lot recently.</a:t>
            </a:r>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4"/>
          <p:cNvSpPr txBox="1"/>
          <p:nvPr>
            <p:ph type="title"/>
          </p:nvPr>
        </p:nvSpPr>
        <p:spPr>
          <a:xfrm>
            <a:off x="1041400" y="601662"/>
            <a:ext cx="32083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WHEN DO WE USE IT?</a:t>
            </a:r>
            <a:endParaRPr/>
          </a:p>
        </p:txBody>
      </p:sp>
      <p:grpSp>
        <p:nvGrpSpPr>
          <p:cNvPr id="409" name="Google Shape;409;p24"/>
          <p:cNvGrpSpPr/>
          <p:nvPr/>
        </p:nvGrpSpPr>
        <p:grpSpPr>
          <a:xfrm>
            <a:off x="323850" y="758825"/>
            <a:ext cx="366712" cy="366712"/>
            <a:chOff x="1923675" y="1633650"/>
            <a:chExt cx="436000" cy="435975"/>
          </a:xfrm>
        </p:grpSpPr>
        <p:sp>
          <p:nvSpPr>
            <p:cNvPr id="410" name="Google Shape;410;p24"/>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1" name="Google Shape;411;p24"/>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2" name="Google Shape;412;p24"/>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3" name="Google Shape;413;p24"/>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4" name="Google Shape;414;p24"/>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5" name="Google Shape;415;p24"/>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pic>
        <p:nvPicPr>
          <p:cNvPr descr="Erasmus+ logo EN.jpg" id="416" name="Google Shape;416;p24"/>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417" name="Google Shape;417;p24"/>
          <p:cNvSpPr txBox="1"/>
          <p:nvPr/>
        </p:nvSpPr>
        <p:spPr>
          <a:xfrm>
            <a:off x="1041400" y="1654175"/>
            <a:ext cx="8132762" cy="33242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000"/>
              <a:buFont typeface="Nixie One"/>
              <a:buNone/>
            </a:pPr>
            <a:r>
              <a:rPr b="1" i="0" lang="en-US" sz="2000" u="none">
                <a:solidFill>
                  <a:schemeClr val="dk1"/>
                </a:solidFill>
                <a:latin typeface="Nixie One"/>
                <a:ea typeface="Nixie One"/>
                <a:cs typeface="Nixie One"/>
                <a:sym typeface="Nixie One"/>
              </a:rPr>
              <a:t>4.  Finished actions </a:t>
            </a:r>
            <a:endParaRPr/>
          </a:p>
          <a:p>
            <a:pPr indent="0" lvl="0" marL="0" marR="0" rtl="0" algn="l">
              <a:lnSpc>
                <a:spcPct val="150000"/>
              </a:lnSpc>
              <a:spcBef>
                <a:spcPts val="0"/>
              </a:spcBef>
              <a:spcAft>
                <a:spcPts val="0"/>
              </a:spcAft>
              <a:buClr>
                <a:schemeClr val="dk1"/>
              </a:buClr>
              <a:buSzPts val="2000"/>
              <a:buFont typeface="Nixie One"/>
              <a:buNone/>
            </a:pPr>
            <a:r>
              <a:rPr b="0" i="0" lang="en-US" sz="2000" u="none">
                <a:solidFill>
                  <a:schemeClr val="dk1"/>
                </a:solidFill>
                <a:latin typeface="Nixie One"/>
                <a:ea typeface="Nixie One"/>
                <a:cs typeface="Nixie One"/>
                <a:sym typeface="Nixie One"/>
              </a:rPr>
              <a:t>Actions which have </a:t>
            </a:r>
            <a:r>
              <a:rPr b="1" i="0" lang="en-US" sz="2000" u="none">
                <a:solidFill>
                  <a:schemeClr val="dk1"/>
                </a:solidFill>
                <a:latin typeface="Nixie One"/>
                <a:ea typeface="Nixie One"/>
                <a:cs typeface="Nixie One"/>
                <a:sym typeface="Nixie One"/>
              </a:rPr>
              <a:t>recently stopped </a:t>
            </a:r>
            <a:r>
              <a:rPr b="0" i="0" lang="en-US" sz="2000" u="none">
                <a:solidFill>
                  <a:schemeClr val="dk1"/>
                </a:solidFill>
                <a:latin typeface="Nixie One"/>
                <a:ea typeface="Nixie One"/>
                <a:cs typeface="Nixie One"/>
                <a:sym typeface="Nixie One"/>
              </a:rPr>
              <a:t>(though the whole action can be unfinished) and </a:t>
            </a:r>
            <a:r>
              <a:rPr b="1" i="0" lang="en-US" sz="2000" u="none">
                <a:solidFill>
                  <a:schemeClr val="dk1"/>
                </a:solidFill>
                <a:latin typeface="Nixie One"/>
                <a:ea typeface="Nixie One"/>
                <a:cs typeface="Nixie One"/>
                <a:sym typeface="Nixie One"/>
              </a:rPr>
              <a:t>have a result</a:t>
            </a:r>
            <a:r>
              <a:rPr b="0" i="0" lang="en-US" sz="2000" u="none">
                <a:solidFill>
                  <a:schemeClr val="dk1"/>
                </a:solidFill>
                <a:latin typeface="Nixie One"/>
                <a:ea typeface="Nixie One"/>
                <a:cs typeface="Nixie One"/>
                <a:sym typeface="Nixie One"/>
              </a:rPr>
              <a:t>, which we can often see, hear, or feel, in the present. We don't use a time word here.</a:t>
            </a:r>
            <a:endParaRPr/>
          </a:p>
          <a:p>
            <a:pPr indent="-342900" lvl="1" marL="8001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Nixie One"/>
                <a:ea typeface="Nixie One"/>
                <a:cs typeface="Nixie One"/>
                <a:sym typeface="Nixie One"/>
              </a:rPr>
              <a:t>I'm so tired, </a:t>
            </a:r>
            <a:r>
              <a:rPr b="1" i="1" lang="en-US" sz="2000" u="none" cap="none" strike="noStrike">
                <a:solidFill>
                  <a:schemeClr val="dk1"/>
                </a:solidFill>
                <a:latin typeface="Nixie One"/>
                <a:ea typeface="Nixie One"/>
                <a:cs typeface="Nixie One"/>
                <a:sym typeface="Nixie One"/>
              </a:rPr>
              <a:t>I've been studying.</a:t>
            </a:r>
            <a:endParaRPr/>
          </a:p>
          <a:p>
            <a:pPr indent="-342900" lvl="1" marL="8001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Nixie One"/>
                <a:ea typeface="Nixie One"/>
                <a:cs typeface="Nixie One"/>
                <a:sym typeface="Nixie One"/>
              </a:rPr>
              <a:t>   </a:t>
            </a:r>
            <a:r>
              <a:rPr b="1" i="1" lang="en-US" sz="2000" u="none" cap="none" strike="noStrike">
                <a:solidFill>
                  <a:schemeClr val="dk1"/>
                </a:solidFill>
                <a:latin typeface="Nixie One"/>
                <a:ea typeface="Nixie One"/>
                <a:cs typeface="Nixie One"/>
                <a:sym typeface="Nixie One"/>
              </a:rPr>
              <a:t>I've been running</a:t>
            </a:r>
            <a:r>
              <a:rPr b="0" i="0" lang="en-US" sz="2000" u="none" cap="none" strike="noStrike">
                <a:solidFill>
                  <a:schemeClr val="dk1"/>
                </a:solidFill>
                <a:latin typeface="Nixie One"/>
                <a:ea typeface="Nixie One"/>
                <a:cs typeface="Nixie One"/>
                <a:sym typeface="Nixie One"/>
              </a:rPr>
              <a:t>, so I'm really hot.</a:t>
            </a:r>
            <a:endParaRPr/>
          </a:p>
          <a:p>
            <a:pPr indent="-342900" lvl="1" marL="8001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Nixie One"/>
                <a:ea typeface="Nixie One"/>
                <a:cs typeface="Nixie One"/>
                <a:sym typeface="Nixie One"/>
              </a:rPr>
              <a:t>   </a:t>
            </a:r>
            <a:r>
              <a:rPr b="1" i="1" lang="en-US" sz="2000" u="none" cap="none" strike="noStrike">
                <a:solidFill>
                  <a:schemeClr val="dk1"/>
                </a:solidFill>
                <a:latin typeface="Nixie One"/>
                <a:ea typeface="Nixie One"/>
                <a:cs typeface="Nixie One"/>
                <a:sym typeface="Nixie One"/>
              </a:rPr>
              <a:t>It's been raining </a:t>
            </a:r>
            <a:r>
              <a:rPr b="0" i="0" lang="en-US" sz="2000" u="none" cap="none" strike="noStrike">
                <a:solidFill>
                  <a:schemeClr val="dk1"/>
                </a:solidFill>
                <a:latin typeface="Nixie One"/>
                <a:ea typeface="Nixie One"/>
                <a:cs typeface="Nixie One"/>
                <a:sym typeface="Nixie One"/>
              </a:rPr>
              <a:t>so the pavement is wet.</a:t>
            </a:r>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5"/>
          <p:cNvSpPr txBox="1"/>
          <p:nvPr>
            <p:ph type="title"/>
          </p:nvPr>
        </p:nvSpPr>
        <p:spPr>
          <a:xfrm>
            <a:off x="1041400" y="601662"/>
            <a:ext cx="32083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WHEN DO WE USE IT?</a:t>
            </a:r>
            <a:endParaRPr/>
          </a:p>
        </p:txBody>
      </p:sp>
      <p:grpSp>
        <p:nvGrpSpPr>
          <p:cNvPr id="423" name="Google Shape;423;p25"/>
          <p:cNvGrpSpPr/>
          <p:nvPr/>
        </p:nvGrpSpPr>
        <p:grpSpPr>
          <a:xfrm>
            <a:off x="323850" y="758825"/>
            <a:ext cx="366712" cy="366712"/>
            <a:chOff x="1923675" y="1633650"/>
            <a:chExt cx="436000" cy="435975"/>
          </a:xfrm>
        </p:grpSpPr>
        <p:sp>
          <p:nvSpPr>
            <p:cNvPr id="424" name="Google Shape;424;p2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5" name="Google Shape;425;p2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6" name="Google Shape;426;p2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7" name="Google Shape;427;p2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8" name="Google Shape;428;p2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9" name="Google Shape;429;p2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pic>
        <p:nvPicPr>
          <p:cNvPr descr="Erasmus+ logo EN.jpg" id="430" name="Google Shape;430;p25"/>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431" name="Google Shape;431;p25"/>
          <p:cNvSpPr/>
          <p:nvPr/>
        </p:nvSpPr>
        <p:spPr>
          <a:xfrm>
            <a:off x="1041033" y="1707654"/>
            <a:ext cx="8133263" cy="280378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000"/>
              <a:buFont typeface="Nixie One"/>
              <a:buNone/>
            </a:pPr>
            <a:r>
              <a:rPr b="1" i="0" lang="en-US" sz="2000" u="sng" cap="none" strike="noStrike">
                <a:solidFill>
                  <a:schemeClr val="dk1"/>
                </a:solidFill>
                <a:latin typeface="Nixie One"/>
                <a:ea typeface="Nixie One"/>
                <a:cs typeface="Nixie One"/>
                <a:sym typeface="Nixie One"/>
              </a:rPr>
              <a:t>BE CAREFUL! </a:t>
            </a:r>
            <a:endParaRPr/>
          </a:p>
          <a:p>
            <a:pPr indent="0" lvl="0" marL="0" marR="0" rtl="0" algn="l">
              <a:lnSpc>
                <a:spcPct val="150000"/>
              </a:lnSpc>
              <a:spcBef>
                <a:spcPts val="0"/>
              </a:spcBef>
              <a:spcAft>
                <a:spcPts val="0"/>
              </a:spcAft>
              <a:buClr>
                <a:schemeClr val="dk1"/>
              </a:buClr>
              <a:buSzPts val="2000"/>
              <a:buFont typeface="Nixie One"/>
              <a:buNone/>
            </a:pPr>
            <a:r>
              <a:rPr b="0" i="0" lang="en-US" sz="2000" u="none" cap="none" strike="noStrike">
                <a:solidFill>
                  <a:schemeClr val="dk1"/>
                </a:solidFill>
                <a:latin typeface="Nixie One"/>
                <a:ea typeface="Nixie One"/>
                <a:cs typeface="Nixie One"/>
                <a:sym typeface="Nixie One"/>
              </a:rPr>
              <a:t>We do </a:t>
            </a:r>
            <a:r>
              <a:rPr b="1" i="0" lang="en-US" sz="2000" u="none" cap="none" strike="noStrike">
                <a:solidFill>
                  <a:schemeClr val="dk1"/>
                </a:solidFill>
                <a:latin typeface="Nixie One"/>
                <a:ea typeface="Nixie One"/>
                <a:cs typeface="Nixie One"/>
                <a:sym typeface="Nixie One"/>
              </a:rPr>
              <a:t>not</a:t>
            </a:r>
            <a:r>
              <a:rPr b="0" i="0" lang="en-US" sz="2000" u="none" cap="none" strike="noStrike">
                <a:solidFill>
                  <a:schemeClr val="dk1"/>
                </a:solidFill>
                <a:latin typeface="Nixie One"/>
                <a:ea typeface="Nixie One"/>
                <a:cs typeface="Nixie One"/>
                <a:sym typeface="Nixie One"/>
              </a:rPr>
              <a:t> normally use the present perfect continuous with </a:t>
            </a:r>
            <a:r>
              <a:rPr b="1" i="0" lang="en-US" sz="2000" u="none" cap="none" strike="noStrike">
                <a:solidFill>
                  <a:schemeClr val="dk1"/>
                </a:solidFill>
                <a:latin typeface="Nixie One"/>
                <a:ea typeface="Nixie One"/>
                <a:cs typeface="Nixie One"/>
                <a:sym typeface="Nixie One"/>
              </a:rPr>
              <a:t>stative verbs</a:t>
            </a:r>
            <a:r>
              <a:rPr b="0" i="0" lang="en-US" sz="2000" u="none" cap="none" strike="noStrike">
                <a:solidFill>
                  <a:schemeClr val="dk1"/>
                </a:solidFill>
                <a:latin typeface="Nixie One"/>
                <a:ea typeface="Nixie One"/>
                <a:cs typeface="Nixie One"/>
                <a:sym typeface="Nixie One"/>
              </a:rPr>
              <a:t>. </a:t>
            </a:r>
            <a:endParaRPr/>
          </a:p>
          <a:p>
            <a:pPr indent="0" lvl="0" marL="0" marR="0" rtl="0" algn="l">
              <a:lnSpc>
                <a:spcPct val="150000"/>
              </a:lnSpc>
              <a:spcBef>
                <a:spcPts val="0"/>
              </a:spcBef>
              <a:spcAft>
                <a:spcPts val="0"/>
              </a:spcAft>
              <a:buClr>
                <a:schemeClr val="dk1"/>
              </a:buClr>
              <a:buSzPts val="2000"/>
              <a:buFont typeface="Nixie One"/>
              <a:buNone/>
            </a:pPr>
            <a:r>
              <a:rPr b="0" i="0" lang="en-US" sz="2000" u="none" cap="none" strike="noStrike">
                <a:solidFill>
                  <a:schemeClr val="dk1"/>
                </a:solidFill>
                <a:latin typeface="Nixie One"/>
                <a:ea typeface="Nixie One"/>
                <a:cs typeface="Nixie One"/>
                <a:sym typeface="Nixie One"/>
              </a:rPr>
              <a:t>We use the </a:t>
            </a:r>
            <a:r>
              <a:rPr b="1" i="0" lang="en-US" sz="2000" u="none" cap="none" strike="noStrike">
                <a:solidFill>
                  <a:schemeClr val="dk1"/>
                </a:solidFill>
                <a:latin typeface="Nixie One"/>
                <a:ea typeface="Nixie One"/>
                <a:cs typeface="Nixie One"/>
                <a:sym typeface="Nixie One"/>
              </a:rPr>
              <a:t>present perfect simple</a:t>
            </a:r>
            <a:r>
              <a:rPr b="0" i="0" lang="en-US" sz="2000" u="none" cap="none" strike="noStrike">
                <a:solidFill>
                  <a:schemeClr val="dk1"/>
                </a:solidFill>
                <a:latin typeface="Nixie One"/>
                <a:ea typeface="Nixie One"/>
                <a:cs typeface="Nixie One"/>
                <a:sym typeface="Nixie One"/>
              </a:rPr>
              <a:t> instead:</a:t>
            </a:r>
            <a:endParaRPr/>
          </a:p>
          <a:p>
            <a:pPr indent="-342900" lvl="1" marL="800100" marR="0" rtl="0" algn="l">
              <a:lnSpc>
                <a:spcPct val="150000"/>
              </a:lnSpc>
              <a:spcBef>
                <a:spcPts val="0"/>
              </a:spcBef>
              <a:spcAft>
                <a:spcPts val="0"/>
              </a:spcAft>
              <a:buClr>
                <a:schemeClr val="dk1"/>
              </a:buClr>
              <a:buSzPts val="2000"/>
              <a:buFont typeface="Arial"/>
              <a:buChar char="•"/>
            </a:pPr>
            <a:r>
              <a:rPr b="0" i="1" lang="en-US" sz="2000" u="none" cap="none" strike="noStrike">
                <a:solidFill>
                  <a:schemeClr val="dk1"/>
                </a:solidFill>
                <a:latin typeface="Nixie One"/>
                <a:ea typeface="Nixie One"/>
                <a:cs typeface="Nixie One"/>
                <a:sym typeface="Nixie One"/>
              </a:rPr>
              <a:t>I</a:t>
            </a:r>
            <a:r>
              <a:rPr b="1" i="1" lang="en-US" sz="2000" u="none" cap="none" strike="noStrike">
                <a:solidFill>
                  <a:schemeClr val="dk1"/>
                </a:solidFill>
                <a:latin typeface="Nixie One"/>
                <a:ea typeface="Nixie One"/>
                <a:cs typeface="Nixie One"/>
                <a:sym typeface="Nixie One"/>
              </a:rPr>
              <a:t>'ve</a:t>
            </a:r>
            <a:r>
              <a:rPr b="0" i="1" lang="en-US" sz="2000" u="none" cap="none" strike="noStrike">
                <a:solidFill>
                  <a:schemeClr val="dk1"/>
                </a:solidFill>
                <a:latin typeface="Nixie One"/>
                <a:ea typeface="Nixie One"/>
                <a:cs typeface="Nixie One"/>
                <a:sym typeface="Nixie One"/>
              </a:rPr>
              <a:t> always </a:t>
            </a:r>
            <a:r>
              <a:rPr b="0" i="1" lang="en-US" sz="2000" u="none" cap="none" strike="sngStrike">
                <a:solidFill>
                  <a:schemeClr val="dk1"/>
                </a:solidFill>
                <a:latin typeface="Nixie One"/>
                <a:ea typeface="Nixie One"/>
                <a:cs typeface="Nixie One"/>
                <a:sym typeface="Nixie One"/>
              </a:rPr>
              <a:t>been liking</a:t>
            </a:r>
            <a:r>
              <a:rPr b="0" i="1" lang="en-US" sz="2000" u="none" cap="none" strike="noStrike">
                <a:solidFill>
                  <a:schemeClr val="dk1"/>
                </a:solidFill>
                <a:latin typeface="Nixie One"/>
                <a:ea typeface="Nixie One"/>
                <a:cs typeface="Nixie One"/>
                <a:sym typeface="Nixie One"/>
              </a:rPr>
              <a:t> </a:t>
            </a:r>
            <a:r>
              <a:rPr b="1" i="1" lang="en-US" sz="2000" u="none" cap="none" strike="noStrike">
                <a:solidFill>
                  <a:schemeClr val="dk1"/>
                </a:solidFill>
                <a:latin typeface="Nixie One"/>
                <a:ea typeface="Nixie One"/>
                <a:cs typeface="Nixie One"/>
                <a:sym typeface="Nixie One"/>
              </a:rPr>
              <a:t>liked</a:t>
            </a:r>
            <a:r>
              <a:rPr b="0" i="1" lang="en-US" sz="2000" u="none" cap="none" strike="noStrike">
                <a:solidFill>
                  <a:schemeClr val="dk1"/>
                </a:solidFill>
                <a:latin typeface="Nixie One"/>
                <a:ea typeface="Nixie One"/>
                <a:cs typeface="Nixie One"/>
                <a:sym typeface="Nixie One"/>
              </a:rPr>
              <a:t> John.</a:t>
            </a:r>
            <a:endParaRPr b="0" i="0" sz="2000" u="none" cap="none" strike="noStrike">
              <a:solidFill>
                <a:schemeClr val="dk1"/>
              </a:solidFill>
              <a:latin typeface="Nixie One"/>
              <a:ea typeface="Nixie One"/>
              <a:cs typeface="Nixie One"/>
              <a:sym typeface="Nixie One"/>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Nixie One"/>
              <a:ea typeface="Nixie One"/>
              <a:cs typeface="Nixie One"/>
              <a:sym typeface="Nixie One"/>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6"/>
          <p:cNvSpPr txBox="1"/>
          <p:nvPr>
            <p:ph type="title"/>
          </p:nvPr>
        </p:nvSpPr>
        <p:spPr>
          <a:xfrm>
            <a:off x="1042987" y="601662"/>
            <a:ext cx="32083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HOW DO WE CREATE IT?</a:t>
            </a:r>
            <a:br>
              <a:rPr b="1" i="0" lang="en-US" sz="1800" u="none">
                <a:solidFill>
                  <a:srgbClr val="FFFFFF"/>
                </a:solidFill>
                <a:latin typeface="Roboto Slab"/>
                <a:ea typeface="Roboto Slab"/>
                <a:cs typeface="Roboto Slab"/>
                <a:sym typeface="Roboto Slab"/>
              </a:rPr>
            </a:br>
            <a:r>
              <a:rPr b="1" i="0" lang="en-US" sz="1800" u="none">
                <a:solidFill>
                  <a:srgbClr val="FFFFFF"/>
                </a:solidFill>
                <a:latin typeface="Roboto Slab"/>
                <a:ea typeface="Roboto Slab"/>
                <a:cs typeface="Roboto Slab"/>
                <a:sym typeface="Roboto Slab"/>
              </a:rPr>
              <a:t>(affirmative)</a:t>
            </a:r>
            <a:endParaRPr/>
          </a:p>
        </p:txBody>
      </p:sp>
      <p:grpSp>
        <p:nvGrpSpPr>
          <p:cNvPr id="437" name="Google Shape;437;p26"/>
          <p:cNvGrpSpPr/>
          <p:nvPr/>
        </p:nvGrpSpPr>
        <p:grpSpPr>
          <a:xfrm>
            <a:off x="323850" y="758825"/>
            <a:ext cx="366712" cy="366712"/>
            <a:chOff x="1923675" y="1633650"/>
            <a:chExt cx="436000" cy="435975"/>
          </a:xfrm>
        </p:grpSpPr>
        <p:sp>
          <p:nvSpPr>
            <p:cNvPr id="438" name="Google Shape;438;p26"/>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9" name="Google Shape;439;p26"/>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0" name="Google Shape;440;p26"/>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1" name="Google Shape;441;p26"/>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2" name="Google Shape;442;p26"/>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3" name="Google Shape;443;p26"/>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444" name="Google Shape;444;p26"/>
          <p:cNvSpPr txBox="1"/>
          <p:nvPr/>
        </p:nvSpPr>
        <p:spPr>
          <a:xfrm>
            <a:off x="-50800" y="4819650"/>
            <a:ext cx="349250" cy="19526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445" name="Google Shape;445;p26"/>
          <p:cNvSpPr txBox="1"/>
          <p:nvPr/>
        </p:nvSpPr>
        <p:spPr>
          <a:xfrm>
            <a:off x="214312" y="4816475"/>
            <a:ext cx="2711450" cy="196850"/>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446" name="Google Shape;446;p26"/>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447" name="Google Shape;447;p26"/>
          <p:cNvSpPr/>
          <p:nvPr/>
        </p:nvSpPr>
        <p:spPr>
          <a:xfrm>
            <a:off x="388937" y="1790700"/>
            <a:ext cx="2541587" cy="1533525"/>
          </a:xfrm>
          <a:prstGeom prst="ellipse">
            <a:avLst/>
          </a:prstGeom>
          <a:noFill/>
          <a:ln cap="flat" cmpd="sng" w="76200">
            <a:solidFill>
              <a:srgbClr val="94BF6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3B8D61"/>
              </a:buClr>
              <a:buSzPts val="1800"/>
              <a:buFont typeface="Nixie One"/>
              <a:buNone/>
            </a:pPr>
            <a:r>
              <a:rPr b="1" i="0" lang="en-US" sz="1800" u="none">
                <a:solidFill>
                  <a:srgbClr val="3B8D61"/>
                </a:solidFill>
                <a:latin typeface="Nixie One"/>
                <a:ea typeface="Nixie One"/>
                <a:cs typeface="Nixie One"/>
                <a:sym typeface="Nixie One"/>
              </a:rPr>
              <a:t>I/ you/ he/ they</a:t>
            </a:r>
            <a:endParaRPr/>
          </a:p>
        </p:txBody>
      </p:sp>
      <p:sp>
        <p:nvSpPr>
          <p:cNvPr id="448" name="Google Shape;448;p26"/>
          <p:cNvSpPr/>
          <p:nvPr/>
        </p:nvSpPr>
        <p:spPr>
          <a:xfrm>
            <a:off x="6405562" y="1790700"/>
            <a:ext cx="2635250" cy="1533525"/>
          </a:xfrm>
          <a:prstGeom prst="ellipse">
            <a:avLst/>
          </a:prstGeom>
          <a:noFill/>
          <a:ln cap="flat" cmpd="sng" w="76200">
            <a:solidFill>
              <a:srgbClr val="18637B"/>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1800"/>
              <a:buFont typeface="Nixie One"/>
              <a:buNone/>
            </a:pPr>
            <a:r>
              <a:rPr b="1" i="0" lang="en-US" sz="1800" u="none">
                <a:solidFill>
                  <a:srgbClr val="18637B"/>
                </a:solidFill>
                <a:latin typeface="Nixie One"/>
                <a:ea typeface="Nixie One"/>
                <a:cs typeface="Nixie One"/>
                <a:sym typeface="Nixie One"/>
              </a:rPr>
              <a:t>Verb + -ing</a:t>
            </a:r>
            <a:endParaRPr/>
          </a:p>
        </p:txBody>
      </p:sp>
      <p:sp>
        <p:nvSpPr>
          <p:cNvPr id="449" name="Google Shape;449;p26"/>
          <p:cNvSpPr/>
          <p:nvPr/>
        </p:nvSpPr>
        <p:spPr>
          <a:xfrm>
            <a:off x="3397250" y="1790700"/>
            <a:ext cx="2541587" cy="1533525"/>
          </a:xfrm>
          <a:prstGeom prst="ellipse">
            <a:avLst/>
          </a:prstGeom>
          <a:solidFill>
            <a:srgbClr val="0E3142">
              <a:alpha val="2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14454"/>
              </a:buClr>
              <a:buSzPts val="1800"/>
              <a:buFont typeface="Nixie One"/>
              <a:buNone/>
            </a:pPr>
            <a:r>
              <a:rPr b="1" i="0" lang="en-US" sz="1800" u="none">
                <a:solidFill>
                  <a:srgbClr val="114454"/>
                </a:solidFill>
                <a:latin typeface="Nixie One"/>
                <a:ea typeface="Nixie One"/>
                <a:cs typeface="Nixie One"/>
                <a:sym typeface="Nixie One"/>
              </a:rPr>
              <a:t>Have/has + been </a:t>
            </a:r>
            <a:endParaRPr/>
          </a:p>
        </p:txBody>
      </p:sp>
      <p:sp>
        <p:nvSpPr>
          <p:cNvPr id="450" name="Google Shape;450;p26"/>
          <p:cNvSpPr txBox="1"/>
          <p:nvPr/>
        </p:nvSpPr>
        <p:spPr>
          <a:xfrm>
            <a:off x="3001962" y="2357437"/>
            <a:ext cx="31591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a:t>
            </a:r>
            <a:endParaRPr/>
          </a:p>
        </p:txBody>
      </p:sp>
      <p:sp>
        <p:nvSpPr>
          <p:cNvPr id="451" name="Google Shape;451;p26"/>
          <p:cNvSpPr txBox="1"/>
          <p:nvPr/>
        </p:nvSpPr>
        <p:spPr>
          <a:xfrm>
            <a:off x="6016625" y="2357437"/>
            <a:ext cx="3175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a:t>
            </a:r>
            <a:endParaRPr/>
          </a:p>
        </p:txBody>
      </p:sp>
      <p:sp>
        <p:nvSpPr>
          <p:cNvPr id="452" name="Google Shape;452;p26"/>
          <p:cNvSpPr txBox="1"/>
          <p:nvPr/>
        </p:nvSpPr>
        <p:spPr>
          <a:xfrm>
            <a:off x="1619250" y="3484562"/>
            <a:ext cx="6175375"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chemeClr val="dk1"/>
              </a:buClr>
              <a:buSzPts val="1600"/>
              <a:buFont typeface="Nixie One"/>
              <a:buNone/>
            </a:pPr>
            <a:r>
              <a:rPr b="0" i="0" lang="en-US" sz="1600" u="none">
                <a:solidFill>
                  <a:schemeClr val="dk1"/>
                </a:solidFill>
                <a:latin typeface="Nixie One"/>
                <a:ea typeface="Nixie One"/>
                <a:cs typeface="Nixie One"/>
                <a:sym typeface="Nixie One"/>
              </a:rPr>
              <a:t>They </a:t>
            </a:r>
            <a:r>
              <a:rPr b="1" i="0" lang="en-US" sz="1600" u="none">
                <a:solidFill>
                  <a:schemeClr val="dk1"/>
                </a:solidFill>
                <a:latin typeface="Nixie One"/>
                <a:ea typeface="Nixie One"/>
                <a:cs typeface="Nixie One"/>
                <a:sym typeface="Nixie One"/>
              </a:rPr>
              <a:t>have been talking</a:t>
            </a:r>
            <a:r>
              <a:rPr b="0" i="0" lang="en-US" sz="1600" u="none">
                <a:solidFill>
                  <a:schemeClr val="dk1"/>
                </a:solidFill>
                <a:latin typeface="Nixie One"/>
                <a:ea typeface="Nixie One"/>
                <a:cs typeface="Nixie One"/>
                <a:sym typeface="Nixie One"/>
              </a:rPr>
              <a:t> for the last hour.</a:t>
            </a:r>
            <a:endParaRPr/>
          </a:p>
          <a:p>
            <a:pPr indent="0" lvl="0" marL="0" marR="0" rtl="0" algn="ctr">
              <a:lnSpc>
                <a:spcPct val="150000"/>
              </a:lnSpc>
              <a:spcBef>
                <a:spcPts val="0"/>
              </a:spcBef>
              <a:spcAft>
                <a:spcPts val="0"/>
              </a:spcAft>
              <a:buClr>
                <a:schemeClr val="dk1"/>
              </a:buClr>
              <a:buSzPts val="1600"/>
              <a:buFont typeface="Nixie One"/>
              <a:buNone/>
            </a:pPr>
            <a:r>
              <a:rPr b="0" i="0" lang="en-US" sz="1600" u="none">
                <a:solidFill>
                  <a:schemeClr val="dk1"/>
                </a:solidFill>
                <a:latin typeface="Nixie One"/>
                <a:ea typeface="Nixie One"/>
                <a:cs typeface="Nixie One"/>
                <a:sym typeface="Nixie One"/>
              </a:rPr>
              <a:t>She </a:t>
            </a:r>
            <a:r>
              <a:rPr b="1" i="0" lang="en-US" sz="1600" u="none">
                <a:solidFill>
                  <a:schemeClr val="dk1"/>
                </a:solidFill>
                <a:latin typeface="Nixie One"/>
                <a:ea typeface="Nixie One"/>
                <a:cs typeface="Nixie One"/>
                <a:sym typeface="Nixie One"/>
              </a:rPr>
              <a:t>has been working</a:t>
            </a:r>
            <a:r>
              <a:rPr b="0" i="0" lang="en-US" sz="1600" u="none">
                <a:solidFill>
                  <a:schemeClr val="dk1"/>
                </a:solidFill>
                <a:latin typeface="Nixie One"/>
                <a:ea typeface="Nixie One"/>
                <a:cs typeface="Nixie One"/>
                <a:sym typeface="Nixie One"/>
              </a:rPr>
              <a:t> at that company for three years.</a:t>
            </a:r>
            <a:endParaRPr/>
          </a:p>
          <a:p>
            <a:pPr indent="0" lvl="0" marL="0" marR="0" rtl="0" algn="ctr">
              <a:lnSpc>
                <a:spcPct val="150000"/>
              </a:lnSpc>
              <a:spcBef>
                <a:spcPts val="0"/>
              </a:spcBef>
              <a:spcAft>
                <a:spcPts val="0"/>
              </a:spcAft>
              <a:buClr>
                <a:schemeClr val="dk1"/>
              </a:buClr>
              <a:buSzPts val="1600"/>
              <a:buFont typeface="Nixie One"/>
              <a:buNone/>
            </a:pPr>
            <a:r>
              <a:rPr b="0" i="0" lang="en-US" sz="1600" u="none">
                <a:solidFill>
                  <a:schemeClr val="dk1"/>
                </a:solidFill>
                <a:latin typeface="Nixie One"/>
                <a:ea typeface="Nixie One"/>
                <a:cs typeface="Nixie One"/>
                <a:sym typeface="Nixie One"/>
              </a:rPr>
              <a:t>We </a:t>
            </a:r>
            <a:r>
              <a:rPr b="1" i="0" lang="en-US" sz="1600" u="none">
                <a:solidFill>
                  <a:schemeClr val="dk1"/>
                </a:solidFill>
                <a:latin typeface="Nixie One"/>
                <a:ea typeface="Nixie One"/>
                <a:cs typeface="Nixie One"/>
                <a:sym typeface="Nixie One"/>
              </a:rPr>
              <a:t>have been waiting </a:t>
            </a:r>
            <a:r>
              <a:rPr b="0" i="0" lang="en-US" sz="1600" u="none">
                <a:solidFill>
                  <a:schemeClr val="dk1"/>
                </a:solidFill>
                <a:latin typeface="Nixie One"/>
                <a:ea typeface="Nixie One"/>
                <a:cs typeface="Nixie One"/>
                <a:sym typeface="Nixie One"/>
              </a:rPr>
              <a:t>here for over two hours!</a:t>
            </a:r>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7"/>
          <p:cNvSpPr txBox="1"/>
          <p:nvPr>
            <p:ph type="title"/>
          </p:nvPr>
        </p:nvSpPr>
        <p:spPr>
          <a:xfrm>
            <a:off x="1042987" y="601662"/>
            <a:ext cx="32083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HOW DO WE CREATE IT?</a:t>
            </a:r>
            <a:br>
              <a:rPr b="1" i="0" lang="en-US" sz="1800" u="none">
                <a:solidFill>
                  <a:srgbClr val="FFFFFF"/>
                </a:solidFill>
                <a:latin typeface="Roboto Slab"/>
                <a:ea typeface="Roboto Slab"/>
                <a:cs typeface="Roboto Slab"/>
                <a:sym typeface="Roboto Slab"/>
              </a:rPr>
            </a:br>
            <a:r>
              <a:rPr b="1" i="0" lang="en-US" sz="1800" u="none">
                <a:solidFill>
                  <a:srgbClr val="FFFFFF"/>
                </a:solidFill>
                <a:latin typeface="Roboto Slab"/>
                <a:ea typeface="Roboto Slab"/>
                <a:cs typeface="Roboto Slab"/>
                <a:sym typeface="Roboto Slab"/>
              </a:rPr>
              <a:t>(negavite)</a:t>
            </a:r>
            <a:endParaRPr/>
          </a:p>
        </p:txBody>
      </p:sp>
      <p:grpSp>
        <p:nvGrpSpPr>
          <p:cNvPr id="458" name="Google Shape;458;p27"/>
          <p:cNvGrpSpPr/>
          <p:nvPr/>
        </p:nvGrpSpPr>
        <p:grpSpPr>
          <a:xfrm>
            <a:off x="323850" y="758825"/>
            <a:ext cx="366712" cy="366712"/>
            <a:chOff x="1923675" y="1633650"/>
            <a:chExt cx="436000" cy="435975"/>
          </a:xfrm>
        </p:grpSpPr>
        <p:sp>
          <p:nvSpPr>
            <p:cNvPr id="459" name="Google Shape;459;p2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0" name="Google Shape;460;p2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1" name="Google Shape;461;p2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2" name="Google Shape;462;p2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3" name="Google Shape;463;p2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4" name="Google Shape;464;p2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465" name="Google Shape;465;p27"/>
          <p:cNvSpPr txBox="1"/>
          <p:nvPr/>
        </p:nvSpPr>
        <p:spPr>
          <a:xfrm>
            <a:off x="-50800" y="4819650"/>
            <a:ext cx="349250" cy="19526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466" name="Google Shape;466;p27"/>
          <p:cNvSpPr txBox="1"/>
          <p:nvPr/>
        </p:nvSpPr>
        <p:spPr>
          <a:xfrm>
            <a:off x="214312" y="4816475"/>
            <a:ext cx="2711450" cy="196850"/>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467" name="Google Shape;467;p27"/>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468" name="Google Shape;468;p27"/>
          <p:cNvSpPr/>
          <p:nvPr/>
        </p:nvSpPr>
        <p:spPr>
          <a:xfrm>
            <a:off x="390525" y="1895475"/>
            <a:ext cx="2541587" cy="1533525"/>
          </a:xfrm>
          <a:prstGeom prst="ellipse">
            <a:avLst/>
          </a:prstGeom>
          <a:noFill/>
          <a:ln cap="flat" cmpd="sng" w="76200">
            <a:solidFill>
              <a:srgbClr val="94BF6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3B8D61"/>
              </a:buClr>
              <a:buSzPts val="1800"/>
              <a:buFont typeface="Nixie One"/>
              <a:buNone/>
            </a:pPr>
            <a:r>
              <a:rPr b="1" i="0" lang="en-US" sz="1800" u="none">
                <a:solidFill>
                  <a:srgbClr val="3B8D61"/>
                </a:solidFill>
                <a:latin typeface="Nixie One"/>
                <a:ea typeface="Nixie One"/>
                <a:cs typeface="Nixie One"/>
                <a:sym typeface="Nixie One"/>
              </a:rPr>
              <a:t>I/ you/ he/ they</a:t>
            </a:r>
            <a:endParaRPr/>
          </a:p>
        </p:txBody>
      </p:sp>
      <p:sp>
        <p:nvSpPr>
          <p:cNvPr id="469" name="Google Shape;469;p27"/>
          <p:cNvSpPr/>
          <p:nvPr/>
        </p:nvSpPr>
        <p:spPr>
          <a:xfrm>
            <a:off x="6407150" y="1895475"/>
            <a:ext cx="2636837" cy="1533525"/>
          </a:xfrm>
          <a:prstGeom prst="ellipse">
            <a:avLst/>
          </a:prstGeom>
          <a:noFill/>
          <a:ln cap="flat" cmpd="sng" w="76200">
            <a:solidFill>
              <a:srgbClr val="18637B"/>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1800"/>
              <a:buFont typeface="Nixie One"/>
              <a:buNone/>
            </a:pPr>
            <a:r>
              <a:rPr b="1" i="0" lang="en-US" sz="1800" u="none">
                <a:solidFill>
                  <a:srgbClr val="18637B"/>
                </a:solidFill>
                <a:latin typeface="Nixie One"/>
                <a:ea typeface="Nixie One"/>
                <a:cs typeface="Nixie One"/>
                <a:sym typeface="Nixie One"/>
              </a:rPr>
              <a:t>Verb + -ing</a:t>
            </a:r>
            <a:endParaRPr/>
          </a:p>
        </p:txBody>
      </p:sp>
      <p:sp>
        <p:nvSpPr>
          <p:cNvPr id="470" name="Google Shape;470;p27"/>
          <p:cNvSpPr/>
          <p:nvPr/>
        </p:nvSpPr>
        <p:spPr>
          <a:xfrm>
            <a:off x="3398837" y="1895475"/>
            <a:ext cx="2541587" cy="1533525"/>
          </a:xfrm>
          <a:prstGeom prst="ellipse">
            <a:avLst/>
          </a:prstGeom>
          <a:solidFill>
            <a:srgbClr val="0E3142">
              <a:alpha val="2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14454"/>
              </a:buClr>
              <a:buSzPts val="1800"/>
              <a:buFont typeface="Nixie One"/>
              <a:buNone/>
            </a:pPr>
            <a:r>
              <a:rPr b="1" i="0" lang="en-US" sz="1800" u="none">
                <a:solidFill>
                  <a:srgbClr val="114454"/>
                </a:solidFill>
                <a:latin typeface="Nixie One"/>
                <a:ea typeface="Nixie One"/>
                <a:cs typeface="Nixie One"/>
                <a:sym typeface="Nixie One"/>
              </a:rPr>
              <a:t>Have/has + not + been </a:t>
            </a:r>
            <a:endParaRPr/>
          </a:p>
        </p:txBody>
      </p:sp>
      <p:sp>
        <p:nvSpPr>
          <p:cNvPr id="471" name="Google Shape;471;p27"/>
          <p:cNvSpPr txBox="1"/>
          <p:nvPr/>
        </p:nvSpPr>
        <p:spPr>
          <a:xfrm>
            <a:off x="3003550" y="2462212"/>
            <a:ext cx="3175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a:t>
            </a:r>
            <a:endParaRPr/>
          </a:p>
        </p:txBody>
      </p:sp>
      <p:sp>
        <p:nvSpPr>
          <p:cNvPr id="472" name="Google Shape;472;p27"/>
          <p:cNvSpPr txBox="1"/>
          <p:nvPr/>
        </p:nvSpPr>
        <p:spPr>
          <a:xfrm>
            <a:off x="6019800" y="2462212"/>
            <a:ext cx="31591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a:t>
            </a:r>
            <a:endParaRPr/>
          </a:p>
        </p:txBody>
      </p:sp>
      <p:sp>
        <p:nvSpPr>
          <p:cNvPr id="473" name="Google Shape;473;p27"/>
          <p:cNvSpPr txBox="1"/>
          <p:nvPr/>
        </p:nvSpPr>
        <p:spPr>
          <a:xfrm>
            <a:off x="1582737" y="3768725"/>
            <a:ext cx="6173787"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Nixie One"/>
              <a:buNone/>
            </a:pPr>
            <a:r>
              <a:rPr b="0" i="0" lang="en-US" sz="2000" u="none">
                <a:solidFill>
                  <a:schemeClr val="dk1"/>
                </a:solidFill>
                <a:latin typeface="Nixie One"/>
                <a:ea typeface="Nixie One"/>
                <a:cs typeface="Nixie One"/>
                <a:sym typeface="Nixie One"/>
              </a:rPr>
              <a:t>I haven’t been feeling well lately. </a:t>
            </a:r>
            <a:endParaRPr/>
          </a:p>
          <a:p>
            <a:pPr indent="0" lvl="0" marL="0" marR="0" rtl="0" algn="ctr">
              <a:lnSpc>
                <a:spcPct val="100000"/>
              </a:lnSpc>
              <a:spcBef>
                <a:spcPts val="0"/>
              </a:spcBef>
              <a:spcAft>
                <a:spcPts val="0"/>
              </a:spcAft>
              <a:buClr>
                <a:schemeClr val="dk1"/>
              </a:buClr>
              <a:buSzPts val="2000"/>
              <a:buFont typeface="Nixie One"/>
              <a:buNone/>
            </a:pPr>
            <a:r>
              <a:rPr b="0" i="0" lang="en-US" sz="2000" u="none">
                <a:solidFill>
                  <a:schemeClr val="dk1"/>
                </a:solidFill>
                <a:latin typeface="Nixie One"/>
                <a:ea typeface="Nixie One"/>
                <a:cs typeface="Nixie One"/>
                <a:sym typeface="Nixie One"/>
              </a:rPr>
              <a:t>(And I am still sick now.)</a:t>
            </a:r>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28"/>
          <p:cNvSpPr txBox="1"/>
          <p:nvPr>
            <p:ph type="title"/>
          </p:nvPr>
        </p:nvSpPr>
        <p:spPr>
          <a:xfrm>
            <a:off x="1042987" y="601662"/>
            <a:ext cx="32083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HOW DO WE CREATE IT?</a:t>
            </a:r>
            <a:br>
              <a:rPr b="1" i="0" lang="en-US" sz="1800" u="none">
                <a:solidFill>
                  <a:srgbClr val="FFFFFF"/>
                </a:solidFill>
                <a:latin typeface="Roboto Slab"/>
                <a:ea typeface="Roboto Slab"/>
                <a:cs typeface="Roboto Slab"/>
                <a:sym typeface="Roboto Slab"/>
              </a:rPr>
            </a:br>
            <a:r>
              <a:rPr b="1" i="0" lang="en-US" sz="1800" u="none">
                <a:solidFill>
                  <a:srgbClr val="FFFFFF"/>
                </a:solidFill>
                <a:latin typeface="Roboto Slab"/>
                <a:ea typeface="Roboto Slab"/>
                <a:cs typeface="Roboto Slab"/>
                <a:sym typeface="Roboto Slab"/>
              </a:rPr>
              <a:t>(question)</a:t>
            </a:r>
            <a:endParaRPr/>
          </a:p>
        </p:txBody>
      </p:sp>
      <p:grpSp>
        <p:nvGrpSpPr>
          <p:cNvPr id="479" name="Google Shape;479;p28"/>
          <p:cNvGrpSpPr/>
          <p:nvPr/>
        </p:nvGrpSpPr>
        <p:grpSpPr>
          <a:xfrm>
            <a:off x="323850" y="758825"/>
            <a:ext cx="366712" cy="366712"/>
            <a:chOff x="1923675" y="1633650"/>
            <a:chExt cx="436000" cy="435975"/>
          </a:xfrm>
        </p:grpSpPr>
        <p:sp>
          <p:nvSpPr>
            <p:cNvPr id="480" name="Google Shape;480;p2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1" name="Google Shape;481;p2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2" name="Google Shape;482;p2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3" name="Google Shape;483;p2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4" name="Google Shape;484;p2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5" name="Google Shape;485;p2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486" name="Google Shape;486;p28"/>
          <p:cNvSpPr txBox="1"/>
          <p:nvPr/>
        </p:nvSpPr>
        <p:spPr>
          <a:xfrm>
            <a:off x="-50800" y="4819650"/>
            <a:ext cx="349250" cy="19526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487" name="Google Shape;487;p28"/>
          <p:cNvSpPr txBox="1"/>
          <p:nvPr/>
        </p:nvSpPr>
        <p:spPr>
          <a:xfrm>
            <a:off x="214312" y="4816475"/>
            <a:ext cx="2711450" cy="196850"/>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488" name="Google Shape;488;p28"/>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489" name="Google Shape;489;p28"/>
          <p:cNvSpPr/>
          <p:nvPr/>
        </p:nvSpPr>
        <p:spPr>
          <a:xfrm>
            <a:off x="2551112" y="1993900"/>
            <a:ext cx="1893887" cy="1235075"/>
          </a:xfrm>
          <a:prstGeom prst="ellipse">
            <a:avLst/>
          </a:prstGeom>
          <a:noFill/>
          <a:ln cap="flat" cmpd="sng" w="76200">
            <a:solidFill>
              <a:srgbClr val="94BF6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3B8D61"/>
              </a:buClr>
              <a:buSzPts val="1800"/>
              <a:buFont typeface="Nixie One"/>
              <a:buNone/>
            </a:pPr>
            <a:r>
              <a:rPr b="1" i="0" lang="en-US" sz="1800" u="none">
                <a:solidFill>
                  <a:srgbClr val="3B8D61"/>
                </a:solidFill>
                <a:latin typeface="Nixie One"/>
                <a:ea typeface="Nixie One"/>
                <a:cs typeface="Nixie One"/>
                <a:sym typeface="Nixie One"/>
              </a:rPr>
              <a:t>I/ you/ he/ they</a:t>
            </a:r>
            <a:endParaRPr/>
          </a:p>
        </p:txBody>
      </p:sp>
      <p:sp>
        <p:nvSpPr>
          <p:cNvPr id="490" name="Google Shape;490;p28"/>
          <p:cNvSpPr/>
          <p:nvPr/>
        </p:nvSpPr>
        <p:spPr>
          <a:xfrm>
            <a:off x="7065962" y="1981200"/>
            <a:ext cx="1963737" cy="1236662"/>
          </a:xfrm>
          <a:prstGeom prst="ellipse">
            <a:avLst/>
          </a:prstGeom>
          <a:noFill/>
          <a:ln cap="flat" cmpd="sng" w="76200">
            <a:solidFill>
              <a:srgbClr val="18637B"/>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1800"/>
              <a:buFont typeface="Nixie One"/>
              <a:buNone/>
            </a:pPr>
            <a:r>
              <a:rPr b="1" i="0" lang="en-US" sz="1800" u="none">
                <a:solidFill>
                  <a:srgbClr val="18637B"/>
                </a:solidFill>
                <a:latin typeface="Nixie One"/>
                <a:ea typeface="Nixie One"/>
                <a:cs typeface="Nixie One"/>
                <a:sym typeface="Nixie One"/>
              </a:rPr>
              <a:t>Verb + -ing</a:t>
            </a:r>
            <a:endParaRPr/>
          </a:p>
        </p:txBody>
      </p:sp>
      <p:sp>
        <p:nvSpPr>
          <p:cNvPr id="491" name="Google Shape;491;p28"/>
          <p:cNvSpPr/>
          <p:nvPr/>
        </p:nvSpPr>
        <p:spPr>
          <a:xfrm>
            <a:off x="312737" y="1993900"/>
            <a:ext cx="1893887" cy="1235075"/>
          </a:xfrm>
          <a:prstGeom prst="ellipse">
            <a:avLst/>
          </a:prstGeom>
          <a:solidFill>
            <a:srgbClr val="0E3142">
              <a:alpha val="2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14454"/>
              </a:buClr>
              <a:buSzPts val="1800"/>
              <a:buFont typeface="Nixie One"/>
              <a:buNone/>
            </a:pPr>
            <a:r>
              <a:rPr b="1" i="0" lang="en-US" sz="1800" u="none">
                <a:solidFill>
                  <a:srgbClr val="114454"/>
                </a:solidFill>
                <a:latin typeface="Nixie One"/>
                <a:ea typeface="Nixie One"/>
                <a:cs typeface="Nixie One"/>
                <a:sym typeface="Nixie One"/>
              </a:rPr>
              <a:t>Have/has</a:t>
            </a:r>
            <a:endParaRPr/>
          </a:p>
        </p:txBody>
      </p:sp>
      <p:sp>
        <p:nvSpPr>
          <p:cNvPr id="492" name="Google Shape;492;p28"/>
          <p:cNvSpPr txBox="1"/>
          <p:nvPr/>
        </p:nvSpPr>
        <p:spPr>
          <a:xfrm>
            <a:off x="4567237" y="2414587"/>
            <a:ext cx="23653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a:t>
            </a:r>
            <a:endParaRPr/>
          </a:p>
        </p:txBody>
      </p:sp>
      <p:sp>
        <p:nvSpPr>
          <p:cNvPr id="493" name="Google Shape;493;p28"/>
          <p:cNvSpPr txBox="1"/>
          <p:nvPr/>
        </p:nvSpPr>
        <p:spPr>
          <a:xfrm>
            <a:off x="6745287" y="2414587"/>
            <a:ext cx="23495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a:t>
            </a:r>
            <a:endParaRPr/>
          </a:p>
        </p:txBody>
      </p:sp>
      <p:sp>
        <p:nvSpPr>
          <p:cNvPr id="494" name="Google Shape;494;p28"/>
          <p:cNvSpPr/>
          <p:nvPr/>
        </p:nvSpPr>
        <p:spPr>
          <a:xfrm>
            <a:off x="4910137" y="1981200"/>
            <a:ext cx="1893887" cy="1236662"/>
          </a:xfrm>
          <a:prstGeom prst="ellipse">
            <a:avLst/>
          </a:prstGeom>
          <a:solidFill>
            <a:srgbClr val="0E3142">
              <a:alpha val="2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14454"/>
              </a:buClr>
              <a:buSzPts val="1800"/>
              <a:buFont typeface="Nixie One"/>
              <a:buNone/>
            </a:pPr>
            <a:r>
              <a:rPr b="1" i="0" lang="en-US" sz="1800" u="none">
                <a:solidFill>
                  <a:srgbClr val="114454"/>
                </a:solidFill>
                <a:latin typeface="Nixie One"/>
                <a:ea typeface="Nixie One"/>
                <a:cs typeface="Nixie One"/>
                <a:sym typeface="Nixie One"/>
              </a:rPr>
              <a:t>Been </a:t>
            </a:r>
            <a:endParaRPr/>
          </a:p>
        </p:txBody>
      </p:sp>
      <p:sp>
        <p:nvSpPr>
          <p:cNvPr id="495" name="Google Shape;495;p28"/>
          <p:cNvSpPr txBox="1"/>
          <p:nvPr/>
        </p:nvSpPr>
        <p:spPr>
          <a:xfrm>
            <a:off x="2208212" y="2427287"/>
            <a:ext cx="236537"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a:t>
            </a:r>
            <a:endParaRPr/>
          </a:p>
        </p:txBody>
      </p:sp>
      <p:sp>
        <p:nvSpPr>
          <p:cNvPr id="496" name="Google Shape;496;p28"/>
          <p:cNvSpPr txBox="1"/>
          <p:nvPr/>
        </p:nvSpPr>
        <p:spPr>
          <a:xfrm>
            <a:off x="1166812" y="3543300"/>
            <a:ext cx="7273925" cy="83185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chemeClr val="dk1"/>
              </a:buClr>
              <a:buSzPts val="1600"/>
              <a:buFont typeface="Nixie One"/>
              <a:buNone/>
            </a:pPr>
            <a:r>
              <a:rPr b="0" i="0" lang="en-US" sz="1600" u="none">
                <a:solidFill>
                  <a:schemeClr val="dk1"/>
                </a:solidFill>
                <a:latin typeface="Nixie One"/>
                <a:ea typeface="Nixie One"/>
                <a:cs typeface="Nixie One"/>
                <a:sym typeface="Nixie One"/>
              </a:rPr>
              <a:t>What </a:t>
            </a:r>
            <a:r>
              <a:rPr b="1" i="0" lang="en-US" sz="1600" u="none">
                <a:solidFill>
                  <a:schemeClr val="dk1"/>
                </a:solidFill>
                <a:latin typeface="Nixie One"/>
                <a:ea typeface="Nixie One"/>
                <a:cs typeface="Nixie One"/>
                <a:sym typeface="Nixie One"/>
              </a:rPr>
              <a:t>have</a:t>
            </a:r>
            <a:r>
              <a:rPr b="0" i="0" lang="en-US" sz="1600" u="none">
                <a:solidFill>
                  <a:schemeClr val="dk1"/>
                </a:solidFill>
                <a:latin typeface="Nixie One"/>
                <a:ea typeface="Nixie One"/>
                <a:cs typeface="Nixie One"/>
                <a:sym typeface="Nixie One"/>
              </a:rPr>
              <a:t> you </a:t>
            </a:r>
            <a:r>
              <a:rPr b="1" i="0" lang="en-US" sz="1600" u="none">
                <a:solidFill>
                  <a:schemeClr val="dk1"/>
                </a:solidFill>
                <a:latin typeface="Nixie One"/>
                <a:ea typeface="Nixie One"/>
                <a:cs typeface="Nixie One"/>
                <a:sym typeface="Nixie One"/>
              </a:rPr>
              <a:t>been doing</a:t>
            </a:r>
            <a:r>
              <a:rPr b="0" i="0" lang="en-US" sz="1600" u="none">
                <a:solidFill>
                  <a:schemeClr val="dk1"/>
                </a:solidFill>
                <a:latin typeface="Nixie One"/>
                <a:ea typeface="Nixie One"/>
                <a:cs typeface="Nixie One"/>
                <a:sym typeface="Nixie One"/>
              </a:rPr>
              <a:t> for the last 30 minutes? </a:t>
            </a:r>
            <a:endParaRPr/>
          </a:p>
          <a:p>
            <a:pPr indent="0" lvl="0" marL="0" marR="0" rtl="0" algn="ctr">
              <a:lnSpc>
                <a:spcPct val="150000"/>
              </a:lnSpc>
              <a:spcBef>
                <a:spcPts val="0"/>
              </a:spcBef>
              <a:spcAft>
                <a:spcPts val="0"/>
              </a:spcAft>
              <a:buClr>
                <a:schemeClr val="dk1"/>
              </a:buClr>
              <a:buSzPts val="1600"/>
              <a:buFont typeface="Nixie One"/>
              <a:buNone/>
            </a:pPr>
            <a:r>
              <a:rPr b="0" i="0" lang="en-US" sz="1600" u="none">
                <a:solidFill>
                  <a:schemeClr val="dk1"/>
                </a:solidFill>
                <a:latin typeface="Nixie One"/>
                <a:ea typeface="Nixie One"/>
                <a:cs typeface="Nixie One"/>
                <a:sym typeface="Nixie One"/>
              </a:rPr>
              <a:t>Why </a:t>
            </a:r>
            <a:r>
              <a:rPr b="1" i="0" lang="en-US" sz="1600" u="none">
                <a:solidFill>
                  <a:schemeClr val="dk1"/>
                </a:solidFill>
                <a:latin typeface="Nixie One"/>
                <a:ea typeface="Nixie One"/>
                <a:cs typeface="Nixie One"/>
                <a:sym typeface="Nixie One"/>
              </a:rPr>
              <a:t>has</a:t>
            </a:r>
            <a:r>
              <a:rPr b="0" i="0" lang="en-US" sz="1600" u="none">
                <a:solidFill>
                  <a:schemeClr val="dk1"/>
                </a:solidFill>
                <a:latin typeface="Nixie One"/>
                <a:ea typeface="Nixie One"/>
                <a:cs typeface="Nixie One"/>
                <a:sym typeface="Nixie One"/>
              </a:rPr>
              <a:t> Nancy </a:t>
            </a:r>
            <a:r>
              <a:rPr b="1" i="0" lang="en-US" sz="1600" u="none">
                <a:solidFill>
                  <a:schemeClr val="dk1"/>
                </a:solidFill>
                <a:latin typeface="Nixie One"/>
                <a:ea typeface="Nixie One"/>
                <a:cs typeface="Nixie One"/>
                <a:sym typeface="Nixie One"/>
              </a:rPr>
              <a:t>not been taking</a:t>
            </a:r>
            <a:r>
              <a:rPr b="0" i="0" lang="en-US" sz="1600" u="none">
                <a:solidFill>
                  <a:schemeClr val="dk1"/>
                </a:solidFill>
                <a:latin typeface="Nixie One"/>
                <a:ea typeface="Nixie One"/>
                <a:cs typeface="Nixie One"/>
                <a:sym typeface="Nixie One"/>
              </a:rPr>
              <a:t> her medicine for the last three days?</a:t>
            </a:r>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29"/>
          <p:cNvSpPr txBox="1"/>
          <p:nvPr>
            <p:ph type="ctrTitle"/>
          </p:nvPr>
        </p:nvSpPr>
        <p:spPr>
          <a:xfrm>
            <a:off x="3635375" y="3198812"/>
            <a:ext cx="5294312" cy="1620837"/>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Nixie One"/>
                <a:ea typeface="Nixie One"/>
                <a:cs typeface="Nixie One"/>
                <a:sym typeface="Nixie One"/>
              </a:rPr>
              <a:t>Educational Materials</a:t>
            </a:r>
            <a:endParaRPr/>
          </a:p>
        </p:txBody>
      </p:sp>
      <p:sp>
        <p:nvSpPr>
          <p:cNvPr id="502" name="Google Shape;502;p29"/>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3</a:t>
            </a:r>
            <a:endParaRPr/>
          </a:p>
        </p:txBody>
      </p:sp>
      <p:sp>
        <p:nvSpPr>
          <p:cNvPr id="503" name="Google Shape;503;p29"/>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504" name="Google Shape;504;p29"/>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505" name="Google Shape;505;p29"/>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idx="4294967295" type="title"/>
          </p:nvPr>
        </p:nvSpPr>
        <p:spPr>
          <a:xfrm>
            <a:off x="500062" y="785812"/>
            <a:ext cx="2071687" cy="50006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24057"/>
                </a:solidFill>
                <a:latin typeface="Roboto Slab"/>
                <a:ea typeface="Roboto Slab"/>
                <a:cs typeface="Roboto Slab"/>
                <a:sym typeface="Roboto Slab"/>
              </a:rPr>
              <a:t>C O N T E N T </a:t>
            </a:r>
            <a:endParaRPr/>
          </a:p>
        </p:txBody>
      </p:sp>
      <p:sp>
        <p:nvSpPr>
          <p:cNvPr id="105" name="Google Shape;105;p3"/>
          <p:cNvSpPr/>
          <p:nvPr/>
        </p:nvSpPr>
        <p:spPr>
          <a:xfrm>
            <a:off x="4510087" y="3198812"/>
            <a:ext cx="3489325" cy="749300"/>
          </a:xfrm>
          <a:prstGeom prst="homePlate">
            <a:avLst>
              <a:gd fmla="val 19955"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6" name="Google Shape;106;p3"/>
          <p:cNvSpPr/>
          <p:nvPr/>
        </p:nvSpPr>
        <p:spPr>
          <a:xfrm>
            <a:off x="4510087" y="2454275"/>
            <a:ext cx="2228850" cy="749300"/>
          </a:xfrm>
          <a:prstGeom prst="homePlate">
            <a:avLst>
              <a:gd fmla="val 19024"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7" name="Google Shape;107;p3"/>
          <p:cNvSpPr/>
          <p:nvPr/>
        </p:nvSpPr>
        <p:spPr>
          <a:xfrm>
            <a:off x="4510087" y="1703387"/>
            <a:ext cx="2555875" cy="750887"/>
          </a:xfrm>
          <a:prstGeom prst="homePlate">
            <a:avLst>
              <a:gd fmla="val 19354"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8" name="Google Shape;108;p3"/>
          <p:cNvSpPr/>
          <p:nvPr/>
        </p:nvSpPr>
        <p:spPr>
          <a:xfrm>
            <a:off x="3649662" y="1508125"/>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9" name="Google Shape;109;p3"/>
          <p:cNvSpPr/>
          <p:nvPr/>
        </p:nvSpPr>
        <p:spPr>
          <a:xfrm>
            <a:off x="3643312" y="2327275"/>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0" name="Google Shape;110;p3"/>
          <p:cNvSpPr/>
          <p:nvPr/>
        </p:nvSpPr>
        <p:spPr>
          <a:xfrm flipH="1" rot="10800000">
            <a:off x="3643312" y="3203575"/>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1" name="Google Shape;111;p3"/>
          <p:cNvSpPr/>
          <p:nvPr/>
        </p:nvSpPr>
        <p:spPr>
          <a:xfrm flipH="1">
            <a:off x="2770187" y="2322512"/>
            <a:ext cx="882650"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2" name="Google Shape;112;p3"/>
          <p:cNvSpPr/>
          <p:nvPr/>
        </p:nvSpPr>
        <p:spPr>
          <a:xfrm flipH="1">
            <a:off x="2767012" y="1509712"/>
            <a:ext cx="889000"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3" name="Google Shape;113;p3"/>
          <p:cNvSpPr/>
          <p:nvPr/>
        </p:nvSpPr>
        <p:spPr>
          <a:xfrm rot="10800000">
            <a:off x="2773362" y="3198812"/>
            <a:ext cx="876300" cy="871537"/>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4" name="Google Shape;114;p3"/>
          <p:cNvSpPr/>
          <p:nvPr/>
        </p:nvSpPr>
        <p:spPr>
          <a:xfrm>
            <a:off x="1985962" y="1412875"/>
            <a:ext cx="477837" cy="329088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5" name="Google Shape;115;p3"/>
          <p:cNvSpPr txBox="1"/>
          <p:nvPr/>
        </p:nvSpPr>
        <p:spPr>
          <a:xfrm>
            <a:off x="4630737" y="184943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01</a:t>
            </a:r>
            <a:endParaRPr/>
          </a:p>
        </p:txBody>
      </p:sp>
      <p:cxnSp>
        <p:nvCxnSpPr>
          <p:cNvPr id="116" name="Google Shape;116;p3"/>
          <p:cNvCxnSpPr/>
          <p:nvPr/>
        </p:nvCxnSpPr>
        <p:spPr>
          <a:xfrm>
            <a:off x="5227637" y="1878012"/>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17" name="Google Shape;117;p3"/>
          <p:cNvSpPr txBox="1"/>
          <p:nvPr/>
        </p:nvSpPr>
        <p:spPr>
          <a:xfrm>
            <a:off x="5284787" y="1862137"/>
            <a:ext cx="1454150" cy="4460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8" name="Google Shape;118;p3"/>
          <p:cNvSpPr txBox="1"/>
          <p:nvPr/>
        </p:nvSpPr>
        <p:spPr>
          <a:xfrm>
            <a:off x="4630737" y="2587625"/>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02</a:t>
            </a:r>
            <a:endParaRPr/>
          </a:p>
        </p:txBody>
      </p:sp>
      <p:cxnSp>
        <p:nvCxnSpPr>
          <p:cNvPr id="119" name="Google Shape;119;p3"/>
          <p:cNvCxnSpPr/>
          <p:nvPr/>
        </p:nvCxnSpPr>
        <p:spPr>
          <a:xfrm>
            <a:off x="5227637" y="2616200"/>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20" name="Google Shape;120;p3"/>
          <p:cNvSpPr txBox="1"/>
          <p:nvPr/>
        </p:nvSpPr>
        <p:spPr>
          <a:xfrm>
            <a:off x="5227637" y="2605087"/>
            <a:ext cx="16002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400"/>
              <a:buFont typeface="Nixie One"/>
              <a:buNone/>
            </a:pPr>
            <a:r>
              <a:rPr b="1" i="0" lang="en-US" sz="1400" u="none">
                <a:solidFill>
                  <a:srgbClr val="FFFFFF"/>
                </a:solidFill>
                <a:latin typeface="Nixie One"/>
                <a:ea typeface="Nixie One"/>
                <a:cs typeface="Nixie One"/>
                <a:sym typeface="Nixie One"/>
              </a:rPr>
              <a:t>PRESENT PERFECT CONTINUOUS</a:t>
            </a:r>
            <a:endParaRPr/>
          </a:p>
        </p:txBody>
      </p:sp>
      <p:sp>
        <p:nvSpPr>
          <p:cNvPr id="121" name="Google Shape;121;p3"/>
          <p:cNvSpPr txBox="1"/>
          <p:nvPr/>
        </p:nvSpPr>
        <p:spPr>
          <a:xfrm>
            <a:off x="4630737" y="3346450"/>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03</a:t>
            </a:r>
            <a:endParaRPr/>
          </a:p>
        </p:txBody>
      </p:sp>
      <p:cxnSp>
        <p:nvCxnSpPr>
          <p:cNvPr id="122" name="Google Shape;122;p3"/>
          <p:cNvCxnSpPr/>
          <p:nvPr/>
        </p:nvCxnSpPr>
        <p:spPr>
          <a:xfrm>
            <a:off x="5227637" y="3375025"/>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23" name="Google Shape;123;p3"/>
          <p:cNvSpPr txBox="1"/>
          <p:nvPr/>
        </p:nvSpPr>
        <p:spPr>
          <a:xfrm>
            <a:off x="5284787" y="3289300"/>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a:solidFill>
                  <a:srgbClr val="FFFFFF"/>
                </a:solidFill>
                <a:latin typeface="Nixie One"/>
                <a:ea typeface="Nixie One"/>
                <a:cs typeface="Nixie One"/>
                <a:sym typeface="Nixie One"/>
              </a:rPr>
              <a:t>EDUCATIONAL </a:t>
            </a:r>
            <a:endParaRPr/>
          </a:p>
          <a:p>
            <a:pPr indent="0" lvl="0" marL="0" marR="0" rtl="0" algn="l">
              <a:lnSpc>
                <a:spcPct val="83000"/>
              </a:lnSpc>
              <a:spcBef>
                <a:spcPts val="0"/>
              </a:spcBef>
              <a:spcAft>
                <a:spcPts val="0"/>
              </a:spcAft>
              <a:buClr>
                <a:srgbClr val="FFFFFF"/>
              </a:buClr>
              <a:buSzPts val="1200"/>
              <a:buFont typeface="Nixie One"/>
              <a:buNone/>
            </a:pPr>
            <a:r>
              <a:rPr b="1" i="0" lang="en-US" sz="1200" u="none">
                <a:solidFill>
                  <a:srgbClr val="FFFFFF"/>
                </a:solidFill>
                <a:latin typeface="Nixie One"/>
                <a:ea typeface="Nixie One"/>
                <a:cs typeface="Nixie One"/>
                <a:sym typeface="Nixie One"/>
              </a:rPr>
              <a:t>MATERIALS </a:t>
            </a:r>
            <a:endParaRPr/>
          </a:p>
        </p:txBody>
      </p:sp>
      <p:sp>
        <p:nvSpPr>
          <p:cNvPr id="124" name="Google Shape;124;p3"/>
          <p:cNvSpPr/>
          <p:nvPr/>
        </p:nvSpPr>
        <p:spPr>
          <a:xfrm flipH="1">
            <a:off x="3787775" y="1509712"/>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5" name="Google Shape;125;p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26" name="Google Shape;126;p3"/>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sp>
        <p:nvSpPr>
          <p:cNvPr id="127" name="Google Shape;127;p3"/>
          <p:cNvSpPr txBox="1"/>
          <p:nvPr/>
        </p:nvSpPr>
        <p:spPr>
          <a:xfrm>
            <a:off x="5253037" y="1838325"/>
            <a:ext cx="1584325"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a:solidFill>
                  <a:srgbClr val="FFFFFF"/>
                </a:solidFill>
                <a:latin typeface="Nixie One"/>
                <a:ea typeface="Nixie One"/>
                <a:cs typeface="Nixie One"/>
                <a:sym typeface="Nixie One"/>
              </a:rPr>
              <a:t>PRESENT PERFECT SIMPLE</a:t>
            </a:r>
            <a:endParaRPr/>
          </a:p>
        </p:txBody>
      </p:sp>
      <p:pic>
        <p:nvPicPr>
          <p:cNvPr descr="Erasmus+ logo EN.jpg" id="128" name="Google Shape;128;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grpSp>
        <p:nvGrpSpPr>
          <p:cNvPr id="510" name="Google Shape;510;p30"/>
          <p:cNvGrpSpPr/>
          <p:nvPr/>
        </p:nvGrpSpPr>
        <p:grpSpPr>
          <a:xfrm>
            <a:off x="420687" y="846137"/>
            <a:ext cx="368300" cy="366712"/>
            <a:chOff x="1923675" y="1633650"/>
            <a:chExt cx="436000" cy="435975"/>
          </a:xfrm>
        </p:grpSpPr>
        <p:sp>
          <p:nvSpPr>
            <p:cNvPr id="511" name="Google Shape;511;p30"/>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2" name="Google Shape;512;p30"/>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3" name="Google Shape;513;p30"/>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4" name="Google Shape;514;p30"/>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5" name="Google Shape;515;p30"/>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16" name="Google Shape;516;p30"/>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517" name="Google Shape;517;p30"/>
          <p:cNvSpPr txBox="1"/>
          <p:nvPr/>
        </p:nvSpPr>
        <p:spPr>
          <a:xfrm>
            <a:off x="-50800" y="4819650"/>
            <a:ext cx="349250" cy="19526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518" name="Google Shape;518;p30"/>
          <p:cNvSpPr txBox="1"/>
          <p:nvPr/>
        </p:nvSpPr>
        <p:spPr>
          <a:xfrm>
            <a:off x="214300" y="4816475"/>
            <a:ext cx="2711400" cy="327000"/>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519" name="Google Shape;519;p30"/>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
        <p:nvSpPr>
          <p:cNvPr id="520" name="Google Shape;520;p30"/>
          <p:cNvSpPr txBox="1"/>
          <p:nvPr/>
        </p:nvSpPr>
        <p:spPr>
          <a:xfrm>
            <a:off x="1042987" y="2168525"/>
            <a:ext cx="4608512"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hlinkClick r:id="rId4">
                  <a:extLst>
                    <a:ext uri="{A12FA001-AC4F-418D-AE19-62706E023703}">
                      <ahyp:hlinkClr val="tx"/>
                    </a:ext>
                  </a:extLst>
                </a:hlinkClick>
              </a:rPr>
              <a:t>COMMUNICATION - wordwall</a:t>
            </a:r>
            <a:endParaRPr/>
          </a:p>
        </p:txBody>
      </p:sp>
      <p:sp>
        <p:nvSpPr>
          <p:cNvPr id="521" name="Google Shape;521;p30"/>
          <p:cNvSpPr txBox="1"/>
          <p:nvPr>
            <p:ph type="title"/>
          </p:nvPr>
        </p:nvSpPr>
        <p:spPr>
          <a:xfrm>
            <a:off x="1042987" y="611187"/>
            <a:ext cx="2344737" cy="102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ACTIVITIES</a:t>
            </a:r>
            <a:endParaRPr/>
          </a:p>
        </p:txBody>
      </p:sp>
      <p:sp>
        <p:nvSpPr>
          <p:cNvPr id="522" name="Google Shape;522;p30"/>
          <p:cNvSpPr txBox="1"/>
          <p:nvPr/>
        </p:nvSpPr>
        <p:spPr>
          <a:xfrm>
            <a:off x="1042987" y="2844800"/>
            <a:ext cx="554037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a:solidFill>
                  <a:schemeClr val="dk1"/>
                </a:solidFill>
                <a:latin typeface="Arial"/>
                <a:ea typeface="Arial"/>
                <a:cs typeface="Arial"/>
                <a:sym typeface="Arial"/>
                <a:hlinkClick r:id="rId5">
                  <a:extLst>
                    <a:ext uri="{A12FA001-AC4F-418D-AE19-62706E023703}">
                      <ahyp:hlinkClr val="tx"/>
                    </a:ext>
                  </a:extLst>
                </a:hlinkClick>
              </a:rPr>
              <a:t>Present Perfect tenses - test - liveworksheets</a:t>
            </a:r>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gd1f98f9fb5_0_21"/>
          <p:cNvSpPr txBox="1"/>
          <p:nvPr>
            <p:ph idx="4294967295" type="ctrTitle"/>
          </p:nvPr>
        </p:nvSpPr>
        <p:spPr>
          <a:xfrm>
            <a:off x="3000375" y="571500"/>
            <a:ext cx="4279800" cy="687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Roboto Slab"/>
                <a:ea typeface="Roboto Slab"/>
                <a:cs typeface="Roboto Slab"/>
                <a:sym typeface="Roboto Slab"/>
              </a:rPr>
              <a:t>R E S O U R C E S </a:t>
            </a:r>
            <a:endParaRPr i="0" sz="1800" u="none" cap="none" strike="noStrike">
              <a:solidFill>
                <a:srgbClr val="000000"/>
              </a:solidFill>
              <a:latin typeface="Roboto Slab"/>
              <a:ea typeface="Roboto Slab"/>
              <a:cs typeface="Roboto Slab"/>
              <a:sym typeface="Roboto Slab"/>
            </a:endParaRPr>
          </a:p>
        </p:txBody>
      </p:sp>
      <p:sp>
        <p:nvSpPr>
          <p:cNvPr id="528" name="Google Shape;528;gd1f98f9fb5_0_21"/>
          <p:cNvSpPr txBox="1"/>
          <p:nvPr/>
        </p:nvSpPr>
        <p:spPr>
          <a:xfrm>
            <a:off x="-50800" y="4819650"/>
            <a:ext cx="349200" cy="324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cap="none" strike="noStrike">
                <a:solidFill>
                  <a:srgbClr val="FFFFFF"/>
                </a:solidFill>
                <a:latin typeface="Roboto Slab"/>
                <a:ea typeface="Roboto Slab"/>
                <a:cs typeface="Roboto Slab"/>
                <a:sym typeface="Roboto Slab"/>
              </a:rPr>
              <a:t>‹#›</a:t>
            </a:fld>
            <a:endParaRPr b="0" i="0" sz="1400" u="none" cap="none" strike="noStrike">
              <a:solidFill>
                <a:srgbClr val="000000"/>
              </a:solidFill>
              <a:latin typeface="Arial"/>
              <a:ea typeface="Arial"/>
              <a:cs typeface="Arial"/>
              <a:sym typeface="Arial"/>
            </a:endParaRPr>
          </a:p>
        </p:txBody>
      </p:sp>
      <p:sp>
        <p:nvSpPr>
          <p:cNvPr id="529" name="Google Shape;529;gd1f98f9fb5_0_21"/>
          <p:cNvSpPr txBox="1"/>
          <p:nvPr/>
        </p:nvSpPr>
        <p:spPr>
          <a:xfrm>
            <a:off x="500062" y="4643437"/>
            <a:ext cx="2711400" cy="327000"/>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530" name="Google Shape;530;gd1f98f9fb5_0_21"/>
          <p:cNvPicPr preferRelativeResize="0"/>
          <p:nvPr/>
        </p:nvPicPr>
        <p:blipFill rotWithShape="1">
          <a:blip r:embed="rId3">
            <a:alphaModFix/>
          </a:blip>
          <a:srcRect b="0" l="0" r="0" t="0"/>
          <a:stretch/>
        </p:blipFill>
        <p:spPr>
          <a:xfrm>
            <a:off x="142875" y="142875"/>
            <a:ext cx="2593974" cy="571500"/>
          </a:xfrm>
          <a:prstGeom prst="rect">
            <a:avLst/>
          </a:prstGeom>
          <a:noFill/>
          <a:ln>
            <a:noFill/>
          </a:ln>
        </p:spPr>
      </p:pic>
      <p:sp>
        <p:nvSpPr>
          <p:cNvPr id="531" name="Google Shape;531;gd1f98f9fb5_0_21"/>
          <p:cNvSpPr txBox="1"/>
          <p:nvPr/>
        </p:nvSpPr>
        <p:spPr>
          <a:xfrm>
            <a:off x="428625" y="1500187"/>
            <a:ext cx="81438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1400"/>
              <a:buFont typeface="Nixie One"/>
              <a:buNone/>
            </a:pPr>
            <a:r>
              <a:rPr lang="en-US">
                <a:solidFill>
                  <a:schemeClr val="lt1"/>
                </a:solidFill>
                <a:uFill>
                  <a:noFill/>
                </a:uFill>
                <a:latin typeface="Nixie One"/>
                <a:ea typeface="Nixie One"/>
                <a:cs typeface="Nixie One"/>
                <a:sym typeface="Nixie One"/>
                <a:hlinkClick r:id="rId4">
                  <a:extLst>
                    <a:ext uri="{A12FA001-AC4F-418D-AE19-62706E023703}">
                      <ahyp:hlinkClr val="tx"/>
                    </a:ext>
                  </a:extLst>
                </a:hlinkClick>
              </a:rPr>
              <a:t>https://www.liveworksheets.com/</a:t>
            </a:r>
            <a:endParaRPr>
              <a:solidFill>
                <a:schemeClr val="lt1"/>
              </a:solidFill>
              <a:latin typeface="Nixie One"/>
              <a:ea typeface="Nixie One"/>
              <a:cs typeface="Nixie One"/>
              <a:sym typeface="Nixie One"/>
            </a:endParaRPr>
          </a:p>
          <a:p>
            <a:pPr indent="0" lvl="0" marL="0" marR="0" rtl="0" algn="l">
              <a:lnSpc>
                <a:spcPct val="150000"/>
              </a:lnSpc>
              <a:spcBef>
                <a:spcPts val="0"/>
              </a:spcBef>
              <a:spcAft>
                <a:spcPts val="0"/>
              </a:spcAft>
              <a:buClr>
                <a:schemeClr val="lt1"/>
              </a:buClr>
              <a:buSzPts val="1400"/>
              <a:buFont typeface="Nixie One"/>
              <a:buNone/>
            </a:pPr>
            <a:r>
              <a:rPr lang="en-US">
                <a:solidFill>
                  <a:schemeClr val="lt1"/>
                </a:solidFill>
                <a:uFill>
                  <a:noFill/>
                </a:uFill>
                <a:latin typeface="Nixie One"/>
                <a:ea typeface="Nixie One"/>
                <a:cs typeface="Nixie One"/>
                <a:sym typeface="Nixie One"/>
                <a:hlinkClick r:id="rId5">
                  <a:extLst>
                    <a:ext uri="{A12FA001-AC4F-418D-AE19-62706E023703}">
                      <ahyp:hlinkClr val="tx"/>
                    </a:ext>
                  </a:extLst>
                </a:hlinkClick>
              </a:rPr>
              <a:t>https://wordwall.net/</a:t>
            </a:r>
            <a:endParaRPr>
              <a:solidFill>
                <a:schemeClr val="lt1"/>
              </a:solidFill>
              <a:latin typeface="Nixie One"/>
              <a:ea typeface="Nixie One"/>
              <a:cs typeface="Nixie One"/>
              <a:sym typeface="Nixie One"/>
            </a:endParaRPr>
          </a:p>
          <a:p>
            <a:pPr indent="0" lvl="0" marL="0" marR="0" rtl="0" algn="l">
              <a:lnSpc>
                <a:spcPct val="150000"/>
              </a:lnSpc>
              <a:spcBef>
                <a:spcPts val="0"/>
              </a:spcBef>
              <a:spcAft>
                <a:spcPts val="0"/>
              </a:spcAft>
              <a:buClr>
                <a:schemeClr val="lt1"/>
              </a:buClr>
              <a:buSzPts val="1400"/>
              <a:buFont typeface="Nixie One"/>
              <a:buNone/>
            </a:pPr>
            <a:r>
              <a:t/>
            </a:r>
            <a:endParaRPr>
              <a:solidFill>
                <a:schemeClr val="lt1"/>
              </a:solidFill>
              <a:latin typeface="Nixie One"/>
              <a:ea typeface="Nixie One"/>
              <a:cs typeface="Nixie One"/>
              <a:sym typeface="Nixie One"/>
            </a:endParaRPr>
          </a:p>
          <a:p>
            <a:pPr indent="0" lvl="0" marL="0" marR="0" rtl="0" algn="l">
              <a:lnSpc>
                <a:spcPct val="150000"/>
              </a:lnSpc>
              <a:spcBef>
                <a:spcPts val="0"/>
              </a:spcBef>
              <a:spcAft>
                <a:spcPts val="0"/>
              </a:spcAft>
              <a:buClr>
                <a:schemeClr val="lt1"/>
              </a:buClr>
              <a:buSzPts val="1400"/>
              <a:buFont typeface="Nixie One"/>
              <a:buNone/>
            </a:pPr>
            <a:r>
              <a:t/>
            </a:r>
            <a:endParaRPr>
              <a:solidFill>
                <a:schemeClr val="lt1"/>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Nixie One"/>
              <a:ea typeface="Nixie One"/>
              <a:cs typeface="Nixie One"/>
              <a:sym typeface="Nixie One"/>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d1f98f9fb5_0_40"/>
          <p:cNvSpPr txBox="1"/>
          <p:nvPr>
            <p:ph idx="4294967295" type="ctrTitle"/>
          </p:nvPr>
        </p:nvSpPr>
        <p:spPr>
          <a:xfrm>
            <a:off x="3000375" y="571500"/>
            <a:ext cx="4279800" cy="687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gd1f98f9fb5_0_40"/>
          <p:cNvSpPr txBox="1"/>
          <p:nvPr>
            <p:ph idx="4294967295" type="subTitle"/>
          </p:nvPr>
        </p:nvSpPr>
        <p:spPr>
          <a:xfrm>
            <a:off x="214312" y="1428750"/>
            <a:ext cx="5500800"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0" i="0" sz="1400" u="none" cap="none" strike="noStrike">
              <a:solidFill>
                <a:srgbClr val="000000"/>
              </a:solidFill>
              <a:latin typeface="Arial"/>
              <a:ea typeface="Arial"/>
              <a:cs typeface="Arial"/>
              <a:sym typeface="Arial"/>
            </a:endParaRPr>
          </a:p>
        </p:txBody>
      </p:sp>
      <p:sp>
        <p:nvSpPr>
          <p:cNvPr id="538" name="Google Shape;538;gd1f98f9fb5_0_40"/>
          <p:cNvSpPr txBox="1"/>
          <p:nvPr/>
        </p:nvSpPr>
        <p:spPr>
          <a:xfrm>
            <a:off x="-50800" y="4819650"/>
            <a:ext cx="349200" cy="324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cap="none" strike="noStrike">
                <a:solidFill>
                  <a:srgbClr val="FFFFFF"/>
                </a:solidFill>
                <a:latin typeface="Roboto Slab"/>
                <a:ea typeface="Roboto Slab"/>
                <a:cs typeface="Roboto Slab"/>
                <a:sym typeface="Roboto Slab"/>
              </a:rPr>
              <a:t>‹#›</a:t>
            </a:fld>
            <a:endParaRPr b="0" i="0" sz="1400" u="none" cap="none" strike="noStrike">
              <a:solidFill>
                <a:srgbClr val="000000"/>
              </a:solidFill>
              <a:latin typeface="Arial"/>
              <a:ea typeface="Arial"/>
              <a:cs typeface="Arial"/>
              <a:sym typeface="Arial"/>
            </a:endParaRPr>
          </a:p>
        </p:txBody>
      </p:sp>
      <p:sp>
        <p:nvSpPr>
          <p:cNvPr id="539" name="Google Shape;539;gd1f98f9fb5_0_40"/>
          <p:cNvSpPr txBox="1"/>
          <p:nvPr/>
        </p:nvSpPr>
        <p:spPr>
          <a:xfrm>
            <a:off x="500062" y="4643437"/>
            <a:ext cx="2711400" cy="327000"/>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540" name="Google Shape;540;gd1f98f9fb5_0_40"/>
          <p:cNvPicPr preferRelativeResize="0"/>
          <p:nvPr/>
        </p:nvPicPr>
        <p:blipFill rotWithShape="1">
          <a:blip r:embed="rId3">
            <a:alphaModFix/>
          </a:blip>
          <a:srcRect b="0" l="0" r="0" t="0"/>
          <a:stretch/>
        </p:blipFill>
        <p:spPr>
          <a:xfrm>
            <a:off x="142875" y="142875"/>
            <a:ext cx="2593974" cy="571500"/>
          </a:xfrm>
          <a:prstGeom prst="rect">
            <a:avLst/>
          </a:prstGeom>
          <a:noFill/>
          <a:ln>
            <a:noFill/>
          </a:ln>
        </p:spPr>
      </p:pic>
      <p:sp>
        <p:nvSpPr>
          <p:cNvPr id="541" name="Google Shape;541;gd1f98f9fb5_0_40"/>
          <p:cNvSpPr txBox="1"/>
          <p:nvPr/>
        </p:nvSpPr>
        <p:spPr>
          <a:xfrm>
            <a:off x="214312" y="2643187"/>
            <a:ext cx="51435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0" i="0" lang="en-US" sz="1200" u="none" cap="none" strike="noStrik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ph type="ctrTitle"/>
          </p:nvPr>
        </p:nvSpPr>
        <p:spPr>
          <a:xfrm>
            <a:off x="3635375" y="3198812"/>
            <a:ext cx="5294312" cy="140811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Nixie One"/>
                <a:ea typeface="Nixie One"/>
                <a:cs typeface="Nixie One"/>
                <a:sym typeface="Nixie One"/>
              </a:rPr>
              <a:t>Present Perfect Simple</a:t>
            </a:r>
            <a:endParaRPr/>
          </a:p>
        </p:txBody>
      </p:sp>
      <p:sp>
        <p:nvSpPr>
          <p:cNvPr id="134" name="Google Shape;134;p4"/>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1</a:t>
            </a:r>
            <a:endParaRPr/>
          </a:p>
        </p:txBody>
      </p:sp>
      <p:sp>
        <p:nvSpPr>
          <p:cNvPr id="135" name="Google Shape;135;p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36" name="Google Shape;136;p4"/>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37" name="Google Shape;137;p4"/>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43" name="Google Shape;143;p5"/>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44" name="Google Shape;144;p5"/>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Third Term: Present Perfect Tense - Página web de englishwithclaudia" id="145" name="Google Shape;145;p5"/>
          <p:cNvPicPr preferRelativeResize="0"/>
          <p:nvPr/>
        </p:nvPicPr>
        <p:blipFill rotWithShape="1">
          <a:blip r:embed="rId4">
            <a:alphaModFix/>
          </a:blip>
          <a:srcRect b="56524" l="0" r="0" t="0"/>
          <a:stretch/>
        </p:blipFill>
        <p:spPr>
          <a:xfrm>
            <a:off x="1547812" y="2030412"/>
            <a:ext cx="5715000" cy="1296987"/>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51" name="Google Shape;151;p6"/>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52" name="Google Shape;152;p6"/>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https://oskole.detiamy.sk/media/userfiles/image/novy/obrazky%20OSKOLE/anglictina%20ZS/Present%20perfect%20simple%20(2).jpg" id="153" name="Google Shape;153;p6"/>
          <p:cNvPicPr preferRelativeResize="0"/>
          <p:nvPr/>
        </p:nvPicPr>
        <p:blipFill rotWithShape="1">
          <a:blip r:embed="rId4">
            <a:alphaModFix/>
          </a:blip>
          <a:srcRect b="0" l="0" r="0" t="0"/>
          <a:stretch/>
        </p:blipFill>
        <p:spPr>
          <a:xfrm>
            <a:off x="900112" y="1563687"/>
            <a:ext cx="7323137" cy="2060575"/>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ph type="title"/>
          </p:nvPr>
        </p:nvSpPr>
        <p:spPr>
          <a:xfrm>
            <a:off x="1042987" y="550862"/>
            <a:ext cx="3208337"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WHEN DO WE USE IT?</a:t>
            </a:r>
            <a:endParaRPr/>
          </a:p>
        </p:txBody>
      </p:sp>
      <p:sp>
        <p:nvSpPr>
          <p:cNvPr id="159" name="Google Shape;159;p7"/>
          <p:cNvSpPr txBox="1"/>
          <p:nvPr>
            <p:ph idx="1" type="body"/>
          </p:nvPr>
        </p:nvSpPr>
        <p:spPr>
          <a:xfrm>
            <a:off x="1146175" y="1766887"/>
            <a:ext cx="7889875" cy="31591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300"/>
              <a:buFont typeface="Arial"/>
              <a:buAutoNum type="arabicPeriod"/>
            </a:pPr>
            <a:r>
              <a:rPr b="0" i="0" lang="en-US" sz="1800" u="none">
                <a:solidFill>
                  <a:schemeClr val="dk1"/>
                </a:solidFill>
                <a:latin typeface="Nixie One"/>
                <a:ea typeface="Nixie One"/>
                <a:cs typeface="Nixie One"/>
                <a:sym typeface="Nixie One"/>
              </a:rPr>
              <a:t>for something that </a:t>
            </a:r>
            <a:r>
              <a:rPr b="1" i="0" lang="en-US" sz="1800" u="none">
                <a:solidFill>
                  <a:schemeClr val="dk1"/>
                </a:solidFill>
                <a:latin typeface="Nixie One"/>
                <a:ea typeface="Nixie One"/>
                <a:cs typeface="Nixie One"/>
                <a:sym typeface="Nixie One"/>
              </a:rPr>
              <a:t>started in the past </a:t>
            </a:r>
            <a:r>
              <a:rPr b="0" i="0" lang="en-US" sz="1800" u="none">
                <a:solidFill>
                  <a:schemeClr val="dk1"/>
                </a:solidFill>
                <a:latin typeface="Nixie One"/>
                <a:ea typeface="Nixie One"/>
                <a:cs typeface="Nixie One"/>
                <a:sym typeface="Nixie One"/>
              </a:rPr>
              <a:t>and </a:t>
            </a:r>
            <a:r>
              <a:rPr b="1" i="0" lang="en-US" sz="1800" u="none">
                <a:solidFill>
                  <a:schemeClr val="dk1"/>
                </a:solidFill>
                <a:latin typeface="Nixie One"/>
                <a:ea typeface="Nixie One"/>
                <a:cs typeface="Nixie One"/>
                <a:sym typeface="Nixie One"/>
              </a:rPr>
              <a:t>continues in the present:</a:t>
            </a:r>
            <a:endParaRPr b="0" i="0" sz="1800" u="none">
              <a:solidFill>
                <a:schemeClr val="dk1"/>
              </a:solidFill>
              <a:latin typeface="Nixie One"/>
              <a:ea typeface="Nixie One"/>
              <a:cs typeface="Nixie One"/>
              <a:sym typeface="Nixie One"/>
            </a:endParaRPr>
          </a:p>
          <a:p>
            <a:pPr indent="-406400" lvl="1" marL="914400" rtl="0" algn="l">
              <a:lnSpc>
                <a:spcPct val="150000"/>
              </a:lnSpc>
              <a:spcBef>
                <a:spcPts val="0"/>
              </a:spcBef>
              <a:spcAft>
                <a:spcPts val="0"/>
              </a:spcAft>
              <a:buClr>
                <a:srgbClr val="114454"/>
              </a:buClr>
              <a:buSzPts val="300"/>
              <a:buFont typeface="Arial"/>
              <a:buChar char="▫"/>
            </a:pPr>
            <a:r>
              <a:rPr b="0" i="1" lang="en-US" sz="1800" u="none">
                <a:solidFill>
                  <a:schemeClr val="dk1"/>
                </a:solidFill>
                <a:latin typeface="Nixie One"/>
                <a:ea typeface="Nixie One"/>
                <a:cs typeface="Nixie One"/>
                <a:sym typeface="Nixie One"/>
              </a:rPr>
              <a:t>They</a:t>
            </a:r>
            <a:r>
              <a:rPr b="1" i="1" lang="en-US" sz="1800" u="none">
                <a:solidFill>
                  <a:schemeClr val="dk1"/>
                </a:solidFill>
                <a:latin typeface="Nixie One"/>
                <a:ea typeface="Nixie One"/>
                <a:cs typeface="Nixie One"/>
                <a:sym typeface="Nixie One"/>
              </a:rPr>
              <a:t>'ve been married </a:t>
            </a:r>
            <a:r>
              <a:rPr b="0" i="1" lang="en-US" sz="1800" u="none">
                <a:solidFill>
                  <a:schemeClr val="dk1"/>
                </a:solidFill>
                <a:latin typeface="Nixie One"/>
                <a:ea typeface="Nixie One"/>
                <a:cs typeface="Nixie One"/>
                <a:sym typeface="Nixie One"/>
              </a:rPr>
              <a:t>for nearly fifty years.</a:t>
            </a:r>
            <a:endParaRPr/>
          </a:p>
          <a:p>
            <a:pPr indent="-406400" lvl="1" marL="914400" rtl="0" algn="l">
              <a:lnSpc>
                <a:spcPct val="150000"/>
              </a:lnSpc>
              <a:spcBef>
                <a:spcPts val="0"/>
              </a:spcBef>
              <a:spcAft>
                <a:spcPts val="0"/>
              </a:spcAft>
              <a:buClr>
                <a:srgbClr val="114454"/>
              </a:buClr>
              <a:buSzPts val="300"/>
              <a:buFont typeface="Arial"/>
              <a:buChar char="▫"/>
            </a:pPr>
            <a:r>
              <a:rPr b="0" i="1" lang="en-US" sz="1800" u="none">
                <a:solidFill>
                  <a:schemeClr val="dk1"/>
                </a:solidFill>
                <a:latin typeface="Nixie One"/>
                <a:ea typeface="Nixie One"/>
                <a:cs typeface="Nixie One"/>
                <a:sym typeface="Nixie One"/>
              </a:rPr>
              <a:t>She </a:t>
            </a:r>
            <a:r>
              <a:rPr b="1" i="1" lang="en-US" sz="1800" u="none">
                <a:solidFill>
                  <a:schemeClr val="dk1"/>
                </a:solidFill>
                <a:latin typeface="Nixie One"/>
                <a:ea typeface="Nixie One"/>
                <a:cs typeface="Nixie One"/>
                <a:sym typeface="Nixie One"/>
              </a:rPr>
              <a:t>has lived</a:t>
            </a:r>
            <a:r>
              <a:rPr b="0" i="1" lang="en-US" sz="1800" u="none">
                <a:solidFill>
                  <a:schemeClr val="dk1"/>
                </a:solidFill>
                <a:latin typeface="Nixie One"/>
                <a:ea typeface="Nixie One"/>
                <a:cs typeface="Nixie One"/>
                <a:sym typeface="Nixie One"/>
              </a:rPr>
              <a:t> in Liverpool all her life.</a:t>
            </a:r>
            <a:endParaRPr/>
          </a:p>
        </p:txBody>
      </p:sp>
      <p:grpSp>
        <p:nvGrpSpPr>
          <p:cNvPr id="160" name="Google Shape;160;p7"/>
          <p:cNvGrpSpPr/>
          <p:nvPr/>
        </p:nvGrpSpPr>
        <p:grpSpPr>
          <a:xfrm>
            <a:off x="323850" y="758825"/>
            <a:ext cx="366712" cy="366712"/>
            <a:chOff x="1923675" y="1633650"/>
            <a:chExt cx="436000" cy="435975"/>
          </a:xfrm>
        </p:grpSpPr>
        <p:sp>
          <p:nvSpPr>
            <p:cNvPr id="161" name="Google Shape;161;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62" name="Google Shape;162;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63" name="Google Shape;163;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64" name="Google Shape;164;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65" name="Google Shape;165;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66" name="Google Shape;166;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167" name="Google Shape;167;p7"/>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68" name="Google Shape;168;p7"/>
          <p:cNvSpPr txBox="1"/>
          <p:nvPr/>
        </p:nvSpPr>
        <p:spPr>
          <a:xfrm>
            <a:off x="214312" y="4816475"/>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69" name="Google Shape;169;p7"/>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txBox="1"/>
          <p:nvPr>
            <p:ph type="title"/>
          </p:nvPr>
        </p:nvSpPr>
        <p:spPr>
          <a:xfrm>
            <a:off x="1042987" y="550862"/>
            <a:ext cx="3208337"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WHEN DO WE USE IT?</a:t>
            </a:r>
            <a:endParaRPr/>
          </a:p>
        </p:txBody>
      </p:sp>
      <p:sp>
        <p:nvSpPr>
          <p:cNvPr id="175" name="Google Shape;175;p8"/>
          <p:cNvSpPr txBox="1"/>
          <p:nvPr>
            <p:ph idx="1" type="body"/>
          </p:nvPr>
        </p:nvSpPr>
        <p:spPr>
          <a:xfrm>
            <a:off x="1042987" y="1509712"/>
            <a:ext cx="7993062" cy="3376612"/>
          </a:xfrm>
          <a:prstGeom prst="rect">
            <a:avLst/>
          </a:prstGeom>
          <a:noFill/>
          <a:ln>
            <a:noFill/>
          </a:ln>
        </p:spPr>
        <p:txBody>
          <a:bodyPr anchorCtr="0" anchor="t" bIns="91425" lIns="91425" spcFirstLastPara="1" rIns="91425" wrap="square" tIns="91425">
            <a:noAutofit/>
          </a:bodyPr>
          <a:lstStyle/>
          <a:p>
            <a:pPr indent="-457200" lvl="0" marL="508000" rtl="0" algn="l">
              <a:lnSpc>
                <a:spcPct val="150000"/>
              </a:lnSpc>
              <a:spcBef>
                <a:spcPts val="600"/>
              </a:spcBef>
              <a:spcAft>
                <a:spcPts val="0"/>
              </a:spcAft>
              <a:buClr>
                <a:srgbClr val="114454"/>
              </a:buClr>
              <a:buSzPts val="300"/>
              <a:buFont typeface="Arial"/>
              <a:buAutoNum type="arabicPeriod" startAt="2"/>
            </a:pPr>
            <a:r>
              <a:rPr b="0" i="0" lang="en-US" sz="2000" u="none">
                <a:solidFill>
                  <a:schemeClr val="dk1"/>
                </a:solidFill>
                <a:latin typeface="Nixie One"/>
                <a:ea typeface="Nixie One"/>
                <a:cs typeface="Nixie One"/>
                <a:sym typeface="Nixie One"/>
              </a:rPr>
              <a:t>when we are talking about our </a:t>
            </a:r>
            <a:r>
              <a:rPr b="1" i="0" lang="en-US" sz="2000" u="none">
                <a:solidFill>
                  <a:schemeClr val="dk1"/>
                </a:solidFill>
                <a:latin typeface="Nixie One"/>
                <a:ea typeface="Nixie One"/>
                <a:cs typeface="Nixie One"/>
                <a:sym typeface="Nixie One"/>
              </a:rPr>
              <a:t>experience up to the present:</a:t>
            </a:r>
            <a:endParaRPr/>
          </a:p>
          <a:p>
            <a:pPr indent="-406400" lvl="1" marL="914400" rtl="0" algn="l">
              <a:lnSpc>
                <a:spcPct val="150000"/>
              </a:lnSpc>
              <a:spcBef>
                <a:spcPts val="0"/>
              </a:spcBef>
              <a:spcAft>
                <a:spcPts val="0"/>
              </a:spcAft>
              <a:buClr>
                <a:srgbClr val="114454"/>
              </a:buClr>
              <a:buSzPts val="300"/>
              <a:buFont typeface="Arial"/>
              <a:buChar char="▫"/>
            </a:pPr>
            <a:r>
              <a:rPr b="0" i="1" lang="en-US" sz="2000" u="none">
                <a:solidFill>
                  <a:schemeClr val="dk1"/>
                </a:solidFill>
                <a:latin typeface="Nixie One"/>
                <a:ea typeface="Nixie One"/>
                <a:cs typeface="Nixie One"/>
                <a:sym typeface="Nixie One"/>
              </a:rPr>
              <a:t>I</a:t>
            </a:r>
            <a:r>
              <a:rPr b="1" i="1" lang="en-US" sz="2000" u="none">
                <a:solidFill>
                  <a:schemeClr val="dk1"/>
                </a:solidFill>
                <a:latin typeface="Nixie One"/>
                <a:ea typeface="Nixie One"/>
                <a:cs typeface="Nixie One"/>
                <a:sym typeface="Nixie One"/>
              </a:rPr>
              <a:t>'ve seen</a:t>
            </a:r>
            <a:r>
              <a:rPr b="0" i="1" lang="en-US" sz="2000" u="none">
                <a:solidFill>
                  <a:schemeClr val="dk1"/>
                </a:solidFill>
                <a:latin typeface="Nixie One"/>
                <a:ea typeface="Nixie One"/>
                <a:cs typeface="Nixie One"/>
                <a:sym typeface="Nixie One"/>
              </a:rPr>
              <a:t> that film before.</a:t>
            </a:r>
            <a:endParaRPr/>
          </a:p>
          <a:p>
            <a:pPr indent="-406400" lvl="1" marL="914400" rtl="0" algn="l">
              <a:lnSpc>
                <a:spcPct val="100000"/>
              </a:lnSpc>
              <a:spcBef>
                <a:spcPts val="0"/>
              </a:spcBef>
              <a:spcAft>
                <a:spcPts val="0"/>
              </a:spcAft>
              <a:buClr>
                <a:srgbClr val="114454"/>
              </a:buClr>
              <a:buSzPts val="300"/>
              <a:buFont typeface="Arial"/>
              <a:buChar char="▫"/>
            </a:pPr>
            <a:r>
              <a:rPr b="0" i="1" lang="en-US" sz="2000" u="none">
                <a:solidFill>
                  <a:schemeClr val="dk1"/>
                </a:solidFill>
                <a:latin typeface="Nixie One"/>
                <a:ea typeface="Nixie One"/>
                <a:cs typeface="Nixie One"/>
                <a:sym typeface="Nixie One"/>
              </a:rPr>
              <a:t>I</a:t>
            </a:r>
            <a:r>
              <a:rPr b="1" i="1" lang="en-US" sz="2000" u="none">
                <a:solidFill>
                  <a:schemeClr val="dk1"/>
                </a:solidFill>
                <a:latin typeface="Nixie One"/>
                <a:ea typeface="Nixie One"/>
                <a:cs typeface="Nixie One"/>
                <a:sym typeface="Nixie One"/>
              </a:rPr>
              <a:t>'ve played</a:t>
            </a:r>
            <a:r>
              <a:rPr b="0" i="1" lang="en-US" sz="2000" u="none">
                <a:solidFill>
                  <a:schemeClr val="dk1"/>
                </a:solidFill>
                <a:latin typeface="Nixie One"/>
                <a:ea typeface="Nixie One"/>
                <a:cs typeface="Nixie One"/>
                <a:sym typeface="Nixie One"/>
              </a:rPr>
              <a:t> the guitar ever since I was a teenager.</a:t>
            </a:r>
            <a:endParaRPr/>
          </a:p>
          <a:p>
            <a:pPr indent="-406400" lvl="1" marL="914400" rtl="0" algn="l">
              <a:lnSpc>
                <a:spcPct val="100000"/>
              </a:lnSpc>
              <a:spcBef>
                <a:spcPts val="0"/>
              </a:spcBef>
              <a:spcAft>
                <a:spcPts val="0"/>
              </a:spcAft>
              <a:buClr>
                <a:srgbClr val="114454"/>
              </a:buClr>
              <a:buSzPts val="300"/>
              <a:buFont typeface="Arial"/>
              <a:buChar char="▫"/>
            </a:pPr>
            <a:r>
              <a:rPr b="0" i="1" lang="en-US" sz="2000" u="none">
                <a:solidFill>
                  <a:schemeClr val="dk1"/>
                </a:solidFill>
                <a:latin typeface="Nixie One"/>
                <a:ea typeface="Nixie One"/>
                <a:cs typeface="Nixie One"/>
                <a:sym typeface="Nixie One"/>
              </a:rPr>
              <a:t>He </a:t>
            </a:r>
            <a:r>
              <a:rPr b="1" i="1" lang="en-US" sz="2000" u="none">
                <a:solidFill>
                  <a:schemeClr val="dk1"/>
                </a:solidFill>
                <a:latin typeface="Nixie One"/>
                <a:ea typeface="Nixie One"/>
                <a:cs typeface="Nixie One"/>
                <a:sym typeface="Nixie One"/>
              </a:rPr>
              <a:t>has written</a:t>
            </a:r>
            <a:r>
              <a:rPr b="0" i="1" lang="en-US" sz="2000" u="none">
                <a:solidFill>
                  <a:schemeClr val="dk1"/>
                </a:solidFill>
                <a:latin typeface="Nixie One"/>
                <a:ea typeface="Nixie One"/>
                <a:cs typeface="Nixie One"/>
                <a:sym typeface="Nixie One"/>
              </a:rPr>
              <a:t> three books and he is working on another one.</a:t>
            </a:r>
            <a:endParaRPr b="0" i="0" sz="2000" u="none">
              <a:solidFill>
                <a:schemeClr val="dk1"/>
              </a:solidFill>
              <a:latin typeface="Nixie One"/>
              <a:ea typeface="Nixie One"/>
              <a:cs typeface="Nixie One"/>
              <a:sym typeface="Nixie One"/>
            </a:endParaRPr>
          </a:p>
          <a:p>
            <a:pPr indent="-228600" lvl="0" marL="457200" rtl="0" algn="l">
              <a:spcBef>
                <a:spcPts val="600"/>
              </a:spcBef>
              <a:spcAft>
                <a:spcPts val="0"/>
              </a:spcAft>
              <a:buSzPts val="2800"/>
              <a:buNone/>
            </a:pPr>
            <a:r>
              <a:t/>
            </a:r>
            <a:endParaRPr b="0" i="0" sz="2000" u="none">
              <a:solidFill>
                <a:schemeClr val="dk1"/>
              </a:solidFill>
              <a:latin typeface="Nixie One"/>
              <a:ea typeface="Nixie One"/>
              <a:cs typeface="Nixie One"/>
              <a:sym typeface="Nixie One"/>
            </a:endParaRPr>
          </a:p>
        </p:txBody>
      </p:sp>
      <p:grpSp>
        <p:nvGrpSpPr>
          <p:cNvPr id="176" name="Google Shape;176;p8"/>
          <p:cNvGrpSpPr/>
          <p:nvPr/>
        </p:nvGrpSpPr>
        <p:grpSpPr>
          <a:xfrm>
            <a:off x="323850" y="758825"/>
            <a:ext cx="366712" cy="366712"/>
            <a:chOff x="1923675" y="1633650"/>
            <a:chExt cx="436000" cy="435975"/>
          </a:xfrm>
        </p:grpSpPr>
        <p:sp>
          <p:nvSpPr>
            <p:cNvPr id="177" name="Google Shape;177;p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78" name="Google Shape;178;p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79" name="Google Shape;179;p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80" name="Google Shape;180;p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81" name="Google Shape;181;p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82" name="Google Shape;182;p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183" name="Google Shape;183;p8"/>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84" name="Google Shape;184;p8"/>
          <p:cNvSpPr txBox="1"/>
          <p:nvPr/>
        </p:nvSpPr>
        <p:spPr>
          <a:xfrm>
            <a:off x="214312" y="4816475"/>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85" name="Google Shape;185;p8"/>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9"/>
          <p:cNvSpPr txBox="1"/>
          <p:nvPr>
            <p:ph type="title"/>
          </p:nvPr>
        </p:nvSpPr>
        <p:spPr>
          <a:xfrm>
            <a:off x="1042987" y="550862"/>
            <a:ext cx="3208337"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FFFFFF"/>
                </a:solidFill>
                <a:latin typeface="Roboto Slab"/>
                <a:ea typeface="Roboto Slab"/>
                <a:cs typeface="Roboto Slab"/>
                <a:sym typeface="Roboto Slab"/>
              </a:rPr>
              <a:t>WHEN DO WE USE IT?</a:t>
            </a:r>
            <a:endParaRPr/>
          </a:p>
        </p:txBody>
      </p:sp>
      <p:sp>
        <p:nvSpPr>
          <p:cNvPr id="191" name="Google Shape;191;p9"/>
          <p:cNvSpPr txBox="1"/>
          <p:nvPr>
            <p:ph idx="1" type="body"/>
          </p:nvPr>
        </p:nvSpPr>
        <p:spPr>
          <a:xfrm>
            <a:off x="1146175" y="1766887"/>
            <a:ext cx="7889875" cy="3159125"/>
          </a:xfrm>
          <a:prstGeom prst="rect">
            <a:avLst/>
          </a:prstGeom>
          <a:noFill/>
          <a:ln>
            <a:noFill/>
          </a:ln>
        </p:spPr>
        <p:txBody>
          <a:bodyPr anchorCtr="0" anchor="t" bIns="91425" lIns="91425" spcFirstLastPara="1" rIns="91425" wrap="square" tIns="91425">
            <a:noAutofit/>
          </a:bodyPr>
          <a:lstStyle/>
          <a:p>
            <a:pPr indent="-457200" lvl="0" marL="508000" rtl="0" algn="l">
              <a:lnSpc>
                <a:spcPct val="150000"/>
              </a:lnSpc>
              <a:spcBef>
                <a:spcPts val="600"/>
              </a:spcBef>
              <a:spcAft>
                <a:spcPts val="0"/>
              </a:spcAft>
              <a:buClr>
                <a:srgbClr val="114454"/>
              </a:buClr>
              <a:buSzPts val="300"/>
              <a:buFont typeface="Arial"/>
              <a:buAutoNum type="arabicPeriod" startAt="3"/>
            </a:pPr>
            <a:r>
              <a:rPr b="0" i="0" lang="en-US" sz="1800" u="none">
                <a:solidFill>
                  <a:schemeClr val="dk1"/>
                </a:solidFill>
                <a:latin typeface="Nixie One"/>
                <a:ea typeface="Nixie One"/>
                <a:cs typeface="Nixie One"/>
                <a:sym typeface="Nixie One"/>
              </a:rPr>
              <a:t>for something that </a:t>
            </a:r>
            <a:r>
              <a:rPr b="1" i="0" lang="en-US" sz="1800" u="none">
                <a:solidFill>
                  <a:schemeClr val="dk1"/>
                </a:solidFill>
                <a:latin typeface="Nixie One"/>
                <a:ea typeface="Nixie One"/>
                <a:cs typeface="Nixie One"/>
                <a:sym typeface="Nixie One"/>
              </a:rPr>
              <a:t>happened in the past</a:t>
            </a:r>
            <a:r>
              <a:rPr b="0" i="0" lang="en-US" sz="1800" u="none">
                <a:solidFill>
                  <a:schemeClr val="dk1"/>
                </a:solidFill>
                <a:latin typeface="Nixie One"/>
                <a:ea typeface="Nixie One"/>
                <a:cs typeface="Nixie One"/>
                <a:sym typeface="Nixie One"/>
              </a:rPr>
              <a:t> but is </a:t>
            </a:r>
            <a:r>
              <a:rPr b="1" i="0" lang="en-US" sz="1800" u="none">
                <a:solidFill>
                  <a:schemeClr val="dk1"/>
                </a:solidFill>
                <a:latin typeface="Nixie One"/>
                <a:ea typeface="Nixie One"/>
                <a:cs typeface="Nixie One"/>
                <a:sym typeface="Nixie One"/>
              </a:rPr>
              <a:t>important in the present:</a:t>
            </a:r>
            <a:endParaRPr/>
          </a:p>
          <a:p>
            <a:pPr indent="-406400" lvl="1" marL="914400" rtl="0" algn="l">
              <a:lnSpc>
                <a:spcPct val="150000"/>
              </a:lnSpc>
              <a:spcBef>
                <a:spcPts val="0"/>
              </a:spcBef>
              <a:spcAft>
                <a:spcPts val="0"/>
              </a:spcAft>
              <a:buClr>
                <a:srgbClr val="114454"/>
              </a:buClr>
              <a:buSzPts val="300"/>
              <a:buFont typeface="Arial"/>
              <a:buChar char="▫"/>
            </a:pPr>
            <a:r>
              <a:rPr b="0" i="1" lang="en-US" sz="1800" u="none">
                <a:solidFill>
                  <a:schemeClr val="dk1"/>
                </a:solidFill>
                <a:latin typeface="Nixie One"/>
                <a:ea typeface="Nixie One"/>
                <a:cs typeface="Nixie One"/>
                <a:sym typeface="Nixie One"/>
              </a:rPr>
              <a:t>I can't get in the house. I</a:t>
            </a:r>
            <a:r>
              <a:rPr b="1" i="1" lang="en-US" sz="1800" u="none">
                <a:solidFill>
                  <a:schemeClr val="dk1"/>
                </a:solidFill>
                <a:latin typeface="Nixie One"/>
                <a:ea typeface="Nixie One"/>
                <a:cs typeface="Nixie One"/>
                <a:sym typeface="Nixie One"/>
              </a:rPr>
              <a:t>'ve lost </a:t>
            </a:r>
            <a:r>
              <a:rPr b="0" i="1" lang="en-US" sz="1800" u="none">
                <a:solidFill>
                  <a:schemeClr val="dk1"/>
                </a:solidFill>
                <a:latin typeface="Nixie One"/>
                <a:ea typeface="Nixie One"/>
                <a:cs typeface="Nixie One"/>
                <a:sym typeface="Nixie One"/>
              </a:rPr>
              <a:t>my keys.</a:t>
            </a:r>
            <a:endParaRPr/>
          </a:p>
          <a:p>
            <a:pPr indent="-406400" lvl="1" marL="914400" rtl="0" algn="l">
              <a:lnSpc>
                <a:spcPct val="100000"/>
              </a:lnSpc>
              <a:spcBef>
                <a:spcPts val="0"/>
              </a:spcBef>
              <a:spcAft>
                <a:spcPts val="0"/>
              </a:spcAft>
              <a:buClr>
                <a:srgbClr val="114454"/>
              </a:buClr>
              <a:buSzPts val="300"/>
              <a:buFont typeface="Arial"/>
              <a:buChar char="▫"/>
            </a:pPr>
            <a:r>
              <a:rPr b="0" i="1" lang="en-US" sz="1800" u="none">
                <a:solidFill>
                  <a:schemeClr val="dk1"/>
                </a:solidFill>
                <a:latin typeface="Nixie One"/>
                <a:ea typeface="Nixie One"/>
                <a:cs typeface="Nixie One"/>
                <a:sym typeface="Nixie One"/>
              </a:rPr>
              <a:t>Teresa isn't at home. I think she </a:t>
            </a:r>
            <a:r>
              <a:rPr b="1" i="1" lang="en-US" sz="1800" u="none">
                <a:solidFill>
                  <a:schemeClr val="dk1"/>
                </a:solidFill>
                <a:latin typeface="Nixie One"/>
                <a:ea typeface="Nixie One"/>
                <a:cs typeface="Nixie One"/>
                <a:sym typeface="Nixie One"/>
              </a:rPr>
              <a:t>has gone </a:t>
            </a:r>
            <a:r>
              <a:rPr b="0" i="1" lang="en-US" sz="1800" u="none">
                <a:solidFill>
                  <a:schemeClr val="dk1"/>
                </a:solidFill>
                <a:latin typeface="Nixie One"/>
                <a:ea typeface="Nixie One"/>
                <a:cs typeface="Nixie One"/>
                <a:sym typeface="Nixie One"/>
              </a:rPr>
              <a:t>shopping.</a:t>
            </a:r>
            <a:endParaRPr b="1" i="0" sz="1800" u="none">
              <a:solidFill>
                <a:schemeClr val="dk1"/>
              </a:solidFill>
              <a:latin typeface="Nixie One"/>
              <a:ea typeface="Nixie One"/>
              <a:cs typeface="Nixie One"/>
              <a:sym typeface="Nixie One"/>
            </a:endParaRPr>
          </a:p>
          <a:p>
            <a:pPr indent="-457200" lvl="0" marL="508000" rtl="0" algn="l">
              <a:lnSpc>
                <a:spcPct val="100000"/>
              </a:lnSpc>
              <a:spcBef>
                <a:spcPts val="600"/>
              </a:spcBef>
              <a:spcAft>
                <a:spcPts val="0"/>
              </a:spcAft>
              <a:buSzPts val="2800"/>
              <a:buNone/>
            </a:pPr>
            <a:r>
              <a:t/>
            </a:r>
            <a:endParaRPr b="0" i="0" sz="2400" u="none">
              <a:solidFill>
                <a:schemeClr val="dk1"/>
              </a:solidFill>
              <a:latin typeface="Nixie One"/>
              <a:ea typeface="Nixie One"/>
              <a:cs typeface="Nixie One"/>
              <a:sym typeface="Nixie One"/>
            </a:endParaRPr>
          </a:p>
          <a:p>
            <a:pPr indent="-228600" lvl="0" marL="457200" rtl="0" algn="l">
              <a:spcBef>
                <a:spcPts val="600"/>
              </a:spcBef>
              <a:spcAft>
                <a:spcPts val="0"/>
              </a:spcAft>
              <a:buSzPts val="2800"/>
              <a:buNone/>
            </a:pPr>
            <a:r>
              <a:t/>
            </a:r>
            <a:endParaRPr b="0" i="0" sz="2400" u="none">
              <a:solidFill>
                <a:schemeClr val="dk1"/>
              </a:solidFill>
              <a:latin typeface="Nixie One"/>
              <a:ea typeface="Nixie One"/>
              <a:cs typeface="Nixie One"/>
              <a:sym typeface="Nixie One"/>
            </a:endParaRPr>
          </a:p>
        </p:txBody>
      </p:sp>
      <p:grpSp>
        <p:nvGrpSpPr>
          <p:cNvPr id="192" name="Google Shape;192;p9"/>
          <p:cNvGrpSpPr/>
          <p:nvPr/>
        </p:nvGrpSpPr>
        <p:grpSpPr>
          <a:xfrm>
            <a:off x="323850" y="758825"/>
            <a:ext cx="366712" cy="366712"/>
            <a:chOff x="1923675" y="1633650"/>
            <a:chExt cx="436000" cy="435975"/>
          </a:xfrm>
        </p:grpSpPr>
        <p:sp>
          <p:nvSpPr>
            <p:cNvPr id="193" name="Google Shape;193;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4" name="Google Shape;194;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5" name="Google Shape;195;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6" name="Google Shape;196;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7" name="Google Shape;197;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8" name="Google Shape;198;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199" name="Google Shape;199;p9"/>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00" name="Google Shape;200;p9"/>
          <p:cNvSpPr txBox="1"/>
          <p:nvPr/>
        </p:nvSpPr>
        <p:spPr>
          <a:xfrm>
            <a:off x="214312" y="4816475"/>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01" name="Google Shape;201;p9"/>
          <p:cNvPicPr preferRelativeResize="0"/>
          <p:nvPr/>
        </p:nvPicPr>
        <p:blipFill rotWithShape="1">
          <a:blip r:embed="rId3">
            <a:alphaModFix/>
          </a:blip>
          <a:srcRect b="0" l="0" r="0" t="0"/>
          <a:stretch/>
        </p:blipFill>
        <p:spPr>
          <a:xfrm>
            <a:off x="285750" y="214312"/>
            <a:ext cx="2593975" cy="57150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6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5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

<file path=docProps/custom.xml><?xml version="1.0" encoding="utf-8"?>
<Properties xmlns="http://schemas.openxmlformats.org/officeDocument/2006/custom-properties" xmlns:vt="http://schemas.openxmlformats.org/officeDocument/2006/docPropsVTypes"/>
</file>