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 id="2147483658" r:id="rId9"/>
  </p:sldMasterIdLst>
  <p:notesMasterIdLst>
    <p:notesMasterId r:id="rId10"/>
  </p:notesMasterIdLst>
  <p:sldIdLst>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Lst>
  <p:sldSz cy="5143500" cx="9144000"/>
  <p:notesSz cx="6858000" cy="9144000"/>
  <p:embeddedFontLst>
    <p:embeddedFont>
      <p:font typeface="Roboto Slab"/>
      <p:regular r:id="rId25"/>
      <p:bold r:id="rId26"/>
    </p:embeddedFont>
    <p:embeddedFont>
      <p:font typeface="Nixie One"/>
      <p:regular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8" roundtripDataSignature="AMtx7mhc6xFoOzZNvZGnKU+NSx2YL6re5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0.xml"/><Relationship Id="rId22" Type="http://schemas.openxmlformats.org/officeDocument/2006/relationships/slide" Target="slides/slide12.xml"/><Relationship Id="rId21" Type="http://schemas.openxmlformats.org/officeDocument/2006/relationships/slide" Target="slides/slide11.xml"/><Relationship Id="rId24" Type="http://schemas.openxmlformats.org/officeDocument/2006/relationships/slide" Target="slides/slide14.xml"/><Relationship Id="rId23" Type="http://schemas.openxmlformats.org/officeDocument/2006/relationships/slide" Target="slides/slide13.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26" Type="http://schemas.openxmlformats.org/officeDocument/2006/relationships/font" Target="fonts/RobotoSlab-bold.fntdata"/><Relationship Id="rId25" Type="http://schemas.openxmlformats.org/officeDocument/2006/relationships/font" Target="fonts/RobotoSlab-regular.fntdata"/><Relationship Id="rId28" Type="http://customschemas.google.com/relationships/presentationmetadata" Target="metadata"/><Relationship Id="rId27" Type="http://schemas.openxmlformats.org/officeDocument/2006/relationships/font" Target="fonts/NixieOne-regular.fntdata"/><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 Id="rId11" Type="http://schemas.openxmlformats.org/officeDocument/2006/relationships/slide" Target="slides/slide1.xml"/><Relationship Id="rId10" Type="http://schemas.openxmlformats.org/officeDocument/2006/relationships/notesMaster" Target="notesMasters/notesMaster1.xml"/><Relationship Id="rId13" Type="http://schemas.openxmlformats.org/officeDocument/2006/relationships/slide" Target="slides/slide3.xml"/><Relationship Id="rId12" Type="http://schemas.openxmlformats.org/officeDocument/2006/relationships/slide" Target="slides/slide2.xml"/><Relationship Id="rId15" Type="http://schemas.openxmlformats.org/officeDocument/2006/relationships/slide" Target="slides/slide5.xml"/><Relationship Id="rId14" Type="http://schemas.openxmlformats.org/officeDocument/2006/relationships/slide" Target="slides/slide4.xml"/><Relationship Id="rId17" Type="http://schemas.openxmlformats.org/officeDocument/2006/relationships/slide" Target="slides/slide7.xml"/><Relationship Id="rId16" Type="http://schemas.openxmlformats.org/officeDocument/2006/relationships/slide" Target="slides/slide6.xml"/><Relationship Id="rId19" Type="http://schemas.openxmlformats.org/officeDocument/2006/relationships/slide" Target="slides/slide9.xml"/><Relationship Id="rId18"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7" name="Google Shape;77;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3" name="Google Shape;223;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9" name="Google Shape;239;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8" name="Google Shape;248;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5" name="Google Shape;265;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1168e22d8c1_0_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81" name="Google Shape;281;g1168e22d8c1_0_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3" name="Google Shape;93;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2" name="Google Shape;10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4" name="Google Shape;13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3" name="Google Shape;143;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9" name="Google Shape;159;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5" name="Google Shape;17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1" name="Google Shape;191;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7" name="Google Shape;207;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16"/>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4" name="Shape 24"/>
        <p:cNvGrpSpPr/>
        <p:nvPr/>
      </p:nvGrpSpPr>
      <p:grpSpPr>
        <a:xfrm>
          <a:off x="0" y="0"/>
          <a:ext cx="0" cy="0"/>
          <a:chOff x="0" y="0"/>
          <a:chExt cx="0" cy="0"/>
        </a:xfrm>
      </p:grpSpPr>
      <p:sp>
        <p:nvSpPr>
          <p:cNvPr id="25" name="Google Shape;25;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5" name="Shape 35"/>
        <p:cNvGrpSpPr/>
        <p:nvPr/>
      </p:nvGrpSpPr>
      <p:grpSpPr>
        <a:xfrm>
          <a:off x="0" y="0"/>
          <a:ext cx="0" cy="0"/>
          <a:chOff x="0" y="0"/>
          <a:chExt cx="0" cy="0"/>
        </a:xfrm>
      </p:grpSpPr>
      <p:sp>
        <p:nvSpPr>
          <p:cNvPr id="36" name="Google Shape;36;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6" name="Shape 46"/>
        <p:cNvGrpSpPr/>
        <p:nvPr/>
      </p:nvGrpSpPr>
      <p:grpSpPr>
        <a:xfrm>
          <a:off x="0" y="0"/>
          <a:ext cx="0" cy="0"/>
          <a:chOff x="0" y="0"/>
          <a:chExt cx="0" cy="0"/>
        </a:xfrm>
      </p:grpSpPr>
      <p:sp>
        <p:nvSpPr>
          <p:cNvPr id="47" name="Google Shape;47;p22"/>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8" name="Google Shape;48;p22"/>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49" name="Google Shape;49;p2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60" name="Shape 60"/>
        <p:cNvGrpSpPr/>
        <p:nvPr/>
      </p:nvGrpSpPr>
      <p:grpSpPr>
        <a:xfrm>
          <a:off x="0" y="0"/>
          <a:ext cx="0" cy="0"/>
          <a:chOff x="0" y="0"/>
          <a:chExt cx="0" cy="0"/>
        </a:xfrm>
      </p:grpSpPr>
      <p:sp>
        <p:nvSpPr>
          <p:cNvPr id="61" name="Google Shape;61;p24"/>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62" name="Google Shape;62;p24"/>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63" name="Google Shape;63;p2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73" name="Shape 73"/>
        <p:cNvGrpSpPr/>
        <p:nvPr/>
      </p:nvGrpSpPr>
      <p:grpSpPr>
        <a:xfrm>
          <a:off x="0" y="0"/>
          <a:ext cx="0" cy="0"/>
          <a:chOff x="0" y="0"/>
          <a:chExt cx="0" cy="0"/>
        </a:xfrm>
      </p:grpSpPr>
      <p:sp>
        <p:nvSpPr>
          <p:cNvPr id="74" name="Google Shape;74;g1168e22d8c1_0_40"/>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3.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5.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7.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5"/>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15"/>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15"/>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15"/>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15"/>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1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1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17"/>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17"/>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 name="Google Shape;18;p17"/>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17"/>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17"/>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1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2" name="Google Shape;22;p17"/>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1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 name="Shape 26"/>
        <p:cNvGrpSpPr/>
        <p:nvPr/>
      </p:nvGrpSpPr>
      <p:grpSpPr>
        <a:xfrm>
          <a:off x="0" y="0"/>
          <a:ext cx="0" cy="0"/>
          <a:chOff x="0" y="0"/>
          <a:chExt cx="0" cy="0"/>
        </a:xfrm>
      </p:grpSpPr>
      <p:sp>
        <p:nvSpPr>
          <p:cNvPr id="27" name="Google Shape;27;p19"/>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 name="Google Shape;28;p19"/>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 name="Google Shape;29;p19"/>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19"/>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9"/>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9"/>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3" name="Google Shape;33;p1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4" name="Google Shape;34;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 name="Shape 37"/>
        <p:cNvGrpSpPr/>
        <p:nvPr/>
      </p:nvGrpSpPr>
      <p:grpSpPr>
        <a:xfrm>
          <a:off x="0" y="0"/>
          <a:ext cx="0" cy="0"/>
          <a:chOff x="0" y="0"/>
          <a:chExt cx="0" cy="0"/>
        </a:xfrm>
      </p:grpSpPr>
      <p:sp>
        <p:nvSpPr>
          <p:cNvPr id="38" name="Google Shape;38;p21"/>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 name="Google Shape;39;p21"/>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0" name="Google Shape;40;p21"/>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21"/>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21"/>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21"/>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4" name="Google Shape;44;p21"/>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5" name="Google Shape;45;p2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23"/>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2" name="Google Shape;52;p23"/>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3" name="Google Shape;53;p23"/>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4" name="Google Shape;54;p23"/>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23"/>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56" name="Google Shape;56;p23"/>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57" name="Google Shape;57;p2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8" name="Google Shape;58;p2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9" name="Google Shape;59;p2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4" name="Shape 64"/>
        <p:cNvGrpSpPr/>
        <p:nvPr/>
      </p:nvGrpSpPr>
      <p:grpSpPr>
        <a:xfrm>
          <a:off x="0" y="0"/>
          <a:ext cx="0" cy="0"/>
          <a:chOff x="0" y="0"/>
          <a:chExt cx="0" cy="0"/>
        </a:xfrm>
      </p:grpSpPr>
      <p:sp>
        <p:nvSpPr>
          <p:cNvPr id="65" name="Google Shape;65;g1168e22d8c1_0_31"/>
          <p:cNvSpPr txBox="1"/>
          <p:nvPr/>
        </p:nvSpPr>
        <p:spPr>
          <a:xfrm>
            <a:off x="0" y="1147762"/>
            <a:ext cx="9144000" cy="28479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g1168e22d8c1_0_31"/>
          <p:cNvSpPr txBox="1"/>
          <p:nvPr/>
        </p:nvSpPr>
        <p:spPr>
          <a:xfrm>
            <a:off x="0" y="0"/>
            <a:ext cx="9144000" cy="530100"/>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g1168e22d8c1_0_31"/>
          <p:cNvSpPr txBox="1"/>
          <p:nvPr/>
        </p:nvSpPr>
        <p:spPr>
          <a:xfrm>
            <a:off x="0" y="500062"/>
            <a:ext cx="9144000" cy="731700"/>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g1168e22d8c1_0_31"/>
          <p:cNvSpPr txBox="1"/>
          <p:nvPr/>
        </p:nvSpPr>
        <p:spPr>
          <a:xfrm>
            <a:off x="0" y="3962400"/>
            <a:ext cx="9144000" cy="369900"/>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g1168e22d8c1_0_31"/>
          <p:cNvSpPr txBox="1"/>
          <p:nvPr/>
        </p:nvSpPr>
        <p:spPr>
          <a:xfrm>
            <a:off x="0" y="4333875"/>
            <a:ext cx="9144000" cy="8097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 name="Google Shape;70;g1168e22d8c1_0_31"/>
          <p:cNvSpPr txBox="1"/>
          <p:nvPr>
            <p:ph type="title"/>
          </p:nvPr>
        </p:nvSpPr>
        <p:spPr>
          <a:xfrm>
            <a:off x="1146175" y="530225"/>
            <a:ext cx="3208200" cy="10287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1" name="Google Shape;71;g1168e22d8c1_0_31"/>
          <p:cNvSpPr txBox="1"/>
          <p:nvPr>
            <p:ph idx="1" type="body"/>
          </p:nvPr>
        </p:nvSpPr>
        <p:spPr>
          <a:xfrm>
            <a:off x="1146175" y="1766887"/>
            <a:ext cx="7540500" cy="31590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2" name="Google Shape;72;g1168e22d8c1_0_31"/>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image" Target="../media/image4.jpg"/><Relationship Id="rId4" Type="http://schemas.openxmlformats.org/officeDocument/2006/relationships/hyperlink" Target="https://wordwall.net/resource/18635678/digi-school-2020-1-sk01-ka226-sch-094350-modal-verbs" TargetMode="External"/><Relationship Id="rId5" Type="http://schemas.openxmlformats.org/officeDocument/2006/relationships/hyperlink" Target="https://www.liveworksheets.com/yq2485866k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image" Target="../media/image4.jpg"/><Relationship Id="rId4" Type="http://schemas.openxmlformats.org/officeDocument/2006/relationships/hyperlink" Target="https://www.perfect-english-grammar.com/modal-verbs.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
          <p:cNvSpPr txBox="1"/>
          <p:nvPr>
            <p:ph type="ctrTitle"/>
          </p:nvPr>
        </p:nvSpPr>
        <p:spPr>
          <a:xfrm>
            <a:off x="603250" y="2513012"/>
            <a:ext cx="5810250" cy="11588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FFFFFF"/>
                </a:solidFill>
                <a:latin typeface="Nixie One"/>
                <a:ea typeface="Nixie One"/>
                <a:cs typeface="Nixie One"/>
                <a:sym typeface="Nixie One"/>
              </a:rPr>
              <a:t>Modal verbs</a:t>
            </a:r>
            <a:endParaRPr/>
          </a:p>
        </p:txBody>
      </p:sp>
      <p:grpSp>
        <p:nvGrpSpPr>
          <p:cNvPr id="80" name="Google Shape;80;p1"/>
          <p:cNvGrpSpPr/>
          <p:nvPr/>
        </p:nvGrpSpPr>
        <p:grpSpPr>
          <a:xfrm>
            <a:off x="752475" y="1030287"/>
            <a:ext cx="965200" cy="1011237"/>
            <a:chOff x="5961125" y="1623900"/>
            <a:chExt cx="427450" cy="448175"/>
          </a:xfrm>
        </p:grpSpPr>
        <p:sp>
          <p:nvSpPr>
            <p:cNvPr id="81" name="Google Shape;81;p1"/>
            <p:cNvSpPr/>
            <p:nvPr/>
          </p:nvSpPr>
          <p:spPr>
            <a:xfrm>
              <a:off x="5961125" y="1678700"/>
              <a:ext cx="376925" cy="376925"/>
            </a:xfrm>
            <a:custGeom>
              <a:rect b="b" l="l" r="r" t="t"/>
              <a:pathLst>
                <a:path extrusionOk="0" fill="none" h="15077" w="15077">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2" name="Google Shape;82;p1"/>
            <p:cNvSpPr/>
            <p:nvPr/>
          </p:nvSpPr>
          <p:spPr>
            <a:xfrm>
              <a:off x="6009825" y="1727425"/>
              <a:ext cx="279500" cy="279500"/>
            </a:xfrm>
            <a:custGeom>
              <a:rect b="b" l="l" r="r" t="t"/>
              <a:pathLst>
                <a:path extrusionOk="0" fill="none" h="11180" w="1118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3" name="Google Shape;83;p1"/>
            <p:cNvSpPr/>
            <p:nvPr/>
          </p:nvSpPr>
          <p:spPr>
            <a:xfrm>
              <a:off x="6107250" y="1824850"/>
              <a:ext cx="84650" cy="84650"/>
            </a:xfrm>
            <a:custGeom>
              <a:rect b="b" l="l" r="r" t="t"/>
              <a:pathLst>
                <a:path extrusionOk="0" fill="none" h="3386" w="3386">
                  <a:moveTo>
                    <a:pt x="3362" y="1388"/>
                  </a:moveTo>
                  <a:lnTo>
                    <a:pt x="3362" y="1388"/>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998" y="2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4" name="Google Shape;84;p1"/>
            <p:cNvSpPr/>
            <p:nvPr/>
          </p:nvSpPr>
          <p:spPr>
            <a:xfrm>
              <a:off x="6058550" y="1776125"/>
              <a:ext cx="182075" cy="182075"/>
            </a:xfrm>
            <a:custGeom>
              <a:rect b="b" l="l" r="r" t="t"/>
              <a:pathLst>
                <a:path extrusionOk="0" fill="none" h="7283" w="7283">
                  <a:moveTo>
                    <a:pt x="5431" y="463"/>
                  </a:moveTo>
                  <a:lnTo>
                    <a:pt x="5431" y="463"/>
                  </a:lnTo>
                  <a:lnTo>
                    <a:pt x="5042" y="269"/>
                  </a:lnTo>
                  <a:lnTo>
                    <a:pt x="4823" y="195"/>
                  </a:lnTo>
                  <a:lnTo>
                    <a:pt x="4603" y="122"/>
                  </a:lnTo>
                  <a:lnTo>
                    <a:pt x="4360" y="74"/>
                  </a:lnTo>
                  <a:lnTo>
                    <a:pt x="4141" y="25"/>
                  </a:lnTo>
                  <a:lnTo>
                    <a:pt x="3897"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386"/>
                  </a:lnTo>
                  <a:lnTo>
                    <a:pt x="7258" y="3167"/>
                  </a:lnTo>
                  <a:lnTo>
                    <a:pt x="7234" y="2923"/>
                  </a:lnTo>
                  <a:lnTo>
                    <a:pt x="7161" y="2704"/>
                  </a:lnTo>
                  <a:lnTo>
                    <a:pt x="7112" y="2485"/>
                  </a:lnTo>
                  <a:lnTo>
                    <a:pt x="7014" y="2266"/>
                  </a:lnTo>
                  <a:lnTo>
                    <a:pt x="6820" y="1852"/>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5" name="Google Shape;85;p1"/>
            <p:cNvSpPr/>
            <p:nvPr/>
          </p:nvSpPr>
          <p:spPr>
            <a:xfrm>
              <a:off x="5971475" y="2001400"/>
              <a:ext cx="74925" cy="70675"/>
            </a:xfrm>
            <a:custGeom>
              <a:rect b="b" l="l" r="r" t="t"/>
              <a:pathLst>
                <a:path extrusionOk="0" fill="none" h="2827" w="2997">
                  <a:moveTo>
                    <a:pt x="1462" y="1"/>
                  </a:moveTo>
                  <a:lnTo>
                    <a:pt x="293" y="1170"/>
                  </a:lnTo>
                  <a:lnTo>
                    <a:pt x="171" y="1316"/>
                  </a:lnTo>
                  <a:lnTo>
                    <a:pt x="74" y="1487"/>
                  </a:lnTo>
                  <a:lnTo>
                    <a:pt x="25" y="1657"/>
                  </a:lnTo>
                  <a:lnTo>
                    <a:pt x="1" y="1852"/>
                  </a:lnTo>
                  <a:lnTo>
                    <a:pt x="25" y="2047"/>
                  </a:lnTo>
                  <a:lnTo>
                    <a:pt x="74" y="2217"/>
                  </a:lnTo>
                  <a:lnTo>
                    <a:pt x="171" y="2388"/>
                  </a:lnTo>
                  <a:lnTo>
                    <a:pt x="293" y="2534"/>
                  </a:lnTo>
                  <a:lnTo>
                    <a:pt x="439" y="2656"/>
                  </a:lnTo>
                  <a:lnTo>
                    <a:pt x="609" y="2753"/>
                  </a:lnTo>
                  <a:lnTo>
                    <a:pt x="804" y="2802"/>
                  </a:lnTo>
                  <a:lnTo>
                    <a:pt x="975" y="2826"/>
                  </a:lnTo>
                  <a:lnTo>
                    <a:pt x="1170" y="2802"/>
                  </a:lnTo>
                  <a:lnTo>
                    <a:pt x="1340" y="2753"/>
                  </a:lnTo>
                  <a:lnTo>
                    <a:pt x="1511" y="2656"/>
                  </a:lnTo>
                  <a:lnTo>
                    <a:pt x="1681" y="2534"/>
                  </a:lnTo>
                  <a:lnTo>
                    <a:pt x="2850" y="1365"/>
                  </a:lnTo>
                  <a:lnTo>
                    <a:pt x="2996" y="119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6" name="Google Shape;86;p1"/>
            <p:cNvSpPr/>
            <p:nvPr/>
          </p:nvSpPr>
          <p:spPr>
            <a:xfrm>
              <a:off x="6253375" y="2001400"/>
              <a:ext cx="74325" cy="70675"/>
            </a:xfrm>
            <a:custGeom>
              <a:rect b="b" l="l" r="r" t="t"/>
              <a:pathLst>
                <a:path extrusionOk="0" fill="none" h="2827" w="2973">
                  <a:moveTo>
                    <a:pt x="1" y="1194"/>
                  </a:moveTo>
                  <a:lnTo>
                    <a:pt x="1" y="1194"/>
                  </a:lnTo>
                  <a:lnTo>
                    <a:pt x="123" y="1365"/>
                  </a:lnTo>
                  <a:lnTo>
                    <a:pt x="1316" y="2534"/>
                  </a:lnTo>
                  <a:lnTo>
                    <a:pt x="1462" y="2656"/>
                  </a:lnTo>
                  <a:lnTo>
                    <a:pt x="1633" y="2753"/>
                  </a:lnTo>
                  <a:lnTo>
                    <a:pt x="1827" y="2802"/>
                  </a:lnTo>
                  <a:lnTo>
                    <a:pt x="1998" y="2826"/>
                  </a:lnTo>
                  <a:lnTo>
                    <a:pt x="2193" y="2802"/>
                  </a:lnTo>
                  <a:lnTo>
                    <a:pt x="2363" y="2753"/>
                  </a:lnTo>
                  <a:lnTo>
                    <a:pt x="2534" y="2656"/>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7" name="Google Shape;87;p1"/>
            <p:cNvSpPr/>
            <p:nvPr/>
          </p:nvSpPr>
          <p:spPr>
            <a:xfrm>
              <a:off x="6137700" y="1623900"/>
              <a:ext cx="250875" cy="255150"/>
            </a:xfrm>
            <a:custGeom>
              <a:rect b="b" l="l" r="r" t="t"/>
              <a:pathLst>
                <a:path extrusionOk="0" fill="none" h="10206" w="10035">
                  <a:moveTo>
                    <a:pt x="9718" y="2412"/>
                  </a:moveTo>
                  <a:lnTo>
                    <a:pt x="8671" y="2217"/>
                  </a:lnTo>
                  <a:lnTo>
                    <a:pt x="9694" y="1194"/>
                  </a:lnTo>
                  <a:lnTo>
                    <a:pt x="9767" y="1121"/>
                  </a:lnTo>
                  <a:lnTo>
                    <a:pt x="9815" y="1024"/>
                  </a:lnTo>
                  <a:lnTo>
                    <a:pt x="9840" y="951"/>
                  </a:lnTo>
                  <a:lnTo>
                    <a:pt x="9840" y="853"/>
                  </a:lnTo>
                  <a:lnTo>
                    <a:pt x="9840" y="756"/>
                  </a:lnTo>
                  <a:lnTo>
                    <a:pt x="9815" y="658"/>
                  </a:lnTo>
                  <a:lnTo>
                    <a:pt x="9767" y="585"/>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18" y="148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83" y="4141"/>
                  </a:lnTo>
                  <a:lnTo>
                    <a:pt x="147" y="9378"/>
                  </a:lnTo>
                  <a:lnTo>
                    <a:pt x="73" y="9451"/>
                  </a:lnTo>
                  <a:lnTo>
                    <a:pt x="25" y="9548"/>
                  </a:lnTo>
                  <a:lnTo>
                    <a:pt x="0" y="9645"/>
                  </a:lnTo>
                  <a:lnTo>
                    <a:pt x="0" y="9718"/>
                  </a:lnTo>
                  <a:lnTo>
                    <a:pt x="0" y="9816"/>
                  </a:lnTo>
                  <a:lnTo>
                    <a:pt x="25" y="9913"/>
                  </a:lnTo>
                  <a:lnTo>
                    <a:pt x="73" y="9986"/>
                  </a:lnTo>
                  <a:lnTo>
                    <a:pt x="147" y="10059"/>
                  </a:lnTo>
                  <a:lnTo>
                    <a:pt x="220" y="10133"/>
                  </a:lnTo>
                  <a:lnTo>
                    <a:pt x="293" y="10181"/>
                  </a:lnTo>
                  <a:lnTo>
                    <a:pt x="390" y="10206"/>
                  </a:lnTo>
                  <a:lnTo>
                    <a:pt x="488" y="10206"/>
                  </a:lnTo>
                  <a:lnTo>
                    <a:pt x="585" y="10206"/>
                  </a:lnTo>
                  <a:lnTo>
                    <a:pt x="658" y="10181"/>
                  </a:lnTo>
                  <a:lnTo>
                    <a:pt x="755" y="10133"/>
                  </a:lnTo>
                  <a:lnTo>
                    <a:pt x="828" y="10059"/>
                  </a:lnTo>
                  <a:lnTo>
                    <a:pt x="6187" y="472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962" y="2875"/>
                  </a:lnTo>
                  <a:lnTo>
                    <a:pt x="10010" y="2777"/>
                  </a:lnTo>
                  <a:lnTo>
                    <a:pt x="10035" y="2704"/>
                  </a:lnTo>
                  <a:lnTo>
                    <a:pt x="10010" y="2607"/>
                  </a:lnTo>
                  <a:lnTo>
                    <a:pt x="9986" y="2558"/>
                  </a:lnTo>
                  <a:lnTo>
                    <a:pt x="9913" y="2485"/>
                  </a:lnTo>
                  <a:lnTo>
                    <a:pt x="9815" y="2436"/>
                  </a:lnTo>
                  <a:lnTo>
                    <a:pt x="9718" y="2412"/>
                  </a:lnTo>
                  <a:close/>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pic>
        <p:nvPicPr>
          <p:cNvPr descr="Erasmus+ logo EN.jpg" id="88" name="Google Shape;88;p1"/>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89" name="Google Shape;89;p1"/>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90" name="Google Shape;90;p1"/>
          <p:cNvSpPr txBox="1"/>
          <p:nvPr/>
        </p:nvSpPr>
        <p:spPr>
          <a:xfrm>
            <a:off x="428625" y="4643437"/>
            <a:ext cx="4143375"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2020-1-SK01-KA226-SCH-094350  font ARIEL</a:t>
            </a:r>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10"/>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PERMISSION</a:t>
            </a:r>
            <a:endParaRPr/>
          </a:p>
        </p:txBody>
      </p:sp>
      <p:sp>
        <p:nvSpPr>
          <p:cNvPr id="226" name="Google Shape;226;p10"/>
          <p:cNvSpPr txBox="1"/>
          <p:nvPr>
            <p:ph idx="1" type="body"/>
          </p:nvPr>
        </p:nvSpPr>
        <p:spPr>
          <a:xfrm>
            <a:off x="1042987" y="1657350"/>
            <a:ext cx="8101012" cy="3159125"/>
          </a:xfrm>
          <a:prstGeom prst="rect">
            <a:avLst/>
          </a:prstGeom>
          <a:noFill/>
          <a:ln>
            <a:noFill/>
          </a:ln>
        </p:spPr>
        <p:txBody>
          <a:bodyPr anchorCtr="0" anchor="t" bIns="91425" lIns="91425" spcFirstLastPara="1" rIns="91425" wrap="square" tIns="91425">
            <a:noAutofit/>
          </a:bodyPr>
          <a:lstStyle/>
          <a:p>
            <a:pPr indent="0" lvl="0" marL="50800" rtl="0" algn="l">
              <a:lnSpc>
                <a:spcPct val="100000"/>
              </a:lnSpc>
              <a:spcBef>
                <a:spcPts val="600"/>
              </a:spcBef>
              <a:spcAft>
                <a:spcPts val="0"/>
              </a:spcAft>
              <a:buSzPts val="2800"/>
              <a:buNone/>
            </a:pPr>
            <a:r>
              <a:rPr b="0" i="0" lang="en-US" sz="2000" u="none">
                <a:solidFill>
                  <a:schemeClr val="dk1"/>
                </a:solidFill>
                <a:latin typeface="Nixie One"/>
                <a:ea typeface="Nixie One"/>
                <a:cs typeface="Nixie One"/>
                <a:sym typeface="Nixie One"/>
              </a:rPr>
              <a:t>We can use verbs such as '</a:t>
            </a:r>
            <a:r>
              <a:rPr b="1" i="1" lang="en-US" sz="2000" u="none">
                <a:solidFill>
                  <a:schemeClr val="dk1"/>
                </a:solidFill>
                <a:latin typeface="Nixie One"/>
                <a:ea typeface="Nixie One"/>
                <a:cs typeface="Nixie One"/>
                <a:sym typeface="Nixie One"/>
              </a:rPr>
              <a:t>can</a:t>
            </a:r>
            <a:r>
              <a:rPr b="0" i="0" lang="en-US" sz="2000" u="none">
                <a:solidFill>
                  <a:schemeClr val="dk1"/>
                </a:solidFill>
                <a:latin typeface="Nixie One"/>
                <a:ea typeface="Nixie One"/>
                <a:cs typeface="Nixie One"/>
                <a:sym typeface="Nixie One"/>
              </a:rPr>
              <a:t>', '</a:t>
            </a:r>
            <a:r>
              <a:rPr b="1" i="1" lang="en-US" sz="2000" u="none">
                <a:solidFill>
                  <a:schemeClr val="dk1"/>
                </a:solidFill>
                <a:latin typeface="Nixie One"/>
                <a:ea typeface="Nixie One"/>
                <a:cs typeface="Nixie One"/>
                <a:sym typeface="Nixie One"/>
              </a:rPr>
              <a:t>could</a:t>
            </a:r>
            <a:r>
              <a:rPr b="0" i="0" lang="en-US" sz="2000" u="none">
                <a:solidFill>
                  <a:schemeClr val="dk1"/>
                </a:solidFill>
                <a:latin typeface="Nixie One"/>
                <a:ea typeface="Nixie One"/>
                <a:cs typeface="Nixie One"/>
                <a:sym typeface="Nixie One"/>
              </a:rPr>
              <a:t>' and '</a:t>
            </a:r>
            <a:r>
              <a:rPr b="1" i="1" lang="en-US" sz="2000" u="none">
                <a:solidFill>
                  <a:schemeClr val="dk1"/>
                </a:solidFill>
                <a:latin typeface="Nixie One"/>
                <a:ea typeface="Nixie One"/>
                <a:cs typeface="Nixie One"/>
                <a:sym typeface="Nixie One"/>
              </a:rPr>
              <a:t>may</a:t>
            </a:r>
            <a:r>
              <a:rPr b="0" i="0" lang="en-US" sz="2000" u="none">
                <a:solidFill>
                  <a:schemeClr val="dk1"/>
                </a:solidFill>
                <a:latin typeface="Nixie One"/>
                <a:ea typeface="Nixie One"/>
                <a:cs typeface="Nixie One"/>
                <a:sym typeface="Nixie One"/>
              </a:rPr>
              <a:t>' to ask for and give permission. We also use modal verbs to say something is not allowed.</a:t>
            </a:r>
            <a:br>
              <a:rPr b="0" i="0" lang="en-US" sz="2000" u="none">
                <a:solidFill>
                  <a:schemeClr val="dk1"/>
                </a:solidFill>
                <a:latin typeface="Nixie One"/>
                <a:ea typeface="Nixie One"/>
                <a:cs typeface="Nixie One"/>
                <a:sym typeface="Nixie One"/>
              </a:rPr>
            </a:br>
            <a:br>
              <a:rPr b="0" i="0" lang="en-US" sz="2000" u="none">
                <a:solidFill>
                  <a:schemeClr val="dk1"/>
                </a:solidFill>
                <a:latin typeface="Nixie One"/>
                <a:ea typeface="Nixie One"/>
                <a:cs typeface="Nixie One"/>
                <a:sym typeface="Nixie One"/>
              </a:rPr>
            </a:br>
            <a:r>
              <a:rPr b="0" i="0" lang="en-US" sz="2000" u="none">
                <a:solidFill>
                  <a:schemeClr val="dk1"/>
                </a:solidFill>
                <a:latin typeface="Nixie One"/>
                <a:ea typeface="Nixie One"/>
                <a:cs typeface="Nixie One"/>
                <a:sym typeface="Nixie One"/>
              </a:rPr>
              <a:t>For example:</a:t>
            </a:r>
            <a:endParaRPr/>
          </a:p>
          <a:p>
            <a:pPr indent="-406400" lvl="1" marL="914400" rtl="0" algn="l">
              <a:lnSpc>
                <a:spcPct val="100000"/>
              </a:lnSpc>
              <a:spcBef>
                <a:spcPts val="0"/>
              </a:spcBef>
              <a:spcAft>
                <a:spcPts val="0"/>
              </a:spcAft>
              <a:buClr>
                <a:srgbClr val="000000"/>
              </a:buClr>
              <a:buSzPts val="300"/>
              <a:buFont typeface="Arial"/>
              <a:buChar char="▫"/>
            </a:pPr>
            <a:r>
              <a:rPr b="1" i="0" lang="en-US" sz="2000" u="none">
                <a:solidFill>
                  <a:schemeClr val="dk1"/>
                </a:solidFill>
                <a:latin typeface="Nixie One"/>
                <a:ea typeface="Nixie One"/>
                <a:cs typeface="Nixie One"/>
                <a:sym typeface="Nixie One"/>
              </a:rPr>
              <a:t>Could I leave</a:t>
            </a:r>
            <a:r>
              <a:rPr b="0" i="0" lang="en-US" sz="2000" u="none">
                <a:solidFill>
                  <a:schemeClr val="dk1"/>
                </a:solidFill>
                <a:latin typeface="Nixie One"/>
                <a:ea typeface="Nixie One"/>
                <a:cs typeface="Nixie One"/>
                <a:sym typeface="Nixie One"/>
              </a:rPr>
              <a:t> early today, please?</a:t>
            </a:r>
            <a:endParaRPr/>
          </a:p>
          <a:p>
            <a:pPr indent="-406400" lvl="1" marL="914400" rtl="0" algn="l">
              <a:lnSpc>
                <a:spcPct val="100000"/>
              </a:lnSpc>
              <a:spcBef>
                <a:spcPts val="0"/>
              </a:spcBef>
              <a:spcAft>
                <a:spcPts val="0"/>
              </a:spcAft>
              <a:buClr>
                <a:srgbClr val="000000"/>
              </a:buClr>
              <a:buSzPts val="300"/>
              <a:buFont typeface="Arial"/>
              <a:buChar char="▫"/>
            </a:pPr>
            <a:r>
              <a:rPr b="0" i="0" lang="en-US" sz="2000" u="none">
                <a:solidFill>
                  <a:schemeClr val="dk1"/>
                </a:solidFill>
                <a:latin typeface="Nixie One"/>
                <a:ea typeface="Nixie One"/>
                <a:cs typeface="Nixie One"/>
                <a:sym typeface="Nixie One"/>
              </a:rPr>
              <a:t>You </a:t>
            </a:r>
            <a:r>
              <a:rPr b="1" i="0" lang="en-US" sz="2000" u="none">
                <a:solidFill>
                  <a:schemeClr val="dk1"/>
                </a:solidFill>
                <a:latin typeface="Nixie One"/>
                <a:ea typeface="Nixie One"/>
                <a:cs typeface="Nixie One"/>
                <a:sym typeface="Nixie One"/>
              </a:rPr>
              <a:t>may not use</a:t>
            </a:r>
            <a:r>
              <a:rPr b="0" i="0" lang="en-US" sz="2000" u="none">
                <a:solidFill>
                  <a:schemeClr val="dk1"/>
                </a:solidFill>
                <a:latin typeface="Nixie One"/>
                <a:ea typeface="Nixie One"/>
                <a:cs typeface="Nixie One"/>
                <a:sym typeface="Nixie One"/>
              </a:rPr>
              <a:t> the car tonight.</a:t>
            </a:r>
            <a:endParaRPr/>
          </a:p>
          <a:p>
            <a:pPr indent="-406400" lvl="1" marL="914400" rtl="0" algn="l">
              <a:lnSpc>
                <a:spcPct val="100000"/>
              </a:lnSpc>
              <a:spcBef>
                <a:spcPts val="0"/>
              </a:spcBef>
              <a:spcAft>
                <a:spcPts val="0"/>
              </a:spcAft>
              <a:buClr>
                <a:srgbClr val="000000"/>
              </a:buClr>
              <a:buSzPts val="300"/>
              <a:buFont typeface="Arial"/>
              <a:buChar char="▫"/>
            </a:pPr>
            <a:r>
              <a:rPr b="1" i="0" lang="en-US" sz="2000" u="none">
                <a:solidFill>
                  <a:schemeClr val="dk1"/>
                </a:solidFill>
                <a:latin typeface="Nixie One"/>
                <a:ea typeface="Nixie One"/>
                <a:cs typeface="Nixie One"/>
                <a:sym typeface="Nixie One"/>
              </a:rPr>
              <a:t>Can we swim</a:t>
            </a:r>
            <a:r>
              <a:rPr b="0" i="0" lang="en-US" sz="2000" u="none">
                <a:solidFill>
                  <a:schemeClr val="dk1"/>
                </a:solidFill>
                <a:latin typeface="Nixie One"/>
                <a:ea typeface="Nixie One"/>
                <a:cs typeface="Nixie One"/>
                <a:sym typeface="Nixie One"/>
              </a:rPr>
              <a:t> in the lake?</a:t>
            </a:r>
            <a:endParaRPr/>
          </a:p>
          <a:p>
            <a:pPr indent="-228600" lvl="0" marL="457200" rtl="0" algn="l">
              <a:spcBef>
                <a:spcPts val="600"/>
              </a:spcBef>
              <a:spcAft>
                <a:spcPts val="0"/>
              </a:spcAft>
              <a:buSzPts val="2800"/>
              <a:buNone/>
            </a:pPr>
            <a:r>
              <a:t/>
            </a:r>
            <a:endParaRPr b="0" i="0" sz="2000" u="none">
              <a:solidFill>
                <a:schemeClr val="dk1"/>
              </a:solidFill>
              <a:latin typeface="Nixie One"/>
              <a:ea typeface="Nixie One"/>
              <a:cs typeface="Nixie One"/>
              <a:sym typeface="Nixie One"/>
            </a:endParaRPr>
          </a:p>
        </p:txBody>
      </p:sp>
      <p:grpSp>
        <p:nvGrpSpPr>
          <p:cNvPr id="227" name="Google Shape;227;p10"/>
          <p:cNvGrpSpPr/>
          <p:nvPr/>
        </p:nvGrpSpPr>
        <p:grpSpPr>
          <a:xfrm>
            <a:off x="323850" y="758825"/>
            <a:ext cx="366712" cy="366712"/>
            <a:chOff x="1923675" y="1633650"/>
            <a:chExt cx="436000" cy="435975"/>
          </a:xfrm>
        </p:grpSpPr>
        <p:sp>
          <p:nvSpPr>
            <p:cNvPr id="228" name="Google Shape;228;p10"/>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9" name="Google Shape;229;p10"/>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30" name="Google Shape;230;p10"/>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31" name="Google Shape;231;p10"/>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32" name="Google Shape;232;p10"/>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33" name="Google Shape;233;p10"/>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34" name="Google Shape;234;p10"/>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35" name="Google Shape;235;p10"/>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36" name="Google Shape;236;p10"/>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11"/>
          <p:cNvSpPr txBox="1"/>
          <p:nvPr>
            <p:ph type="ctrTitle"/>
          </p:nvPr>
        </p:nvSpPr>
        <p:spPr>
          <a:xfrm>
            <a:off x="3924300" y="2520950"/>
            <a:ext cx="4505325" cy="17653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Educational materials</a:t>
            </a:r>
            <a:endParaRPr/>
          </a:p>
        </p:txBody>
      </p:sp>
      <p:sp>
        <p:nvSpPr>
          <p:cNvPr id="242" name="Google Shape;242;p11"/>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243" name="Google Shape;243;p11"/>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44" name="Google Shape;244;p11"/>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45" name="Google Shape;245;p11"/>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grpSp>
        <p:nvGrpSpPr>
          <p:cNvPr id="250" name="Google Shape;250;p12"/>
          <p:cNvGrpSpPr/>
          <p:nvPr/>
        </p:nvGrpSpPr>
        <p:grpSpPr>
          <a:xfrm>
            <a:off x="323850" y="758825"/>
            <a:ext cx="366712" cy="366712"/>
            <a:chOff x="1923675" y="1633650"/>
            <a:chExt cx="436000" cy="435975"/>
          </a:xfrm>
        </p:grpSpPr>
        <p:sp>
          <p:nvSpPr>
            <p:cNvPr id="251" name="Google Shape;251;p12"/>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2" name="Google Shape;252;p12"/>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3" name="Google Shape;253;p12"/>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4" name="Google Shape;254;p12"/>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5" name="Google Shape;255;p12"/>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6" name="Google Shape;256;p12"/>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57" name="Google Shape;257;p1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58" name="Google Shape;258;p12"/>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59" name="Google Shape;259;p12"/>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260" name="Google Shape;260;p12"/>
          <p:cNvSpPr txBox="1"/>
          <p:nvPr/>
        </p:nvSpPr>
        <p:spPr>
          <a:xfrm>
            <a:off x="971550" y="2211387"/>
            <a:ext cx="45720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4">
                  <a:extLst>
                    <a:ext uri="{A12FA001-AC4F-418D-AE19-62706E023703}">
                      <ahyp:hlinkClr val="tx"/>
                    </a:ext>
                  </a:extLst>
                </a:hlinkClick>
              </a:rPr>
              <a:t>MODAL VERBS - wordwall</a:t>
            </a:r>
            <a:endParaRPr/>
          </a:p>
        </p:txBody>
      </p:sp>
      <p:sp>
        <p:nvSpPr>
          <p:cNvPr id="261" name="Google Shape;261;p12"/>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ACTIVITIES</a:t>
            </a:r>
            <a:endParaRPr/>
          </a:p>
        </p:txBody>
      </p:sp>
      <p:sp>
        <p:nvSpPr>
          <p:cNvPr id="262" name="Google Shape;262;p12"/>
          <p:cNvSpPr txBox="1"/>
          <p:nvPr/>
        </p:nvSpPr>
        <p:spPr>
          <a:xfrm>
            <a:off x="971550" y="2878137"/>
            <a:ext cx="4456112" cy="368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5">
                  <a:extLst>
                    <a:ext uri="{A12FA001-AC4F-418D-AE19-62706E023703}">
                      <ahyp:hlinkClr val="tx"/>
                    </a:ext>
                  </a:extLst>
                </a:hlinkClick>
              </a:rPr>
              <a:t>Modal verbs - TEST - liveworksheets</a:t>
            </a:r>
            <a:endParaRPr/>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14"/>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SOURCES</a:t>
            </a:r>
            <a:endParaRPr/>
          </a:p>
        </p:txBody>
      </p:sp>
      <p:grpSp>
        <p:nvGrpSpPr>
          <p:cNvPr id="268" name="Google Shape;268;p14"/>
          <p:cNvGrpSpPr/>
          <p:nvPr/>
        </p:nvGrpSpPr>
        <p:grpSpPr>
          <a:xfrm>
            <a:off x="323850" y="758825"/>
            <a:ext cx="366712" cy="366712"/>
            <a:chOff x="1923675" y="1633650"/>
            <a:chExt cx="436000" cy="435975"/>
          </a:xfrm>
        </p:grpSpPr>
        <p:sp>
          <p:nvSpPr>
            <p:cNvPr id="269" name="Google Shape;269;p14"/>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70" name="Google Shape;270;p14"/>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71" name="Google Shape;271;p14"/>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72" name="Google Shape;272;p14"/>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73" name="Google Shape;273;p14"/>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74" name="Google Shape;274;p14"/>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75" name="Google Shape;275;p1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76" name="Google Shape;276;p14"/>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77" name="Google Shape;277;p14"/>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278" name="Google Shape;278;p14"/>
          <p:cNvSpPr txBox="1"/>
          <p:nvPr/>
        </p:nvSpPr>
        <p:spPr>
          <a:xfrm>
            <a:off x="1042987" y="2154237"/>
            <a:ext cx="7058025" cy="646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4">
                  <a:extLst>
                    <a:ext uri="{A12FA001-AC4F-418D-AE19-62706E023703}">
                      <ahyp:hlinkClr val="tx"/>
                    </a:ext>
                  </a:extLst>
                </a:hlinkClick>
              </a:rPr>
              <a:t>https://www.perfect-english-grammar.com/modal-verbs.html</a:t>
            </a:r>
            <a:r>
              <a:rPr b="0" i="0" lang="en-US" sz="1800" u="none">
                <a:solidFill>
                  <a:schemeClr val="dk1"/>
                </a:solidFill>
                <a:latin typeface="Nixie One"/>
                <a:ea typeface="Nixie One"/>
                <a:cs typeface="Nixie One"/>
                <a:sym typeface="Nixie One"/>
              </a:rPr>
              <a:t> </a:t>
            </a:r>
            <a:endParaRPr/>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g1168e22d8c1_0_22"/>
          <p:cNvSpPr txBox="1"/>
          <p:nvPr>
            <p:ph idx="4294967295" type="ctrTitle"/>
          </p:nvPr>
        </p:nvSpPr>
        <p:spPr>
          <a:xfrm>
            <a:off x="3000375" y="571500"/>
            <a:ext cx="4279800" cy="687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4" name="Google Shape;284;g1168e22d8c1_0_22"/>
          <p:cNvSpPr txBox="1"/>
          <p:nvPr>
            <p:ph idx="4294967295" type="subTitle"/>
          </p:nvPr>
        </p:nvSpPr>
        <p:spPr>
          <a:xfrm>
            <a:off x="214312" y="1428750"/>
            <a:ext cx="5500800"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0" i="0" sz="1400" u="none" cap="none" strike="noStrike">
              <a:solidFill>
                <a:srgbClr val="000000"/>
              </a:solidFill>
              <a:latin typeface="Arial"/>
              <a:ea typeface="Arial"/>
              <a:cs typeface="Arial"/>
              <a:sym typeface="Arial"/>
            </a:endParaRPr>
          </a:p>
        </p:txBody>
      </p:sp>
      <p:sp>
        <p:nvSpPr>
          <p:cNvPr id="285" name="Google Shape;285;g1168e22d8c1_0_22"/>
          <p:cNvSpPr txBox="1"/>
          <p:nvPr/>
        </p:nvSpPr>
        <p:spPr>
          <a:xfrm>
            <a:off x="-50800" y="4819650"/>
            <a:ext cx="349200" cy="324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sp>
        <p:nvSpPr>
          <p:cNvPr id="286" name="Google Shape;286;g1168e22d8c1_0_22"/>
          <p:cNvSpPr txBox="1"/>
          <p:nvPr/>
        </p:nvSpPr>
        <p:spPr>
          <a:xfrm>
            <a:off x="500062" y="4643437"/>
            <a:ext cx="2711400" cy="327000"/>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287" name="Google Shape;287;g1168e22d8c1_0_22"/>
          <p:cNvPicPr preferRelativeResize="0"/>
          <p:nvPr/>
        </p:nvPicPr>
        <p:blipFill rotWithShape="1">
          <a:blip r:embed="rId3">
            <a:alphaModFix/>
          </a:blip>
          <a:srcRect b="0" l="0" r="0" t="0"/>
          <a:stretch/>
        </p:blipFill>
        <p:spPr>
          <a:xfrm>
            <a:off x="142875" y="142875"/>
            <a:ext cx="2593974" cy="571500"/>
          </a:xfrm>
          <a:prstGeom prst="rect">
            <a:avLst/>
          </a:prstGeom>
          <a:noFill/>
          <a:ln>
            <a:noFill/>
          </a:ln>
        </p:spPr>
      </p:pic>
      <p:sp>
        <p:nvSpPr>
          <p:cNvPr id="288" name="Google Shape;288;g1168e22d8c1_0_22"/>
          <p:cNvSpPr txBox="1"/>
          <p:nvPr/>
        </p:nvSpPr>
        <p:spPr>
          <a:xfrm>
            <a:off x="214312" y="2643187"/>
            <a:ext cx="5143500" cy="831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en-US" sz="1200" u="none" cap="none" strike="noStrik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96" name="Google Shape;96;p2"/>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97" name="Google Shape;97;p2"/>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98" name="Google Shape;98;p2"/>
          <p:cNvSpPr txBox="1"/>
          <p:nvPr/>
        </p:nvSpPr>
        <p:spPr>
          <a:xfrm>
            <a:off x="298450" y="4506912"/>
            <a:ext cx="4143375"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2020-1-SK01-KA226-SCH-094350  font ARIEL</a:t>
            </a:r>
            <a:endParaRPr/>
          </a:p>
        </p:txBody>
      </p:sp>
      <p:sp>
        <p:nvSpPr>
          <p:cNvPr id="99" name="Google Shape;99;p2"/>
          <p:cNvSpPr txBox="1"/>
          <p:nvPr/>
        </p:nvSpPr>
        <p:spPr>
          <a:xfrm>
            <a:off x="468312" y="1492250"/>
            <a:ext cx="7920037" cy="2168525"/>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Subject: </a:t>
            </a:r>
            <a:r>
              <a:rPr b="0" i="0" lang="en-US" sz="1800" u="none">
                <a:solidFill>
                  <a:schemeClr val="lt1"/>
                </a:solidFill>
                <a:latin typeface="Nixie One"/>
                <a:ea typeface="Nixie One"/>
                <a:cs typeface="Nixie One"/>
                <a:sym typeface="Nixie One"/>
              </a:rPr>
              <a:t>English language</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Specification: </a:t>
            </a:r>
            <a:r>
              <a:rPr b="0" i="0" lang="en-US" sz="1800" u="none">
                <a:solidFill>
                  <a:schemeClr val="lt1"/>
                </a:solidFill>
                <a:latin typeface="Nixie One"/>
                <a:ea typeface="Nixie One"/>
                <a:cs typeface="Nixie One"/>
                <a:sym typeface="Nixie One"/>
              </a:rPr>
              <a:t>ESL</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Level: </a:t>
            </a:r>
            <a:r>
              <a:rPr b="0" i="0" lang="en-US" sz="1800" u="none">
                <a:solidFill>
                  <a:schemeClr val="lt1"/>
                </a:solidFill>
                <a:latin typeface="Nixie One"/>
                <a:ea typeface="Nixie One"/>
                <a:cs typeface="Nixie One"/>
                <a:sym typeface="Nixie One"/>
              </a:rPr>
              <a:t>intermediate</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Age of students: </a:t>
            </a:r>
            <a:r>
              <a:rPr b="0" i="0" lang="en-US" sz="1800" u="none">
                <a:solidFill>
                  <a:schemeClr val="lt1"/>
                </a:solidFill>
                <a:latin typeface="Nixie One"/>
                <a:ea typeface="Nixie One"/>
                <a:cs typeface="Nixie One"/>
                <a:sym typeface="Nixie One"/>
              </a:rPr>
              <a:t>15-16</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Lesson length: </a:t>
            </a:r>
            <a:r>
              <a:rPr b="0" i="0" lang="en-US" sz="1800" u="none">
                <a:solidFill>
                  <a:schemeClr val="lt1"/>
                </a:solidFill>
                <a:latin typeface="Nixie One"/>
                <a:ea typeface="Nixie One"/>
                <a:cs typeface="Nixie One"/>
                <a:sym typeface="Nixie One"/>
              </a:rPr>
              <a:t>45 minutes</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3"/>
          <p:cNvSpPr txBox="1"/>
          <p:nvPr>
            <p:ph idx="4294967295" type="title"/>
          </p:nvPr>
        </p:nvSpPr>
        <p:spPr>
          <a:xfrm>
            <a:off x="490537" y="814387"/>
            <a:ext cx="2071687" cy="500062"/>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124057"/>
                </a:solidFill>
                <a:latin typeface="Roboto Slab"/>
                <a:ea typeface="Roboto Slab"/>
                <a:cs typeface="Roboto Slab"/>
                <a:sym typeface="Roboto Slab"/>
              </a:rPr>
              <a:t>C O N T E N T </a:t>
            </a:r>
            <a:endParaRPr/>
          </a:p>
        </p:txBody>
      </p:sp>
      <p:sp>
        <p:nvSpPr>
          <p:cNvPr id="105" name="Google Shape;105;p3"/>
          <p:cNvSpPr/>
          <p:nvPr/>
        </p:nvSpPr>
        <p:spPr>
          <a:xfrm>
            <a:off x="4643437" y="2859087"/>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6" name="Google Shape;106;p3"/>
          <p:cNvSpPr/>
          <p:nvPr/>
        </p:nvSpPr>
        <p:spPr>
          <a:xfrm>
            <a:off x="4643437" y="2114550"/>
            <a:ext cx="2227262" cy="749300"/>
          </a:xfrm>
          <a:prstGeom prst="homePlate">
            <a:avLst>
              <a:gd fmla="val 19024"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7" name="Google Shape;107;p3"/>
          <p:cNvSpPr/>
          <p:nvPr/>
        </p:nvSpPr>
        <p:spPr>
          <a:xfrm>
            <a:off x="4643437" y="1363662"/>
            <a:ext cx="2554287" cy="750887"/>
          </a:xfrm>
          <a:prstGeom prst="homePlate">
            <a:avLst>
              <a:gd fmla="val 19354"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8" name="Google Shape;108;p3"/>
          <p:cNvSpPr/>
          <p:nvPr/>
        </p:nvSpPr>
        <p:spPr>
          <a:xfrm>
            <a:off x="3783012" y="1168400"/>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9" name="Google Shape;109;p3"/>
          <p:cNvSpPr/>
          <p:nvPr/>
        </p:nvSpPr>
        <p:spPr>
          <a:xfrm>
            <a:off x="3776662" y="1987550"/>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0" name="Google Shape;110;p3"/>
          <p:cNvSpPr/>
          <p:nvPr/>
        </p:nvSpPr>
        <p:spPr>
          <a:xfrm flipH="1" rot="10800000">
            <a:off x="3776662" y="2863850"/>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1" name="Google Shape;111;p3"/>
          <p:cNvSpPr/>
          <p:nvPr/>
        </p:nvSpPr>
        <p:spPr>
          <a:xfrm flipH="1">
            <a:off x="2901950" y="1982787"/>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2" name="Google Shape;112;p3"/>
          <p:cNvSpPr/>
          <p:nvPr/>
        </p:nvSpPr>
        <p:spPr>
          <a:xfrm flipH="1">
            <a:off x="2900362" y="1169987"/>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3" name="Google Shape;113;p3"/>
          <p:cNvSpPr/>
          <p:nvPr/>
        </p:nvSpPr>
        <p:spPr>
          <a:xfrm rot="10800000">
            <a:off x="2905125" y="2859087"/>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4" name="Google Shape;114;p3"/>
          <p:cNvSpPr/>
          <p:nvPr/>
        </p:nvSpPr>
        <p:spPr>
          <a:xfrm>
            <a:off x="1985962" y="1412875"/>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5" name="Google Shape;115;p3"/>
          <p:cNvSpPr txBox="1"/>
          <p:nvPr/>
        </p:nvSpPr>
        <p:spPr>
          <a:xfrm>
            <a:off x="4762500" y="150971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01</a:t>
            </a:r>
            <a:endParaRPr/>
          </a:p>
        </p:txBody>
      </p:sp>
      <p:cxnSp>
        <p:nvCxnSpPr>
          <p:cNvPr id="116" name="Google Shape;116;p3"/>
          <p:cNvCxnSpPr/>
          <p:nvPr/>
        </p:nvCxnSpPr>
        <p:spPr>
          <a:xfrm>
            <a:off x="5360987" y="153828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7" name="Google Shape;117;p3"/>
          <p:cNvSpPr txBox="1"/>
          <p:nvPr/>
        </p:nvSpPr>
        <p:spPr>
          <a:xfrm>
            <a:off x="5416550" y="1522412"/>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8" name="Google Shape;118;p3"/>
          <p:cNvSpPr txBox="1"/>
          <p:nvPr/>
        </p:nvSpPr>
        <p:spPr>
          <a:xfrm>
            <a:off x="4762500" y="2247900"/>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02</a:t>
            </a:r>
            <a:endParaRPr/>
          </a:p>
        </p:txBody>
      </p:sp>
      <p:cxnSp>
        <p:nvCxnSpPr>
          <p:cNvPr id="119" name="Google Shape;119;p3"/>
          <p:cNvCxnSpPr/>
          <p:nvPr/>
        </p:nvCxnSpPr>
        <p:spPr>
          <a:xfrm>
            <a:off x="5360987" y="2276475"/>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20" name="Google Shape;120;p3"/>
          <p:cNvSpPr txBox="1"/>
          <p:nvPr/>
        </p:nvSpPr>
        <p:spPr>
          <a:xfrm>
            <a:off x="5416550" y="2265362"/>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Educational materials</a:t>
            </a:r>
            <a:endParaRPr/>
          </a:p>
        </p:txBody>
      </p:sp>
      <p:sp>
        <p:nvSpPr>
          <p:cNvPr id="121" name="Google Shape;121;p3"/>
          <p:cNvSpPr txBox="1"/>
          <p:nvPr/>
        </p:nvSpPr>
        <p:spPr>
          <a:xfrm>
            <a:off x="4762500" y="300672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03</a:t>
            </a:r>
            <a:endParaRPr/>
          </a:p>
        </p:txBody>
      </p:sp>
      <p:cxnSp>
        <p:nvCxnSpPr>
          <p:cNvPr id="122" name="Google Shape;122;p3"/>
          <p:cNvCxnSpPr/>
          <p:nvPr/>
        </p:nvCxnSpPr>
        <p:spPr>
          <a:xfrm>
            <a:off x="5360987" y="303530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23" name="Google Shape;123;p3"/>
          <p:cNvSpPr txBox="1"/>
          <p:nvPr/>
        </p:nvSpPr>
        <p:spPr>
          <a:xfrm>
            <a:off x="5416550" y="2949575"/>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Sources </a:t>
            </a:r>
            <a:endParaRPr/>
          </a:p>
        </p:txBody>
      </p:sp>
      <p:sp>
        <p:nvSpPr>
          <p:cNvPr id="124" name="Google Shape;124;p3"/>
          <p:cNvSpPr txBox="1"/>
          <p:nvPr/>
        </p:nvSpPr>
        <p:spPr>
          <a:xfrm>
            <a:off x="4762500" y="373697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04</a:t>
            </a:r>
            <a:endParaRPr/>
          </a:p>
        </p:txBody>
      </p:sp>
      <p:cxnSp>
        <p:nvCxnSpPr>
          <p:cNvPr id="125" name="Google Shape;125;p3"/>
          <p:cNvCxnSpPr/>
          <p:nvPr/>
        </p:nvCxnSpPr>
        <p:spPr>
          <a:xfrm>
            <a:off x="5360987" y="3765550"/>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26" name="Google Shape;126;p3"/>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7" name="Google Shape;127;p3"/>
          <p:cNvSpPr txBox="1"/>
          <p:nvPr/>
        </p:nvSpPr>
        <p:spPr>
          <a:xfrm>
            <a:off x="5362575" y="4487862"/>
            <a:ext cx="3711575" cy="51752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8" name="Google Shape;128;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29" name="Google Shape;129;p3"/>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130" name="Google Shape;130;p3"/>
          <p:cNvSpPr txBox="1"/>
          <p:nvPr/>
        </p:nvSpPr>
        <p:spPr>
          <a:xfrm>
            <a:off x="5384800" y="1498600"/>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Theory</a:t>
            </a:r>
            <a:endParaRPr/>
          </a:p>
        </p:txBody>
      </p:sp>
      <p:pic>
        <p:nvPicPr>
          <p:cNvPr descr="Erasmus+ logo EN.jpg" id="131" name="Google Shape;131;p3"/>
          <p:cNvPicPr preferRelativeResize="0"/>
          <p:nvPr/>
        </p:nvPicPr>
        <p:blipFill rotWithShape="1">
          <a:blip r:embed="rId3">
            <a:alphaModFix/>
          </a:blip>
          <a:srcRect b="0" l="0" r="0" t="0"/>
          <a:stretch/>
        </p:blipFill>
        <p:spPr>
          <a:xfrm>
            <a:off x="285750" y="142875"/>
            <a:ext cx="2593975" cy="571500"/>
          </a:xfrm>
          <a:prstGeom prst="rect">
            <a:avLst/>
          </a:prstGeom>
          <a:noFill/>
          <a:ln>
            <a:noFill/>
          </a:ln>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4"/>
          <p:cNvSpPr txBox="1"/>
          <p:nvPr>
            <p:ph type="ctrTitle"/>
          </p:nvPr>
        </p:nvSpPr>
        <p:spPr>
          <a:xfrm>
            <a:off x="4113212" y="2878137"/>
            <a:ext cx="4505325"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Theory</a:t>
            </a:r>
            <a:endParaRPr/>
          </a:p>
        </p:txBody>
      </p:sp>
      <p:sp>
        <p:nvSpPr>
          <p:cNvPr id="137" name="Google Shape;137;p4"/>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138" name="Google Shape;138;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39" name="Google Shape;139;p4"/>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40" name="Google Shape;140;p4"/>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5"/>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GENERAL INFORMATION</a:t>
            </a:r>
            <a:endParaRPr/>
          </a:p>
        </p:txBody>
      </p:sp>
      <p:sp>
        <p:nvSpPr>
          <p:cNvPr id="146" name="Google Shape;146;p5"/>
          <p:cNvSpPr txBox="1"/>
          <p:nvPr>
            <p:ph idx="1" type="body"/>
          </p:nvPr>
        </p:nvSpPr>
        <p:spPr>
          <a:xfrm>
            <a:off x="1042987" y="1617662"/>
            <a:ext cx="8101012" cy="3159125"/>
          </a:xfrm>
          <a:prstGeom prst="rect">
            <a:avLst/>
          </a:prstGeom>
          <a:noFill/>
          <a:ln>
            <a:noFill/>
          </a:ln>
        </p:spPr>
        <p:txBody>
          <a:bodyPr anchorCtr="0" anchor="t" bIns="91425" lIns="91425" spcFirstLastPara="1" rIns="91425" wrap="square" tIns="91425">
            <a:noAutofit/>
          </a:bodyPr>
          <a:lstStyle/>
          <a:p>
            <a:pPr indent="0" lvl="0" marL="50800" rtl="0" algn="l">
              <a:lnSpc>
                <a:spcPct val="150000"/>
              </a:lnSpc>
              <a:spcBef>
                <a:spcPts val="600"/>
              </a:spcBef>
              <a:spcAft>
                <a:spcPts val="0"/>
              </a:spcAft>
              <a:buSzPts val="2800"/>
              <a:buNone/>
            </a:pPr>
            <a:r>
              <a:rPr b="1" i="0" lang="en-US" sz="2000" u="none">
                <a:solidFill>
                  <a:schemeClr val="dk1"/>
                </a:solidFill>
                <a:latin typeface="Nixie One"/>
                <a:ea typeface="Nixie One"/>
                <a:cs typeface="Nixie One"/>
                <a:sym typeface="Nixie One"/>
              </a:rPr>
              <a:t>Modals are different from normal verbs:</a:t>
            </a:r>
            <a:endParaRPr b="0" i="0" sz="2000" u="none">
              <a:solidFill>
                <a:schemeClr val="dk1"/>
              </a:solidFill>
              <a:latin typeface="Nixie One"/>
              <a:ea typeface="Nixie One"/>
              <a:cs typeface="Nixie One"/>
              <a:sym typeface="Nixie One"/>
            </a:endParaRPr>
          </a:p>
          <a:p>
            <a:pPr indent="0" lvl="1" marL="508000" rtl="0" algn="l">
              <a:lnSpc>
                <a:spcPct val="150000"/>
              </a:lnSpc>
              <a:spcBef>
                <a:spcPts val="0"/>
              </a:spcBef>
              <a:spcAft>
                <a:spcPts val="0"/>
              </a:spcAft>
              <a:buSzPts val="2800"/>
              <a:buNone/>
            </a:pPr>
            <a:r>
              <a:rPr b="0" i="0" lang="en-US" sz="2000" u="none">
                <a:solidFill>
                  <a:schemeClr val="dk1"/>
                </a:solidFill>
                <a:latin typeface="Nixie One"/>
                <a:ea typeface="Nixie One"/>
                <a:cs typeface="Nixie One"/>
                <a:sym typeface="Nixie One"/>
              </a:rPr>
              <a:t>1: They don't use an 's' for the third person singular.</a:t>
            </a:r>
            <a:br>
              <a:rPr b="0" i="0" lang="en-US" sz="2000" u="none">
                <a:solidFill>
                  <a:schemeClr val="dk1"/>
                </a:solidFill>
                <a:latin typeface="Nixie One"/>
                <a:ea typeface="Nixie One"/>
                <a:cs typeface="Nixie One"/>
                <a:sym typeface="Nixie One"/>
              </a:rPr>
            </a:br>
            <a:r>
              <a:rPr b="0" i="0" lang="en-US" sz="2000" u="none">
                <a:solidFill>
                  <a:schemeClr val="dk1"/>
                </a:solidFill>
                <a:latin typeface="Nixie One"/>
                <a:ea typeface="Nixie One"/>
                <a:cs typeface="Nixie One"/>
                <a:sym typeface="Nixie One"/>
              </a:rPr>
              <a:t>2: They make questions by inversion ('she can go' becomes 'can she go?').</a:t>
            </a:r>
            <a:br>
              <a:rPr b="0" i="0" lang="en-US" sz="2000" u="none">
                <a:solidFill>
                  <a:schemeClr val="dk1"/>
                </a:solidFill>
                <a:latin typeface="Nixie One"/>
                <a:ea typeface="Nixie One"/>
                <a:cs typeface="Nixie One"/>
                <a:sym typeface="Nixie One"/>
              </a:rPr>
            </a:br>
            <a:r>
              <a:rPr b="0" i="0" lang="en-US" sz="2000" u="none">
                <a:solidFill>
                  <a:schemeClr val="dk1"/>
                </a:solidFill>
                <a:latin typeface="Nixie One"/>
                <a:ea typeface="Nixie One"/>
                <a:cs typeface="Nixie One"/>
                <a:sym typeface="Nixie One"/>
              </a:rPr>
              <a:t>3: They are followed directly by the infinitive of another verb (without 'to').</a:t>
            </a:r>
            <a:endParaRPr/>
          </a:p>
          <a:p>
            <a:pPr indent="-228600" lvl="0" marL="457200" rtl="0" algn="l">
              <a:spcBef>
                <a:spcPts val="600"/>
              </a:spcBef>
              <a:spcAft>
                <a:spcPts val="0"/>
              </a:spcAft>
              <a:buSzPts val="2800"/>
              <a:buNone/>
            </a:pPr>
            <a:r>
              <a:t/>
            </a:r>
            <a:endParaRPr b="0" i="0" sz="2000" u="none">
              <a:solidFill>
                <a:schemeClr val="dk1"/>
              </a:solidFill>
              <a:latin typeface="Nixie One"/>
              <a:ea typeface="Nixie One"/>
              <a:cs typeface="Nixie One"/>
              <a:sym typeface="Nixie One"/>
            </a:endParaRPr>
          </a:p>
        </p:txBody>
      </p:sp>
      <p:grpSp>
        <p:nvGrpSpPr>
          <p:cNvPr id="147" name="Google Shape;147;p5"/>
          <p:cNvGrpSpPr/>
          <p:nvPr/>
        </p:nvGrpSpPr>
        <p:grpSpPr>
          <a:xfrm>
            <a:off x="323850" y="758825"/>
            <a:ext cx="366712" cy="366712"/>
            <a:chOff x="1923675" y="1633650"/>
            <a:chExt cx="436000" cy="435975"/>
          </a:xfrm>
        </p:grpSpPr>
        <p:sp>
          <p:nvSpPr>
            <p:cNvPr id="148" name="Google Shape;148;p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9" name="Google Shape;149;p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0" name="Google Shape;150;p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1" name="Google Shape;151;p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2" name="Google Shape;152;p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3" name="Google Shape;153;p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54" name="Google Shape;154;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55" name="Google Shape;155;p5"/>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56" name="Google Shape;156;p5"/>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6"/>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LIST OF MODAL VERBS</a:t>
            </a:r>
            <a:endParaRPr/>
          </a:p>
        </p:txBody>
      </p:sp>
      <p:grpSp>
        <p:nvGrpSpPr>
          <p:cNvPr id="162" name="Google Shape;162;p6"/>
          <p:cNvGrpSpPr/>
          <p:nvPr/>
        </p:nvGrpSpPr>
        <p:grpSpPr>
          <a:xfrm>
            <a:off x="323850" y="758825"/>
            <a:ext cx="366712" cy="366712"/>
            <a:chOff x="1923675" y="1633650"/>
            <a:chExt cx="436000" cy="435975"/>
          </a:xfrm>
        </p:grpSpPr>
        <p:sp>
          <p:nvSpPr>
            <p:cNvPr id="163" name="Google Shape;163;p6"/>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4" name="Google Shape;164;p6"/>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5" name="Google Shape;165;p6"/>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6" name="Google Shape;166;p6"/>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7" name="Google Shape;167;p6"/>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8" name="Google Shape;168;p6"/>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69" name="Google Shape;169;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70" name="Google Shape;170;p6"/>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71" name="Google Shape;171;p6"/>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172" name="Google Shape;172;p6"/>
          <p:cNvSpPr txBox="1"/>
          <p:nvPr/>
        </p:nvSpPr>
        <p:spPr>
          <a:xfrm>
            <a:off x="1042987" y="1550987"/>
            <a:ext cx="4752975" cy="3538537"/>
          </a:xfrm>
          <a:prstGeom prst="rect">
            <a:avLst/>
          </a:prstGeom>
          <a:noFill/>
          <a:ln>
            <a:noFill/>
          </a:ln>
        </p:spPr>
        <p:txBody>
          <a:bodyPr anchorCtr="0" anchor="t" bIns="45700" lIns="91425" spcFirstLastPara="1" rIns="91425" wrap="square" tIns="45700">
            <a:spAutoFit/>
          </a:bodyPr>
          <a:lstStyle/>
          <a:p>
            <a:pPr indent="-285750" lvl="0" marL="285750" marR="0" rtl="0" algn="l">
              <a:lnSpc>
                <a:spcPct val="150000"/>
              </a:lnSpc>
              <a:spcBef>
                <a:spcPts val="0"/>
              </a:spcBef>
              <a:spcAft>
                <a:spcPts val="0"/>
              </a:spcAft>
              <a:buClr>
                <a:schemeClr val="dk1"/>
              </a:buClr>
              <a:buSzPts val="2000"/>
              <a:buFont typeface="Noto Sans Symbols"/>
              <a:buChar char="✔"/>
            </a:pPr>
            <a:r>
              <a:rPr b="0" i="0" lang="en-US" sz="2000" u="none">
                <a:solidFill>
                  <a:schemeClr val="dk1"/>
                </a:solidFill>
                <a:latin typeface="Nixie One"/>
                <a:ea typeface="Nixie One"/>
                <a:cs typeface="Nixie One"/>
                <a:sym typeface="Nixie One"/>
              </a:rPr>
              <a:t>Can/could</a:t>
            </a:r>
            <a:endParaRPr/>
          </a:p>
          <a:p>
            <a:pPr indent="-285750" lvl="0" marL="285750" marR="0" rtl="0" algn="l">
              <a:lnSpc>
                <a:spcPct val="150000"/>
              </a:lnSpc>
              <a:spcBef>
                <a:spcPts val="0"/>
              </a:spcBef>
              <a:spcAft>
                <a:spcPts val="0"/>
              </a:spcAft>
              <a:buClr>
                <a:schemeClr val="dk1"/>
              </a:buClr>
              <a:buSzPts val="2000"/>
              <a:buFont typeface="Noto Sans Symbols"/>
              <a:buChar char="✔"/>
            </a:pPr>
            <a:r>
              <a:rPr b="0" i="0" lang="en-US" sz="2000" u="none">
                <a:solidFill>
                  <a:schemeClr val="dk1"/>
                </a:solidFill>
                <a:latin typeface="Nixie One"/>
                <a:ea typeface="Nixie One"/>
                <a:cs typeface="Nixie One"/>
                <a:sym typeface="Nixie One"/>
              </a:rPr>
              <a:t>May</a:t>
            </a:r>
            <a:endParaRPr/>
          </a:p>
          <a:p>
            <a:pPr indent="-285750" lvl="0" marL="285750" marR="0" rtl="0" algn="l">
              <a:lnSpc>
                <a:spcPct val="150000"/>
              </a:lnSpc>
              <a:spcBef>
                <a:spcPts val="0"/>
              </a:spcBef>
              <a:spcAft>
                <a:spcPts val="0"/>
              </a:spcAft>
              <a:buClr>
                <a:schemeClr val="dk1"/>
              </a:buClr>
              <a:buSzPts val="2000"/>
              <a:buFont typeface="Noto Sans Symbols"/>
              <a:buChar char="✔"/>
            </a:pPr>
            <a:r>
              <a:rPr b="0" i="0" lang="en-US" sz="2000" u="none">
                <a:solidFill>
                  <a:schemeClr val="dk1"/>
                </a:solidFill>
                <a:latin typeface="Nixie One"/>
                <a:ea typeface="Nixie One"/>
                <a:cs typeface="Nixie One"/>
                <a:sym typeface="Nixie One"/>
              </a:rPr>
              <a:t>Might</a:t>
            </a:r>
            <a:endParaRPr/>
          </a:p>
          <a:p>
            <a:pPr indent="-285750" lvl="0" marL="285750" marR="0" rtl="0" algn="l">
              <a:lnSpc>
                <a:spcPct val="150000"/>
              </a:lnSpc>
              <a:spcBef>
                <a:spcPts val="0"/>
              </a:spcBef>
              <a:spcAft>
                <a:spcPts val="0"/>
              </a:spcAft>
              <a:buClr>
                <a:schemeClr val="dk1"/>
              </a:buClr>
              <a:buSzPts val="2000"/>
              <a:buFont typeface="Noto Sans Symbols"/>
              <a:buChar char="✔"/>
            </a:pPr>
            <a:r>
              <a:rPr b="0" i="0" lang="en-US" sz="2000" u="none">
                <a:solidFill>
                  <a:schemeClr val="dk1"/>
                </a:solidFill>
                <a:latin typeface="Nixie One"/>
                <a:ea typeface="Nixie One"/>
                <a:cs typeface="Nixie One"/>
                <a:sym typeface="Nixie One"/>
              </a:rPr>
              <a:t>Must</a:t>
            </a:r>
            <a:endParaRPr/>
          </a:p>
          <a:p>
            <a:pPr indent="-285750" lvl="0" marL="285750" marR="0" rtl="0" algn="l">
              <a:lnSpc>
                <a:spcPct val="150000"/>
              </a:lnSpc>
              <a:spcBef>
                <a:spcPts val="0"/>
              </a:spcBef>
              <a:spcAft>
                <a:spcPts val="0"/>
              </a:spcAft>
              <a:buClr>
                <a:schemeClr val="dk1"/>
              </a:buClr>
              <a:buSzPts val="2000"/>
              <a:buFont typeface="Noto Sans Symbols"/>
              <a:buChar char="✔"/>
            </a:pPr>
            <a:r>
              <a:rPr b="0" i="0" lang="en-US" sz="2000" u="none">
                <a:solidFill>
                  <a:schemeClr val="dk1"/>
                </a:solidFill>
                <a:latin typeface="Nixie One"/>
                <a:ea typeface="Nixie One"/>
                <a:cs typeface="Nixie One"/>
                <a:sym typeface="Nixie One"/>
              </a:rPr>
              <a:t>Have to</a:t>
            </a:r>
            <a:endParaRPr/>
          </a:p>
          <a:p>
            <a:pPr indent="-285750" lvl="0" marL="285750" marR="0" rtl="0" algn="l">
              <a:lnSpc>
                <a:spcPct val="150000"/>
              </a:lnSpc>
              <a:spcBef>
                <a:spcPts val="0"/>
              </a:spcBef>
              <a:spcAft>
                <a:spcPts val="0"/>
              </a:spcAft>
              <a:buClr>
                <a:schemeClr val="dk1"/>
              </a:buClr>
              <a:buSzPts val="2000"/>
              <a:buFont typeface="Noto Sans Symbols"/>
              <a:buChar char="✔"/>
            </a:pPr>
            <a:r>
              <a:rPr b="0" i="0" lang="en-US" sz="2000" u="none">
                <a:solidFill>
                  <a:schemeClr val="dk1"/>
                </a:solidFill>
                <a:latin typeface="Nixie One"/>
                <a:ea typeface="Nixie One"/>
                <a:cs typeface="Nixie One"/>
                <a:sym typeface="Nixie One"/>
              </a:rPr>
              <a:t>Should/ought to </a:t>
            </a:r>
            <a:endParaRPr/>
          </a:p>
          <a:p>
            <a:pPr indent="-285750" lvl="0" marL="285750" marR="0" rtl="0" algn="l">
              <a:lnSpc>
                <a:spcPct val="150000"/>
              </a:lnSpc>
              <a:spcBef>
                <a:spcPts val="0"/>
              </a:spcBef>
              <a:spcAft>
                <a:spcPts val="0"/>
              </a:spcAft>
              <a:buClr>
                <a:schemeClr val="dk1"/>
              </a:buClr>
              <a:buSzPts val="2000"/>
              <a:buFont typeface="Noto Sans Symbols"/>
              <a:buChar char="✔"/>
            </a:pPr>
            <a:r>
              <a:rPr b="0" i="0" lang="en-US" sz="2000" u="none">
                <a:solidFill>
                  <a:schemeClr val="dk1"/>
                </a:solidFill>
                <a:latin typeface="Nixie One"/>
                <a:ea typeface="Nixie One"/>
                <a:cs typeface="Nixie One"/>
                <a:sym typeface="Nixie One"/>
              </a:rPr>
              <a:t>Would </a:t>
            </a:r>
            <a:endParaRPr/>
          </a:p>
          <a:p>
            <a:pPr indent="0" lvl="0" marL="0" marR="0" rtl="0" algn="l">
              <a:lnSpc>
                <a:spcPct val="100000"/>
              </a:lnSpc>
              <a:spcBef>
                <a:spcPts val="0"/>
              </a:spcBef>
              <a:spcAft>
                <a:spcPts val="0"/>
              </a:spcAft>
              <a:buNone/>
            </a:pPr>
            <a:r>
              <a:t/>
            </a:r>
            <a:endParaRPr b="0" i="0" sz="2000" u="none">
              <a:solidFill>
                <a:schemeClr val="dk1"/>
              </a:solidFill>
              <a:latin typeface="Nixie One"/>
              <a:ea typeface="Nixie One"/>
              <a:cs typeface="Nixie One"/>
              <a:sym typeface="Nixie One"/>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7"/>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PROBABILITY</a:t>
            </a:r>
            <a:endParaRPr/>
          </a:p>
        </p:txBody>
      </p:sp>
      <p:sp>
        <p:nvSpPr>
          <p:cNvPr id="178" name="Google Shape;178;p7"/>
          <p:cNvSpPr txBox="1"/>
          <p:nvPr>
            <p:ph idx="1" type="body"/>
          </p:nvPr>
        </p:nvSpPr>
        <p:spPr>
          <a:xfrm>
            <a:off x="1030287" y="1617662"/>
            <a:ext cx="8101012" cy="3159125"/>
          </a:xfrm>
          <a:prstGeom prst="rect">
            <a:avLst/>
          </a:prstGeom>
          <a:noFill/>
          <a:ln>
            <a:noFill/>
          </a:ln>
        </p:spPr>
        <p:txBody>
          <a:bodyPr anchorCtr="0" anchor="t" bIns="91425" lIns="91425" spcFirstLastPara="1" rIns="91425" wrap="square" tIns="91425">
            <a:noAutofit/>
          </a:bodyPr>
          <a:lstStyle/>
          <a:p>
            <a:pPr indent="0" lvl="0" marL="50800" rtl="0" algn="l">
              <a:lnSpc>
                <a:spcPct val="100000"/>
              </a:lnSpc>
              <a:spcBef>
                <a:spcPts val="600"/>
              </a:spcBef>
              <a:spcAft>
                <a:spcPts val="0"/>
              </a:spcAft>
              <a:buSzPts val="2800"/>
              <a:buNone/>
            </a:pPr>
            <a:r>
              <a:rPr b="0" i="0" lang="en-US" sz="2000" u="none">
                <a:solidFill>
                  <a:schemeClr val="dk1"/>
                </a:solidFill>
                <a:latin typeface="Nixie One"/>
                <a:ea typeface="Nixie One"/>
                <a:cs typeface="Nixie One"/>
                <a:sym typeface="Nixie One"/>
              </a:rPr>
              <a:t>First, they can be used when we want to say how sure we are that something happened / is happening / will happen. We often call these 'modals of deduction' or 'speculation' or 'certainty' or 'probability'.</a:t>
            </a:r>
            <a:br>
              <a:rPr b="0" i="0" lang="en-US" sz="2000" u="none">
                <a:solidFill>
                  <a:schemeClr val="dk1"/>
                </a:solidFill>
                <a:latin typeface="Nixie One"/>
                <a:ea typeface="Nixie One"/>
                <a:cs typeface="Nixie One"/>
                <a:sym typeface="Nixie One"/>
              </a:rPr>
            </a:br>
            <a:r>
              <a:rPr b="0" i="0" lang="en-US" sz="2000" u="none">
                <a:solidFill>
                  <a:schemeClr val="dk1"/>
                </a:solidFill>
                <a:latin typeface="Nixie One"/>
                <a:ea typeface="Nixie One"/>
                <a:cs typeface="Nixie One"/>
                <a:sym typeface="Nixie One"/>
              </a:rPr>
              <a:t>We use modals: </a:t>
            </a:r>
            <a:r>
              <a:rPr b="1" i="1" lang="en-US" sz="2000" u="none">
                <a:solidFill>
                  <a:schemeClr val="dk1"/>
                </a:solidFill>
                <a:latin typeface="Nixie One"/>
                <a:ea typeface="Nixie One"/>
                <a:cs typeface="Nixie One"/>
                <a:sym typeface="Nixie One"/>
              </a:rPr>
              <a:t>´might´, ´could´, ´may´,´must´</a:t>
            </a:r>
            <a:br>
              <a:rPr b="1" i="1" lang="en-US" sz="2000" u="none">
                <a:solidFill>
                  <a:schemeClr val="dk1"/>
                </a:solidFill>
                <a:latin typeface="Nixie One"/>
                <a:ea typeface="Nixie One"/>
                <a:cs typeface="Nixie One"/>
                <a:sym typeface="Nixie One"/>
              </a:rPr>
            </a:br>
            <a:endParaRPr b="1" i="1" sz="2000" u="none">
              <a:solidFill>
                <a:schemeClr val="dk1"/>
              </a:solidFill>
              <a:latin typeface="Nixie One"/>
              <a:ea typeface="Nixie One"/>
              <a:cs typeface="Nixie One"/>
              <a:sym typeface="Nixie One"/>
            </a:endParaRPr>
          </a:p>
          <a:p>
            <a:pPr indent="0" lvl="0" marL="50800" rtl="0" algn="l">
              <a:lnSpc>
                <a:spcPct val="100000"/>
              </a:lnSpc>
              <a:spcBef>
                <a:spcPts val="600"/>
              </a:spcBef>
              <a:spcAft>
                <a:spcPts val="0"/>
              </a:spcAft>
              <a:buSzPts val="2800"/>
              <a:buNone/>
            </a:pPr>
            <a:r>
              <a:rPr b="0" i="0" lang="en-US" sz="2000" u="none">
                <a:solidFill>
                  <a:schemeClr val="dk1"/>
                </a:solidFill>
                <a:latin typeface="Nixie One"/>
                <a:ea typeface="Nixie One"/>
                <a:cs typeface="Nixie One"/>
                <a:sym typeface="Nixie One"/>
              </a:rPr>
              <a:t>For example:</a:t>
            </a:r>
            <a:endParaRPr/>
          </a:p>
          <a:p>
            <a:pPr indent="-406400" lvl="1" marL="914400" rtl="0" algn="l">
              <a:lnSpc>
                <a:spcPct val="100000"/>
              </a:lnSpc>
              <a:spcBef>
                <a:spcPts val="0"/>
              </a:spcBef>
              <a:spcAft>
                <a:spcPts val="0"/>
              </a:spcAft>
              <a:buClr>
                <a:srgbClr val="000000"/>
              </a:buClr>
              <a:buSzPts val="300"/>
              <a:buFont typeface="Arial"/>
              <a:buChar char="▫"/>
            </a:pPr>
            <a:r>
              <a:rPr b="0" i="0" lang="en-US" sz="2000" u="none">
                <a:solidFill>
                  <a:schemeClr val="dk1"/>
                </a:solidFill>
                <a:latin typeface="Nixie One"/>
                <a:ea typeface="Nixie One"/>
                <a:cs typeface="Nixie One"/>
                <a:sym typeface="Nixie One"/>
              </a:rPr>
              <a:t>It's snowing, so it </a:t>
            </a:r>
            <a:r>
              <a:rPr b="1" i="0" lang="en-US" sz="2000" u="none">
                <a:solidFill>
                  <a:schemeClr val="dk1"/>
                </a:solidFill>
                <a:latin typeface="Nixie One"/>
                <a:ea typeface="Nixie One"/>
                <a:cs typeface="Nixie One"/>
                <a:sym typeface="Nixie One"/>
              </a:rPr>
              <a:t>must be</a:t>
            </a:r>
            <a:r>
              <a:rPr b="0" i="0" lang="en-US" sz="2000" u="none">
                <a:solidFill>
                  <a:schemeClr val="dk1"/>
                </a:solidFill>
                <a:latin typeface="Nixie One"/>
                <a:ea typeface="Nixie One"/>
                <a:cs typeface="Nixie One"/>
                <a:sym typeface="Nixie One"/>
              </a:rPr>
              <a:t> very cold outside.</a:t>
            </a:r>
            <a:endParaRPr/>
          </a:p>
          <a:p>
            <a:pPr indent="-406400" lvl="1" marL="914400" rtl="0" algn="l">
              <a:lnSpc>
                <a:spcPct val="100000"/>
              </a:lnSpc>
              <a:spcBef>
                <a:spcPts val="0"/>
              </a:spcBef>
              <a:spcAft>
                <a:spcPts val="0"/>
              </a:spcAft>
              <a:buClr>
                <a:srgbClr val="000000"/>
              </a:buClr>
              <a:buSzPts val="300"/>
              <a:buFont typeface="Arial"/>
              <a:buChar char="▫"/>
            </a:pPr>
            <a:r>
              <a:rPr b="0" i="0" lang="en-US" sz="2000" u="none">
                <a:solidFill>
                  <a:schemeClr val="dk1"/>
                </a:solidFill>
                <a:latin typeface="Nixie One"/>
                <a:ea typeface="Nixie One"/>
                <a:cs typeface="Nixie One"/>
                <a:sym typeface="Nixie One"/>
              </a:rPr>
              <a:t>This bill </a:t>
            </a:r>
            <a:r>
              <a:rPr b="1" i="0" lang="en-US" sz="2000" u="none">
                <a:solidFill>
                  <a:schemeClr val="dk1"/>
                </a:solidFill>
                <a:latin typeface="Nixie One"/>
                <a:ea typeface="Nixie One"/>
                <a:cs typeface="Nixie One"/>
                <a:sym typeface="Nixie One"/>
              </a:rPr>
              <a:t>can't be</a:t>
            </a:r>
            <a:r>
              <a:rPr b="0" i="0" lang="en-US" sz="2000" u="none">
                <a:solidFill>
                  <a:schemeClr val="dk1"/>
                </a:solidFill>
                <a:latin typeface="Nixie One"/>
                <a:ea typeface="Nixie One"/>
                <a:cs typeface="Nixie One"/>
                <a:sym typeface="Nixie One"/>
              </a:rPr>
              <a:t> right. £200 for two cups of coffee!</a:t>
            </a:r>
            <a:endParaRPr/>
          </a:p>
          <a:p>
            <a:pPr indent="-228600" lvl="0" marL="457200" rtl="0" algn="l">
              <a:spcBef>
                <a:spcPts val="600"/>
              </a:spcBef>
              <a:spcAft>
                <a:spcPts val="0"/>
              </a:spcAft>
              <a:buSzPts val="2800"/>
              <a:buNone/>
            </a:pPr>
            <a:r>
              <a:t/>
            </a:r>
            <a:endParaRPr b="0" i="0" sz="2000" u="none">
              <a:solidFill>
                <a:schemeClr val="dk1"/>
              </a:solidFill>
              <a:latin typeface="Nixie One"/>
              <a:ea typeface="Nixie One"/>
              <a:cs typeface="Nixie One"/>
              <a:sym typeface="Nixie One"/>
            </a:endParaRPr>
          </a:p>
        </p:txBody>
      </p:sp>
      <p:grpSp>
        <p:nvGrpSpPr>
          <p:cNvPr id="179" name="Google Shape;179;p7"/>
          <p:cNvGrpSpPr/>
          <p:nvPr/>
        </p:nvGrpSpPr>
        <p:grpSpPr>
          <a:xfrm>
            <a:off x="323850" y="758825"/>
            <a:ext cx="366712" cy="366712"/>
            <a:chOff x="1923675" y="1633650"/>
            <a:chExt cx="436000" cy="435975"/>
          </a:xfrm>
        </p:grpSpPr>
        <p:sp>
          <p:nvSpPr>
            <p:cNvPr id="180" name="Google Shape;180;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1" name="Google Shape;181;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2" name="Google Shape;182;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3" name="Google Shape;183;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4" name="Google Shape;184;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5" name="Google Shape;185;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86" name="Google Shape;186;p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87" name="Google Shape;187;p7"/>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88" name="Google Shape;188;p7"/>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8"/>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ABILITY</a:t>
            </a:r>
            <a:endParaRPr/>
          </a:p>
        </p:txBody>
      </p:sp>
      <p:sp>
        <p:nvSpPr>
          <p:cNvPr id="194" name="Google Shape;194;p8"/>
          <p:cNvSpPr txBox="1"/>
          <p:nvPr>
            <p:ph idx="1" type="body"/>
          </p:nvPr>
        </p:nvSpPr>
        <p:spPr>
          <a:xfrm>
            <a:off x="1042987" y="1657350"/>
            <a:ext cx="8101012" cy="3159125"/>
          </a:xfrm>
          <a:prstGeom prst="rect">
            <a:avLst/>
          </a:prstGeom>
          <a:noFill/>
          <a:ln>
            <a:noFill/>
          </a:ln>
        </p:spPr>
        <p:txBody>
          <a:bodyPr anchorCtr="0" anchor="t" bIns="91425" lIns="91425" spcFirstLastPara="1" rIns="91425" wrap="square" tIns="91425">
            <a:noAutofit/>
          </a:bodyPr>
          <a:lstStyle/>
          <a:p>
            <a:pPr indent="0" lvl="0" marL="50800" rtl="0" algn="l">
              <a:lnSpc>
                <a:spcPct val="100000"/>
              </a:lnSpc>
              <a:spcBef>
                <a:spcPts val="600"/>
              </a:spcBef>
              <a:spcAft>
                <a:spcPts val="0"/>
              </a:spcAft>
              <a:buSzPts val="2800"/>
              <a:buNone/>
            </a:pPr>
            <a:r>
              <a:rPr b="0" i="0" lang="en-US" sz="2000" u="none">
                <a:solidFill>
                  <a:schemeClr val="dk1"/>
                </a:solidFill>
                <a:latin typeface="Nixie One"/>
                <a:ea typeface="Nixie One"/>
                <a:cs typeface="Nixie One"/>
                <a:sym typeface="Nixie One"/>
              </a:rPr>
              <a:t>We use '</a:t>
            </a:r>
            <a:r>
              <a:rPr b="1" i="1" lang="en-US" sz="2000" u="none">
                <a:solidFill>
                  <a:schemeClr val="dk1"/>
                </a:solidFill>
                <a:latin typeface="Nixie One"/>
                <a:ea typeface="Nixie One"/>
                <a:cs typeface="Nixie One"/>
                <a:sym typeface="Nixie One"/>
              </a:rPr>
              <a:t>can</a:t>
            </a:r>
            <a:r>
              <a:rPr b="0" i="0" lang="en-US" sz="2000" u="none">
                <a:solidFill>
                  <a:schemeClr val="dk1"/>
                </a:solidFill>
                <a:latin typeface="Nixie One"/>
                <a:ea typeface="Nixie One"/>
                <a:cs typeface="Nixie One"/>
                <a:sym typeface="Nixie One"/>
              </a:rPr>
              <a:t>' and '</a:t>
            </a:r>
            <a:r>
              <a:rPr b="1" i="1" lang="en-US" sz="2000" u="none">
                <a:solidFill>
                  <a:schemeClr val="dk1"/>
                </a:solidFill>
                <a:latin typeface="Nixie One"/>
                <a:ea typeface="Nixie One"/>
                <a:cs typeface="Nixie One"/>
                <a:sym typeface="Nixie One"/>
              </a:rPr>
              <a:t>could</a:t>
            </a:r>
            <a:r>
              <a:rPr b="0" i="0" lang="en-US" sz="2000" u="none">
                <a:solidFill>
                  <a:schemeClr val="dk1"/>
                </a:solidFill>
                <a:latin typeface="Nixie One"/>
                <a:ea typeface="Nixie One"/>
                <a:cs typeface="Nixie One"/>
                <a:sym typeface="Nixie One"/>
              </a:rPr>
              <a:t>' to talk about a skill or ability.</a:t>
            </a:r>
            <a:br>
              <a:rPr b="0" i="0" lang="en-US" sz="2000" u="none">
                <a:solidFill>
                  <a:schemeClr val="dk1"/>
                </a:solidFill>
                <a:latin typeface="Nixie One"/>
                <a:ea typeface="Nixie One"/>
                <a:cs typeface="Nixie One"/>
                <a:sym typeface="Nixie One"/>
              </a:rPr>
            </a:br>
            <a:br>
              <a:rPr b="0" i="0" lang="en-US" sz="2000" u="none">
                <a:solidFill>
                  <a:schemeClr val="dk1"/>
                </a:solidFill>
                <a:latin typeface="Nixie One"/>
                <a:ea typeface="Nixie One"/>
                <a:cs typeface="Nixie One"/>
                <a:sym typeface="Nixie One"/>
              </a:rPr>
            </a:br>
            <a:r>
              <a:rPr b="0" i="0" lang="en-US" sz="2000" u="none">
                <a:solidFill>
                  <a:schemeClr val="dk1"/>
                </a:solidFill>
                <a:latin typeface="Nixie One"/>
                <a:ea typeface="Nixie One"/>
                <a:cs typeface="Nixie One"/>
                <a:sym typeface="Nixie One"/>
              </a:rPr>
              <a:t>For example:</a:t>
            </a:r>
            <a:endParaRPr/>
          </a:p>
          <a:p>
            <a:pPr indent="-406400" lvl="1" marL="914400" rtl="0" algn="l">
              <a:lnSpc>
                <a:spcPct val="100000"/>
              </a:lnSpc>
              <a:spcBef>
                <a:spcPts val="0"/>
              </a:spcBef>
              <a:spcAft>
                <a:spcPts val="0"/>
              </a:spcAft>
              <a:buClr>
                <a:srgbClr val="000000"/>
              </a:buClr>
              <a:buSzPts val="300"/>
              <a:buFont typeface="Arial"/>
              <a:buChar char="▫"/>
            </a:pPr>
            <a:r>
              <a:rPr b="0" i="0" lang="en-US" sz="2000" u="none">
                <a:solidFill>
                  <a:schemeClr val="dk1"/>
                </a:solidFill>
                <a:latin typeface="Nixie One"/>
                <a:ea typeface="Nixie One"/>
                <a:cs typeface="Nixie One"/>
                <a:sym typeface="Nixie One"/>
              </a:rPr>
              <a:t>She </a:t>
            </a:r>
            <a:r>
              <a:rPr b="1" i="0" lang="en-US" sz="2000" u="none">
                <a:solidFill>
                  <a:schemeClr val="dk1"/>
                </a:solidFill>
                <a:latin typeface="Nixie One"/>
                <a:ea typeface="Nixie One"/>
                <a:cs typeface="Nixie One"/>
                <a:sym typeface="Nixie One"/>
              </a:rPr>
              <a:t>can speak</a:t>
            </a:r>
            <a:r>
              <a:rPr b="0" i="0" lang="en-US" sz="2000" u="none">
                <a:solidFill>
                  <a:schemeClr val="dk1"/>
                </a:solidFill>
                <a:latin typeface="Nixie One"/>
                <a:ea typeface="Nixie One"/>
                <a:cs typeface="Nixie One"/>
                <a:sym typeface="Nixie One"/>
              </a:rPr>
              <a:t> six languages.</a:t>
            </a:r>
            <a:endParaRPr/>
          </a:p>
          <a:p>
            <a:pPr indent="-406400" lvl="1" marL="914400" rtl="0" algn="l">
              <a:lnSpc>
                <a:spcPct val="100000"/>
              </a:lnSpc>
              <a:spcBef>
                <a:spcPts val="0"/>
              </a:spcBef>
              <a:spcAft>
                <a:spcPts val="0"/>
              </a:spcAft>
              <a:buClr>
                <a:srgbClr val="000000"/>
              </a:buClr>
              <a:buSzPts val="300"/>
              <a:buFont typeface="Arial"/>
              <a:buChar char="▫"/>
            </a:pPr>
            <a:r>
              <a:rPr b="0" i="0" lang="en-US" sz="2000" u="none">
                <a:solidFill>
                  <a:schemeClr val="dk1"/>
                </a:solidFill>
                <a:latin typeface="Nixie One"/>
                <a:ea typeface="Nixie One"/>
                <a:cs typeface="Nixie One"/>
                <a:sym typeface="Nixie One"/>
              </a:rPr>
              <a:t>My grandfather </a:t>
            </a:r>
            <a:r>
              <a:rPr b="1" i="0" lang="en-US" sz="2000" u="none">
                <a:solidFill>
                  <a:schemeClr val="dk1"/>
                </a:solidFill>
                <a:latin typeface="Nixie One"/>
                <a:ea typeface="Nixie One"/>
                <a:cs typeface="Nixie One"/>
                <a:sym typeface="Nixie One"/>
              </a:rPr>
              <a:t>could play</a:t>
            </a:r>
            <a:r>
              <a:rPr b="0" i="0" lang="en-US" sz="2000" u="none">
                <a:solidFill>
                  <a:schemeClr val="dk1"/>
                </a:solidFill>
                <a:latin typeface="Nixie One"/>
                <a:ea typeface="Nixie One"/>
                <a:cs typeface="Nixie One"/>
                <a:sym typeface="Nixie One"/>
              </a:rPr>
              <a:t> golf very well.</a:t>
            </a:r>
            <a:endParaRPr/>
          </a:p>
          <a:p>
            <a:pPr indent="-406400" lvl="1" marL="914400" rtl="0" algn="l">
              <a:lnSpc>
                <a:spcPct val="100000"/>
              </a:lnSpc>
              <a:spcBef>
                <a:spcPts val="0"/>
              </a:spcBef>
              <a:spcAft>
                <a:spcPts val="0"/>
              </a:spcAft>
              <a:buClr>
                <a:srgbClr val="000000"/>
              </a:buClr>
              <a:buSzPts val="300"/>
              <a:buFont typeface="Arial"/>
              <a:buChar char="▫"/>
            </a:pPr>
            <a:r>
              <a:rPr b="0" i="0" lang="en-US" sz="2000" u="none">
                <a:solidFill>
                  <a:schemeClr val="dk1"/>
                </a:solidFill>
                <a:latin typeface="Nixie One"/>
                <a:ea typeface="Nixie One"/>
                <a:cs typeface="Nixie One"/>
                <a:sym typeface="Nixie One"/>
              </a:rPr>
              <a:t>I </a:t>
            </a:r>
            <a:r>
              <a:rPr b="1" i="0" lang="en-US" sz="2000" u="none">
                <a:solidFill>
                  <a:schemeClr val="dk1"/>
                </a:solidFill>
                <a:latin typeface="Nixie One"/>
                <a:ea typeface="Nixie One"/>
                <a:cs typeface="Nixie One"/>
                <a:sym typeface="Nixie One"/>
              </a:rPr>
              <a:t>can't drive.</a:t>
            </a:r>
            <a:endParaRPr b="0" i="0" sz="2000" u="none">
              <a:solidFill>
                <a:schemeClr val="dk1"/>
              </a:solidFill>
              <a:latin typeface="Nixie One"/>
              <a:ea typeface="Nixie One"/>
              <a:cs typeface="Nixie One"/>
              <a:sym typeface="Nixie One"/>
            </a:endParaRPr>
          </a:p>
          <a:p>
            <a:pPr indent="-228600" lvl="0" marL="457200" rtl="0" algn="l">
              <a:spcBef>
                <a:spcPts val="600"/>
              </a:spcBef>
              <a:spcAft>
                <a:spcPts val="0"/>
              </a:spcAft>
              <a:buSzPts val="2800"/>
              <a:buNone/>
            </a:pPr>
            <a:r>
              <a:t/>
            </a:r>
            <a:endParaRPr b="0" i="0" sz="2000" u="none">
              <a:solidFill>
                <a:schemeClr val="dk1"/>
              </a:solidFill>
              <a:latin typeface="Nixie One"/>
              <a:ea typeface="Nixie One"/>
              <a:cs typeface="Nixie One"/>
              <a:sym typeface="Nixie One"/>
            </a:endParaRPr>
          </a:p>
        </p:txBody>
      </p:sp>
      <p:grpSp>
        <p:nvGrpSpPr>
          <p:cNvPr id="195" name="Google Shape;195;p8"/>
          <p:cNvGrpSpPr/>
          <p:nvPr/>
        </p:nvGrpSpPr>
        <p:grpSpPr>
          <a:xfrm>
            <a:off x="323850" y="758825"/>
            <a:ext cx="366712" cy="366712"/>
            <a:chOff x="1923675" y="1633650"/>
            <a:chExt cx="436000" cy="435975"/>
          </a:xfrm>
        </p:grpSpPr>
        <p:sp>
          <p:nvSpPr>
            <p:cNvPr id="196" name="Google Shape;196;p8"/>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7" name="Google Shape;197;p8"/>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8" name="Google Shape;198;p8"/>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9" name="Google Shape;199;p8"/>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0" name="Google Shape;200;p8"/>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1" name="Google Shape;201;p8"/>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02" name="Google Shape;202;p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03" name="Google Shape;203;p8"/>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04" name="Google Shape;204;p8"/>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9"/>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OBLIGATION AND ADVICE</a:t>
            </a:r>
            <a:endParaRPr/>
          </a:p>
        </p:txBody>
      </p:sp>
      <p:sp>
        <p:nvSpPr>
          <p:cNvPr id="210" name="Google Shape;210;p9"/>
          <p:cNvSpPr txBox="1"/>
          <p:nvPr>
            <p:ph idx="1" type="body"/>
          </p:nvPr>
        </p:nvSpPr>
        <p:spPr>
          <a:xfrm>
            <a:off x="1042987" y="1657350"/>
            <a:ext cx="8101012" cy="3159125"/>
          </a:xfrm>
          <a:prstGeom prst="rect">
            <a:avLst/>
          </a:prstGeom>
          <a:noFill/>
          <a:ln>
            <a:noFill/>
          </a:ln>
        </p:spPr>
        <p:txBody>
          <a:bodyPr anchorCtr="0" anchor="t" bIns="91425" lIns="91425" spcFirstLastPara="1" rIns="91425" wrap="square" tIns="91425">
            <a:noAutofit/>
          </a:bodyPr>
          <a:lstStyle/>
          <a:p>
            <a:pPr indent="0" lvl="0" marL="50800" rtl="0" algn="l">
              <a:lnSpc>
                <a:spcPct val="100000"/>
              </a:lnSpc>
              <a:spcBef>
                <a:spcPts val="600"/>
              </a:spcBef>
              <a:spcAft>
                <a:spcPts val="0"/>
              </a:spcAft>
              <a:buSzPts val="2800"/>
              <a:buNone/>
            </a:pPr>
            <a:r>
              <a:rPr b="0" i="0" lang="en-US" sz="2000" u="none">
                <a:solidFill>
                  <a:schemeClr val="dk1"/>
                </a:solidFill>
                <a:latin typeface="Nixie One"/>
                <a:ea typeface="Nixie One"/>
                <a:cs typeface="Nixie One"/>
                <a:sym typeface="Nixie One"/>
              </a:rPr>
              <a:t>We can use verbs such as '</a:t>
            </a:r>
            <a:r>
              <a:rPr b="1" i="1" lang="en-US" sz="2000" u="none">
                <a:solidFill>
                  <a:schemeClr val="dk1"/>
                </a:solidFill>
                <a:latin typeface="Nixie One"/>
                <a:ea typeface="Nixie One"/>
                <a:cs typeface="Nixie One"/>
                <a:sym typeface="Nixie One"/>
              </a:rPr>
              <a:t>must</a:t>
            </a:r>
            <a:r>
              <a:rPr b="0" i="0" lang="en-US" sz="2000" u="none">
                <a:solidFill>
                  <a:schemeClr val="dk1"/>
                </a:solidFill>
                <a:latin typeface="Nixie One"/>
                <a:ea typeface="Nixie One"/>
                <a:cs typeface="Nixie One"/>
                <a:sym typeface="Nixie One"/>
              </a:rPr>
              <a:t>' or '</a:t>
            </a:r>
            <a:r>
              <a:rPr b="1" i="1" lang="en-US" sz="2000" u="none">
                <a:solidFill>
                  <a:schemeClr val="dk1"/>
                </a:solidFill>
                <a:latin typeface="Nixie One"/>
                <a:ea typeface="Nixie One"/>
                <a:cs typeface="Nixie One"/>
                <a:sym typeface="Nixie One"/>
              </a:rPr>
              <a:t>should</a:t>
            </a:r>
            <a:r>
              <a:rPr b="0" i="0" lang="en-US" sz="2000" u="none">
                <a:solidFill>
                  <a:schemeClr val="dk1"/>
                </a:solidFill>
                <a:latin typeface="Nixie One"/>
                <a:ea typeface="Nixie One"/>
                <a:cs typeface="Nixie One"/>
                <a:sym typeface="Nixie One"/>
              </a:rPr>
              <a:t>' to say when something is necessary or unnecessary, or to give advice.</a:t>
            </a:r>
            <a:br>
              <a:rPr b="0" i="0" lang="en-US" sz="2000" u="none">
                <a:solidFill>
                  <a:schemeClr val="dk1"/>
                </a:solidFill>
                <a:latin typeface="Nixie One"/>
                <a:ea typeface="Nixie One"/>
                <a:cs typeface="Nixie One"/>
                <a:sym typeface="Nixie One"/>
              </a:rPr>
            </a:br>
            <a:br>
              <a:rPr b="0" i="0" lang="en-US" sz="2000" u="none">
                <a:solidFill>
                  <a:schemeClr val="dk1"/>
                </a:solidFill>
                <a:latin typeface="Nixie One"/>
                <a:ea typeface="Nixie One"/>
                <a:cs typeface="Nixie One"/>
                <a:sym typeface="Nixie One"/>
              </a:rPr>
            </a:br>
            <a:r>
              <a:rPr b="0" i="0" lang="en-US" sz="2000" u="none">
                <a:solidFill>
                  <a:schemeClr val="dk1"/>
                </a:solidFill>
                <a:latin typeface="Nixie One"/>
                <a:ea typeface="Nixie One"/>
                <a:cs typeface="Nixie One"/>
                <a:sym typeface="Nixie One"/>
              </a:rPr>
              <a:t>For example:</a:t>
            </a:r>
            <a:endParaRPr/>
          </a:p>
          <a:p>
            <a:pPr indent="-406400" lvl="1" marL="914400" rtl="0" algn="l">
              <a:lnSpc>
                <a:spcPct val="100000"/>
              </a:lnSpc>
              <a:spcBef>
                <a:spcPts val="0"/>
              </a:spcBef>
              <a:spcAft>
                <a:spcPts val="0"/>
              </a:spcAft>
              <a:buClr>
                <a:srgbClr val="000000"/>
              </a:buClr>
              <a:buSzPts val="300"/>
              <a:buFont typeface="Arial"/>
              <a:buChar char="▫"/>
            </a:pPr>
            <a:r>
              <a:rPr b="0" i="0" lang="en-US" sz="2000" u="none">
                <a:solidFill>
                  <a:schemeClr val="dk1"/>
                </a:solidFill>
                <a:latin typeface="Nixie One"/>
                <a:ea typeface="Nixie One"/>
                <a:cs typeface="Nixie One"/>
                <a:sym typeface="Nixie One"/>
              </a:rPr>
              <a:t>Children </a:t>
            </a:r>
            <a:r>
              <a:rPr b="1" i="0" lang="en-US" sz="2000" u="none">
                <a:solidFill>
                  <a:schemeClr val="dk1"/>
                </a:solidFill>
                <a:latin typeface="Nixie One"/>
                <a:ea typeface="Nixie One"/>
                <a:cs typeface="Nixie One"/>
                <a:sym typeface="Nixie One"/>
              </a:rPr>
              <a:t>must do</a:t>
            </a:r>
            <a:r>
              <a:rPr b="0" i="0" lang="en-US" sz="2000" u="none">
                <a:solidFill>
                  <a:schemeClr val="dk1"/>
                </a:solidFill>
                <a:latin typeface="Nixie One"/>
                <a:ea typeface="Nixie One"/>
                <a:cs typeface="Nixie One"/>
                <a:sym typeface="Nixie One"/>
              </a:rPr>
              <a:t> their homework.</a:t>
            </a:r>
            <a:endParaRPr/>
          </a:p>
          <a:p>
            <a:pPr indent="-406400" lvl="1" marL="914400" rtl="0" algn="l">
              <a:lnSpc>
                <a:spcPct val="100000"/>
              </a:lnSpc>
              <a:spcBef>
                <a:spcPts val="0"/>
              </a:spcBef>
              <a:spcAft>
                <a:spcPts val="0"/>
              </a:spcAft>
              <a:buClr>
                <a:srgbClr val="000000"/>
              </a:buClr>
              <a:buSzPts val="300"/>
              <a:buFont typeface="Arial"/>
              <a:buChar char="▫"/>
            </a:pPr>
            <a:r>
              <a:rPr b="0" i="0" lang="en-US" sz="2000" u="none">
                <a:solidFill>
                  <a:schemeClr val="dk1"/>
                </a:solidFill>
                <a:latin typeface="Nixie One"/>
                <a:ea typeface="Nixie One"/>
                <a:cs typeface="Nixie One"/>
                <a:sym typeface="Nixie One"/>
              </a:rPr>
              <a:t>We </a:t>
            </a:r>
            <a:r>
              <a:rPr b="1" i="0" lang="en-US" sz="2000" u="none">
                <a:solidFill>
                  <a:schemeClr val="dk1"/>
                </a:solidFill>
                <a:latin typeface="Nixie One"/>
                <a:ea typeface="Nixie One"/>
                <a:cs typeface="Nixie One"/>
                <a:sym typeface="Nixie One"/>
              </a:rPr>
              <a:t>have to wear</a:t>
            </a:r>
            <a:r>
              <a:rPr b="0" i="0" lang="en-US" sz="2000" u="none">
                <a:solidFill>
                  <a:schemeClr val="dk1"/>
                </a:solidFill>
                <a:latin typeface="Nixie One"/>
                <a:ea typeface="Nixie One"/>
                <a:cs typeface="Nixie One"/>
                <a:sym typeface="Nixie One"/>
              </a:rPr>
              <a:t> a uniform at work.</a:t>
            </a:r>
            <a:endParaRPr/>
          </a:p>
          <a:p>
            <a:pPr indent="-406400" lvl="1" marL="914400" rtl="0" algn="l">
              <a:lnSpc>
                <a:spcPct val="100000"/>
              </a:lnSpc>
              <a:spcBef>
                <a:spcPts val="0"/>
              </a:spcBef>
              <a:spcAft>
                <a:spcPts val="0"/>
              </a:spcAft>
              <a:buClr>
                <a:srgbClr val="000000"/>
              </a:buClr>
              <a:buSzPts val="300"/>
              <a:buFont typeface="Arial"/>
              <a:buChar char="▫"/>
            </a:pPr>
            <a:r>
              <a:rPr b="0" i="0" lang="en-US" sz="2000" u="none">
                <a:solidFill>
                  <a:schemeClr val="dk1"/>
                </a:solidFill>
                <a:latin typeface="Nixie One"/>
                <a:ea typeface="Nixie One"/>
                <a:cs typeface="Nixie One"/>
                <a:sym typeface="Nixie One"/>
              </a:rPr>
              <a:t>You </a:t>
            </a:r>
            <a:r>
              <a:rPr b="1" i="0" lang="en-US" sz="2000" u="none">
                <a:solidFill>
                  <a:schemeClr val="dk1"/>
                </a:solidFill>
                <a:latin typeface="Nixie One"/>
                <a:ea typeface="Nixie One"/>
                <a:cs typeface="Nixie One"/>
                <a:sym typeface="Nixie One"/>
              </a:rPr>
              <a:t>should stop</a:t>
            </a:r>
            <a:r>
              <a:rPr b="0" i="0" lang="en-US" sz="2000" u="none">
                <a:solidFill>
                  <a:schemeClr val="dk1"/>
                </a:solidFill>
                <a:latin typeface="Nixie One"/>
                <a:ea typeface="Nixie One"/>
                <a:cs typeface="Nixie One"/>
                <a:sym typeface="Nixie One"/>
              </a:rPr>
              <a:t> smoking.</a:t>
            </a:r>
            <a:endParaRPr/>
          </a:p>
          <a:p>
            <a:pPr indent="-228600" lvl="0" marL="457200" rtl="0" algn="l">
              <a:spcBef>
                <a:spcPts val="600"/>
              </a:spcBef>
              <a:spcAft>
                <a:spcPts val="0"/>
              </a:spcAft>
              <a:buSzPts val="2800"/>
              <a:buNone/>
            </a:pPr>
            <a:r>
              <a:t/>
            </a:r>
            <a:endParaRPr b="0" i="0" sz="2000" u="none">
              <a:solidFill>
                <a:schemeClr val="dk1"/>
              </a:solidFill>
              <a:latin typeface="Nixie One"/>
              <a:ea typeface="Nixie One"/>
              <a:cs typeface="Nixie One"/>
              <a:sym typeface="Nixie One"/>
            </a:endParaRPr>
          </a:p>
        </p:txBody>
      </p:sp>
      <p:grpSp>
        <p:nvGrpSpPr>
          <p:cNvPr id="211" name="Google Shape;211;p9"/>
          <p:cNvGrpSpPr/>
          <p:nvPr/>
        </p:nvGrpSpPr>
        <p:grpSpPr>
          <a:xfrm>
            <a:off x="323850" y="758825"/>
            <a:ext cx="366712" cy="366712"/>
            <a:chOff x="1923675" y="1633650"/>
            <a:chExt cx="436000" cy="435975"/>
          </a:xfrm>
        </p:grpSpPr>
        <p:sp>
          <p:nvSpPr>
            <p:cNvPr id="212" name="Google Shape;212;p9"/>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3" name="Google Shape;213;p9"/>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4" name="Google Shape;214;p9"/>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5" name="Google Shape;215;p9"/>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6" name="Google Shape;216;p9"/>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7" name="Google Shape;217;p9"/>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18" name="Google Shape;218;p9"/>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19" name="Google Shape;219;p9"/>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20" name="Google Shape;220;p9"/>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6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