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Lst>
  <p:sldSz cy="5143500" cx="9144000"/>
  <p:notesSz cx="6858000" cy="9144000"/>
  <p:embeddedFontLst>
    <p:embeddedFont>
      <p:font typeface="Roboto Slab"/>
      <p:regular r:id="rId29"/>
      <p:bold r:id="rId30"/>
    </p:embeddedFont>
    <p:embeddedFont>
      <p:font typeface="Nixie One"/>
      <p:regular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32" roundtripDataSignature="AMtx7mjre6S1ATvo4nE/CMLfsc1yhpy4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2" Type="http://schemas.openxmlformats.org/officeDocument/2006/relationships/slide" Target="slides/slide11.xml"/><Relationship Id="rId21" Type="http://schemas.openxmlformats.org/officeDocument/2006/relationships/slide" Target="slides/slide10.xml"/><Relationship Id="rId24" Type="http://schemas.openxmlformats.org/officeDocument/2006/relationships/slide" Target="slides/slide13.xml"/><Relationship Id="rId23" Type="http://schemas.openxmlformats.org/officeDocument/2006/relationships/slide" Target="slides/slide12.xml"/><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5.xml"/><Relationship Id="rId25" Type="http://schemas.openxmlformats.org/officeDocument/2006/relationships/slide" Target="slides/slide14.xml"/><Relationship Id="rId28" Type="http://schemas.openxmlformats.org/officeDocument/2006/relationships/slide" Target="slides/slide17.xml"/><Relationship Id="rId27" Type="http://schemas.openxmlformats.org/officeDocument/2006/relationships/slide" Target="slides/slide16.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font" Target="fonts/RobotoSlab-regular.fntdata"/><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font" Target="fonts/NixieOne-regular.fntdata"/><Relationship Id="rId30" Type="http://schemas.openxmlformats.org/officeDocument/2006/relationships/font" Target="fonts/RobotoSlab-bold.fntdata"/><Relationship Id="rId11" Type="http://schemas.openxmlformats.org/officeDocument/2006/relationships/notesMaster" Target="notesMasters/notesMaster1.xml"/><Relationship Id="rId10" Type="http://schemas.openxmlformats.org/officeDocument/2006/relationships/slideMaster" Target="slideMasters/slideMaster7.xml"/><Relationship Id="rId32" Type="http://customschemas.google.com/relationships/presentationmetadata" Target="metadata"/><Relationship Id="rId13" Type="http://schemas.openxmlformats.org/officeDocument/2006/relationships/slide" Target="slides/slide2.xml"/><Relationship Id="rId12" Type="http://schemas.openxmlformats.org/officeDocument/2006/relationships/slide" Target="slides/slide1.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19" Type="http://schemas.openxmlformats.org/officeDocument/2006/relationships/slide" Target="slides/slide8.xml"/><Relationship Id="rId1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2" name="Google Shape;9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4" name="Google Shape;23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0" name="Google Shape;25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7" name="Google Shape;26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6" name="Google Shape;27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2" name="Google Shape;29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1" name="Google Shape;301;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0" name="Google Shape;32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117bb6b889e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6" name="Google Shape;336;g117bb6b889e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8" name="Google Shape;10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7" name="Google Shape;11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2" name="Google Shape;15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3" name="Google Shape;19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9" name="Google Shape;20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5" name="Google Shape;22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8"/>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4"/>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4"/>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6"/>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74" name="Shape 74"/>
        <p:cNvGrpSpPr/>
        <p:nvPr/>
      </p:nvGrpSpPr>
      <p:grpSpPr>
        <a:xfrm>
          <a:off x="0" y="0"/>
          <a:ext cx="0" cy="0"/>
          <a:chOff x="0" y="0"/>
          <a:chExt cx="0" cy="0"/>
        </a:xfrm>
      </p:grpSpPr>
      <p:sp>
        <p:nvSpPr>
          <p:cNvPr id="75" name="Google Shape;75;p28"/>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8"/>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77" name="Google Shape;77;p28"/>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78" name="Google Shape;78;p2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88" name="Shape 88"/>
        <p:cNvGrpSpPr/>
        <p:nvPr/>
      </p:nvGrpSpPr>
      <p:grpSpPr>
        <a:xfrm>
          <a:off x="0" y="0"/>
          <a:ext cx="0" cy="0"/>
          <a:chOff x="0" y="0"/>
          <a:chExt cx="0" cy="0"/>
        </a:xfrm>
      </p:grpSpPr>
      <p:sp>
        <p:nvSpPr>
          <p:cNvPr id="89" name="Google Shape;89;g117bb6b889e_0_40"/>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1.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7"/>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7"/>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7"/>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7"/>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7"/>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9"/>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9"/>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9"/>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9"/>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9"/>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2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21"/>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2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2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2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23"/>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23"/>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23"/>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23"/>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23"/>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2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2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5"/>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25"/>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25"/>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25"/>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25"/>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25"/>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2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2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6" name="Google Shape;66;p27"/>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7" name="Google Shape;67;p2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8" name="Google Shape;68;p2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9" name="Google Shape;69;p2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70" name="Google Shape;70;p27"/>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71" name="Google Shape;71;p2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2" name="Google Shape;72;p2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3" name="Google Shape;73;p2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9" name="Shape 79"/>
        <p:cNvGrpSpPr/>
        <p:nvPr/>
      </p:nvGrpSpPr>
      <p:grpSpPr>
        <a:xfrm>
          <a:off x="0" y="0"/>
          <a:ext cx="0" cy="0"/>
          <a:chOff x="0" y="0"/>
          <a:chExt cx="0" cy="0"/>
        </a:xfrm>
      </p:grpSpPr>
      <p:sp>
        <p:nvSpPr>
          <p:cNvPr id="80" name="Google Shape;80;g117bb6b889e_0_31"/>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g117bb6b889e_0_31"/>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g117bb6b889e_0_31"/>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g117bb6b889e_0_31"/>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g117bb6b889e_0_31"/>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g117bb6b889e_0_31"/>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6" name="Google Shape;86;g117bb6b889e_0_31"/>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7" name="Google Shape;87;g117bb6b889e_0_31"/>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2.jpg"/><Relationship Id="rId4" Type="http://schemas.openxmlformats.org/officeDocument/2006/relationships/hyperlink" Target="https://wordwall.net/resource/18332738/digi-school-2020-1-sk01-ka226-sch-094350-natural-disasters" TargetMode="External"/><Relationship Id="rId5" Type="http://schemas.openxmlformats.org/officeDocument/2006/relationships/hyperlink" Target="https://wordwall.net/resource/18333234/digi-school-2020-1-sk01-ka226-sch-094350-animals" TargetMode="External"/><Relationship Id="rId6" Type="http://schemas.openxmlformats.org/officeDocument/2006/relationships/hyperlink" Target="https://wordwall.net/resource/16010749/digi-school-2020-1-sk01-ka226-sch-094350-idioms-nature" TargetMode="External"/><Relationship Id="rId7" Type="http://schemas.openxmlformats.org/officeDocument/2006/relationships/hyperlink" Target="https://www.liveworksheets.com/as2485916n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2.jpg"/><Relationship Id="rId4" Type="http://schemas.openxmlformats.org/officeDocument/2006/relationships/hyperlink" Target="https://learnenglish.britishcouncil.org/grammar/intermediate-to-upper-intermediate/future-plan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Future tenses</a:t>
            </a:r>
            <a:endParaRPr/>
          </a:p>
        </p:txBody>
      </p:sp>
      <p:grpSp>
        <p:nvGrpSpPr>
          <p:cNvPr id="95" name="Google Shape;95;p1"/>
          <p:cNvGrpSpPr/>
          <p:nvPr/>
        </p:nvGrpSpPr>
        <p:grpSpPr>
          <a:xfrm>
            <a:off x="752475" y="1030287"/>
            <a:ext cx="965200" cy="1011237"/>
            <a:chOff x="5961125" y="1623900"/>
            <a:chExt cx="427450" cy="448175"/>
          </a:xfrm>
        </p:grpSpPr>
        <p:sp>
          <p:nvSpPr>
            <p:cNvPr id="96" name="Google Shape;96;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7" name="Google Shape;97;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8" name="Google Shape;98;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9" name="Google Shape;99;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0" name="Google Shape;100;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1" name="Google Shape;101;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103" name="Google Shape;103;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104" name="Google Shape;104;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105" name="Google Shape;105;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0"/>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 </a:t>
            </a:r>
            <a:endParaRPr/>
          </a:p>
        </p:txBody>
      </p:sp>
      <p:grpSp>
        <p:nvGrpSpPr>
          <p:cNvPr id="237" name="Google Shape;237;p10"/>
          <p:cNvGrpSpPr/>
          <p:nvPr/>
        </p:nvGrpSpPr>
        <p:grpSpPr>
          <a:xfrm>
            <a:off x="323850" y="758825"/>
            <a:ext cx="366712" cy="366712"/>
            <a:chOff x="1923675" y="1633650"/>
            <a:chExt cx="436000" cy="435975"/>
          </a:xfrm>
        </p:grpSpPr>
        <p:sp>
          <p:nvSpPr>
            <p:cNvPr id="238" name="Google Shape;238;p1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39" name="Google Shape;239;p1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0" name="Google Shape;240;p1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1" name="Google Shape;241;p1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2" name="Google Shape;242;p1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3" name="Google Shape;243;p1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44" name="Google Shape;244;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45" name="Google Shape;245;p1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46" name="Google Shape;246;p1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47" name="Google Shape;247;p10"/>
          <p:cNvSpPr txBox="1"/>
          <p:nvPr/>
        </p:nvSpPr>
        <p:spPr>
          <a:xfrm>
            <a:off x="1041400" y="1585912"/>
            <a:ext cx="7993062" cy="300196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1800"/>
              <a:buFont typeface="Nixie One"/>
              <a:buAutoNum type="arabicPeriod"/>
            </a:pPr>
            <a:r>
              <a:rPr b="0" i="0" lang="en-US" sz="1800" u="none">
                <a:solidFill>
                  <a:schemeClr val="dk1"/>
                </a:solidFill>
                <a:latin typeface="Nixie One"/>
                <a:ea typeface="Nixie One"/>
                <a:cs typeface="Nixie One"/>
                <a:sym typeface="Nixie One"/>
              </a:rPr>
              <a:t>To talk about </a:t>
            </a:r>
            <a:r>
              <a:rPr b="1" i="1" lang="en-US" sz="1800" u="none">
                <a:solidFill>
                  <a:schemeClr val="dk1"/>
                </a:solidFill>
                <a:latin typeface="Nixie One"/>
                <a:ea typeface="Nixie One"/>
                <a:cs typeface="Nixie One"/>
                <a:sym typeface="Nixie One"/>
              </a:rPr>
              <a:t>plans or intentions</a:t>
            </a:r>
            <a:r>
              <a:rPr b="0" i="0" lang="en-US" sz="1800" u="none">
                <a:solidFill>
                  <a:schemeClr val="dk1"/>
                </a:solidFill>
                <a:latin typeface="Nixie One"/>
                <a:ea typeface="Nixie One"/>
                <a:cs typeface="Nixie One"/>
                <a:sym typeface="Nixie One"/>
              </a:rPr>
              <a:t>: </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 am going to drive to work today.</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They are going to move to Manchester. </a:t>
            </a:r>
            <a:endParaRPr/>
          </a:p>
          <a:p>
            <a:pPr indent="-342900" lvl="0" marL="342900" marR="0" rtl="0" algn="l">
              <a:lnSpc>
                <a:spcPct val="150000"/>
              </a:lnSpc>
              <a:spcBef>
                <a:spcPts val="0"/>
              </a:spcBef>
              <a:spcAft>
                <a:spcPts val="0"/>
              </a:spcAft>
              <a:buClr>
                <a:schemeClr val="dk1"/>
              </a:buClr>
              <a:buSzPts val="1800"/>
              <a:buFont typeface="Nixie One"/>
              <a:buAutoNum type="arabicPeriod"/>
            </a:pPr>
            <a:r>
              <a:rPr b="0" i="0" lang="en-US" sz="1800" u="none">
                <a:solidFill>
                  <a:schemeClr val="dk1"/>
                </a:solidFill>
                <a:latin typeface="Nixie One"/>
                <a:ea typeface="Nixie One"/>
                <a:cs typeface="Nixie One"/>
                <a:sym typeface="Nixie One"/>
              </a:rPr>
              <a:t>To make </a:t>
            </a:r>
            <a:r>
              <a:rPr b="1" i="1" lang="en-US" sz="1800" u="none">
                <a:solidFill>
                  <a:schemeClr val="dk1"/>
                </a:solidFill>
                <a:latin typeface="Nixie One"/>
                <a:ea typeface="Nixie One"/>
                <a:cs typeface="Nixie One"/>
                <a:sym typeface="Nixie One"/>
              </a:rPr>
              <a:t>predictions based on evidence</a:t>
            </a:r>
            <a:r>
              <a:rPr b="0" i="0" lang="en-US" sz="1800" u="none">
                <a:solidFill>
                  <a:schemeClr val="dk1"/>
                </a:solidFill>
                <a:latin typeface="Nixie One"/>
                <a:ea typeface="Nixie One"/>
                <a:cs typeface="Nixie One"/>
                <a:sym typeface="Nixie One"/>
              </a:rPr>
              <a:t>: </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Be careful! You are going to fall. (I can see that you might fall.)</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Look at those black clouds. I think it´s going to rain. (I can see that is will rain.)</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1"/>
          <p:cNvSpPr txBox="1"/>
          <p:nvPr>
            <p:ph idx="1" type="body"/>
          </p:nvPr>
        </p:nvSpPr>
        <p:spPr>
          <a:xfrm>
            <a:off x="1168400" y="1660525"/>
            <a:ext cx="3660775" cy="31591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2000"/>
              <a:buNone/>
            </a:pPr>
            <a:r>
              <a:rPr b="1" i="0" lang="en-US" sz="2000" u="none">
                <a:solidFill>
                  <a:schemeClr val="dk1"/>
                </a:solidFill>
                <a:latin typeface="Nixie One"/>
                <a:ea typeface="Nixie One"/>
                <a:cs typeface="Nixie One"/>
                <a:sym typeface="Nixie One"/>
              </a:rPr>
              <a:t>Will</a:t>
            </a:r>
            <a:endParaRPr/>
          </a:p>
          <a:p>
            <a:pPr indent="-12700" lvl="0" marL="0" rtl="0" algn="l">
              <a:lnSpc>
                <a:spcPct val="100000"/>
              </a:lnSpc>
              <a:spcBef>
                <a:spcPts val="600"/>
              </a:spcBef>
              <a:spcAft>
                <a:spcPts val="0"/>
              </a:spcAft>
              <a:buClr>
                <a:srgbClr val="114454"/>
              </a:buClr>
              <a:buSzPts val="200"/>
              <a:buFont typeface="Arial"/>
              <a:buChar char="▪"/>
            </a:pPr>
            <a:r>
              <a:rPr b="0" i="0" lang="en-US" sz="2000" u="none">
                <a:solidFill>
                  <a:schemeClr val="dk1"/>
                </a:solidFill>
                <a:latin typeface="Nixie One"/>
                <a:ea typeface="Nixie One"/>
                <a:cs typeface="Nixie One"/>
                <a:sym typeface="Nixie One"/>
              </a:rPr>
              <a:t>A decision </a:t>
            </a:r>
            <a:r>
              <a:rPr b="1" i="1" lang="en-US" sz="2000" u="none">
                <a:solidFill>
                  <a:schemeClr val="dk1"/>
                </a:solidFill>
                <a:latin typeface="Nixie One"/>
                <a:ea typeface="Nixie One"/>
                <a:cs typeface="Nixie One"/>
                <a:sym typeface="Nixie One"/>
              </a:rPr>
              <a:t>at the moment of speaking</a:t>
            </a:r>
            <a:endParaRPr/>
          </a:p>
          <a:p>
            <a:pPr indent="-12700" lvl="0" marL="0" rtl="0" algn="l">
              <a:lnSpc>
                <a:spcPct val="100000"/>
              </a:lnSpc>
              <a:spcBef>
                <a:spcPts val="600"/>
              </a:spcBef>
              <a:spcAft>
                <a:spcPts val="0"/>
              </a:spcAft>
              <a:buClr>
                <a:srgbClr val="114454"/>
              </a:buClr>
              <a:buSzPts val="200"/>
              <a:buFont typeface="Arial"/>
              <a:buChar char="▪"/>
            </a:pPr>
            <a:r>
              <a:rPr b="0" i="0" lang="en-US" sz="2000" u="none">
                <a:solidFill>
                  <a:schemeClr val="dk1"/>
                </a:solidFill>
                <a:latin typeface="Nixie One"/>
                <a:ea typeface="Nixie One"/>
                <a:cs typeface="Nixie One"/>
                <a:sym typeface="Nixie One"/>
              </a:rPr>
              <a:t>A prediction </a:t>
            </a:r>
            <a:r>
              <a:rPr b="1" i="0" lang="en-US" sz="2000" u="none">
                <a:solidFill>
                  <a:schemeClr val="dk1"/>
                </a:solidFill>
                <a:latin typeface="Nixie One"/>
                <a:ea typeface="Nixie One"/>
                <a:cs typeface="Nixie One"/>
                <a:sym typeface="Nixie One"/>
              </a:rPr>
              <a:t>based on opinion</a:t>
            </a:r>
            <a:r>
              <a:rPr b="1" i="1" lang="en-US" sz="2000" u="none">
                <a:solidFill>
                  <a:schemeClr val="dk1"/>
                </a:solidFill>
                <a:latin typeface="Nixie One"/>
                <a:ea typeface="Nixie One"/>
                <a:cs typeface="Nixie One"/>
                <a:sym typeface="Nixie One"/>
              </a:rPr>
              <a:t>/belief</a:t>
            </a:r>
            <a:endParaRPr/>
          </a:p>
          <a:p>
            <a:pPr indent="-12700" lvl="0" marL="0" rtl="0" algn="l">
              <a:lnSpc>
                <a:spcPct val="100000"/>
              </a:lnSpc>
              <a:spcBef>
                <a:spcPts val="600"/>
              </a:spcBef>
              <a:spcAft>
                <a:spcPts val="0"/>
              </a:spcAft>
              <a:buClr>
                <a:srgbClr val="114454"/>
              </a:buClr>
              <a:buSzPts val="200"/>
              <a:buFont typeface="Arial"/>
              <a:buChar char="▪"/>
            </a:pPr>
            <a:r>
              <a:rPr b="0" i="0" lang="en-US" sz="2000" u="none">
                <a:solidFill>
                  <a:schemeClr val="dk1"/>
                </a:solidFill>
                <a:latin typeface="Nixie One"/>
                <a:ea typeface="Nixie One"/>
                <a:cs typeface="Nixie One"/>
                <a:sym typeface="Nixie One"/>
              </a:rPr>
              <a:t>A future fact</a:t>
            </a:r>
            <a:endParaRPr/>
          </a:p>
          <a:p>
            <a:pPr indent="-12700" lvl="0" marL="0" rtl="0" algn="l">
              <a:lnSpc>
                <a:spcPct val="100000"/>
              </a:lnSpc>
              <a:spcBef>
                <a:spcPts val="600"/>
              </a:spcBef>
              <a:spcAft>
                <a:spcPts val="0"/>
              </a:spcAft>
              <a:buClr>
                <a:srgbClr val="114454"/>
              </a:buClr>
              <a:buSzPts val="200"/>
              <a:buFont typeface="Arial"/>
              <a:buChar char="▪"/>
            </a:pPr>
            <a:r>
              <a:rPr b="0" i="0" lang="en-US" sz="2000" u="none">
                <a:solidFill>
                  <a:schemeClr val="dk1"/>
                </a:solidFill>
                <a:latin typeface="Nixie One"/>
                <a:ea typeface="Nixie One"/>
                <a:cs typeface="Nixie One"/>
                <a:sym typeface="Nixie One"/>
              </a:rPr>
              <a:t>For promises / requests / refusals / offers</a:t>
            </a:r>
            <a:endParaRPr/>
          </a:p>
        </p:txBody>
      </p:sp>
      <p:sp>
        <p:nvSpPr>
          <p:cNvPr id="253" name="Google Shape;253;p1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WILL vs. GOING TO </a:t>
            </a:r>
            <a:endParaRPr/>
          </a:p>
        </p:txBody>
      </p:sp>
      <p:sp>
        <p:nvSpPr>
          <p:cNvPr id="254" name="Google Shape;254;p11"/>
          <p:cNvSpPr txBox="1"/>
          <p:nvPr>
            <p:ph idx="1" type="body"/>
          </p:nvPr>
        </p:nvSpPr>
        <p:spPr>
          <a:xfrm>
            <a:off x="5048250" y="1660525"/>
            <a:ext cx="3660775" cy="315912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2000"/>
              <a:buNone/>
            </a:pPr>
            <a:r>
              <a:rPr b="1" i="0" lang="en-US" sz="2000" u="none">
                <a:solidFill>
                  <a:schemeClr val="dk1"/>
                </a:solidFill>
                <a:latin typeface="Nixie One"/>
                <a:ea typeface="Nixie One"/>
                <a:cs typeface="Nixie One"/>
                <a:sym typeface="Nixie One"/>
              </a:rPr>
              <a:t>Going to </a:t>
            </a:r>
            <a:endParaRPr/>
          </a:p>
          <a:p>
            <a:pPr indent="-12700" lvl="0" marL="0" rtl="0" algn="l">
              <a:lnSpc>
                <a:spcPct val="100000"/>
              </a:lnSpc>
              <a:spcBef>
                <a:spcPts val="600"/>
              </a:spcBef>
              <a:spcAft>
                <a:spcPts val="0"/>
              </a:spcAft>
              <a:buClr>
                <a:srgbClr val="114454"/>
              </a:buClr>
              <a:buSzPts val="200"/>
              <a:buFont typeface="Arial"/>
              <a:buChar char="▪"/>
            </a:pPr>
            <a:r>
              <a:rPr b="0" i="0" lang="en-US" sz="2000" u="none">
                <a:solidFill>
                  <a:schemeClr val="dk1"/>
                </a:solidFill>
                <a:latin typeface="Nixie One"/>
                <a:ea typeface="Nixie One"/>
                <a:cs typeface="Nixie One"/>
                <a:sym typeface="Nixie One"/>
              </a:rPr>
              <a:t>A</a:t>
            </a:r>
            <a:r>
              <a:rPr b="1" i="0" lang="en-US" sz="2000" u="none">
                <a:solidFill>
                  <a:schemeClr val="dk1"/>
                </a:solidFill>
                <a:latin typeface="Nixie One"/>
                <a:ea typeface="Nixie One"/>
                <a:cs typeface="Nixie One"/>
                <a:sym typeface="Nixie One"/>
              </a:rPr>
              <a:t> </a:t>
            </a:r>
            <a:r>
              <a:rPr b="0" i="0" lang="en-US" sz="2000" u="none">
                <a:solidFill>
                  <a:schemeClr val="dk1"/>
                </a:solidFill>
                <a:latin typeface="Nixie One"/>
                <a:ea typeface="Nixie One"/>
                <a:cs typeface="Nixie One"/>
                <a:sym typeface="Nixie One"/>
              </a:rPr>
              <a:t>decision </a:t>
            </a:r>
            <a:r>
              <a:rPr b="1" i="1" lang="en-US" sz="2000" u="none">
                <a:solidFill>
                  <a:schemeClr val="dk1"/>
                </a:solidFill>
                <a:latin typeface="Nixie One"/>
                <a:ea typeface="Nixie One"/>
                <a:cs typeface="Nixie One"/>
                <a:sym typeface="Nixie One"/>
              </a:rPr>
              <a:t>before the moment of speaking</a:t>
            </a:r>
            <a:endParaRPr/>
          </a:p>
          <a:p>
            <a:pPr indent="-12700" lvl="0" marL="0" rtl="0" algn="l">
              <a:lnSpc>
                <a:spcPct val="100000"/>
              </a:lnSpc>
              <a:spcBef>
                <a:spcPts val="600"/>
              </a:spcBef>
              <a:spcAft>
                <a:spcPts val="0"/>
              </a:spcAft>
              <a:buClr>
                <a:srgbClr val="114454"/>
              </a:buClr>
              <a:buSzPts val="200"/>
              <a:buFont typeface="Arial"/>
              <a:buChar char="▪"/>
            </a:pPr>
            <a:r>
              <a:rPr b="0" i="0" lang="en-US" sz="2000" u="none">
                <a:solidFill>
                  <a:schemeClr val="dk1"/>
                </a:solidFill>
                <a:latin typeface="Nixie One"/>
                <a:ea typeface="Nixie One"/>
                <a:cs typeface="Nixie One"/>
                <a:sym typeface="Nixie One"/>
              </a:rPr>
              <a:t>A prediction </a:t>
            </a:r>
            <a:r>
              <a:rPr b="1" i="0" lang="en-US" sz="2000" u="none">
                <a:solidFill>
                  <a:schemeClr val="dk1"/>
                </a:solidFill>
                <a:latin typeface="Nixie One"/>
                <a:ea typeface="Nixie One"/>
                <a:cs typeface="Nixie One"/>
                <a:sym typeface="Nixie One"/>
              </a:rPr>
              <a:t>based on something we can see </a:t>
            </a:r>
            <a:r>
              <a:rPr b="0" i="0" lang="en-US" sz="2000" u="none">
                <a:solidFill>
                  <a:schemeClr val="dk1"/>
                </a:solidFill>
                <a:latin typeface="Nixie One"/>
                <a:ea typeface="Nixie One"/>
                <a:cs typeface="Nixie One"/>
                <a:sym typeface="Nixie One"/>
              </a:rPr>
              <a:t>(or hear) now</a:t>
            </a:r>
            <a:endParaRPr/>
          </a:p>
        </p:txBody>
      </p:sp>
      <p:grpSp>
        <p:nvGrpSpPr>
          <p:cNvPr id="255" name="Google Shape;255;p11"/>
          <p:cNvGrpSpPr/>
          <p:nvPr/>
        </p:nvGrpSpPr>
        <p:grpSpPr>
          <a:xfrm>
            <a:off x="333375" y="862012"/>
            <a:ext cx="366712" cy="366712"/>
            <a:chOff x="1923675" y="1633650"/>
            <a:chExt cx="436000" cy="435975"/>
          </a:xfrm>
        </p:grpSpPr>
        <p:sp>
          <p:nvSpPr>
            <p:cNvPr id="256" name="Google Shape;256;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7" name="Google Shape;257;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8" name="Google Shape;258;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59" name="Google Shape;259;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0" name="Google Shape;260;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1" name="Google Shape;261;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62" name="Google Shape;262;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263" name="Google Shape;263;p11"/>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264" name="Google Shape;264;p11"/>
          <p:cNvSpPr txBox="1"/>
          <p:nvPr/>
        </p:nvSpPr>
        <p:spPr>
          <a:xfrm>
            <a:off x="265112" y="4767262"/>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12"/>
          <p:cNvSpPr txBox="1"/>
          <p:nvPr>
            <p:ph type="ctrTitle"/>
          </p:nvPr>
        </p:nvSpPr>
        <p:spPr>
          <a:xfrm>
            <a:off x="4067175" y="2643187"/>
            <a:ext cx="4505325" cy="17653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Present </a:t>
            </a:r>
            <a:br>
              <a:rPr b="1" i="0" lang="en-US" sz="4800" u="none">
                <a:solidFill>
                  <a:srgbClr val="114454"/>
                </a:solidFill>
                <a:latin typeface="Nixie One"/>
                <a:ea typeface="Nixie One"/>
                <a:cs typeface="Nixie One"/>
                <a:sym typeface="Nixie One"/>
              </a:rPr>
            </a:br>
            <a:r>
              <a:rPr b="1" i="0" lang="en-US" sz="4800" u="none">
                <a:solidFill>
                  <a:srgbClr val="114454"/>
                </a:solidFill>
                <a:latin typeface="Nixie One"/>
                <a:ea typeface="Nixie One"/>
                <a:cs typeface="Nixie One"/>
                <a:sym typeface="Nixie One"/>
              </a:rPr>
              <a:t>Continuous</a:t>
            </a:r>
            <a:endParaRPr/>
          </a:p>
        </p:txBody>
      </p:sp>
      <p:sp>
        <p:nvSpPr>
          <p:cNvPr id="270" name="Google Shape;270;p12"/>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271" name="Google Shape;271;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72" name="Google Shape;272;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73" name="Google Shape;273;p12"/>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13"/>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 </a:t>
            </a:r>
            <a:endParaRPr/>
          </a:p>
        </p:txBody>
      </p:sp>
      <p:grpSp>
        <p:nvGrpSpPr>
          <p:cNvPr id="279" name="Google Shape;279;p13"/>
          <p:cNvGrpSpPr/>
          <p:nvPr/>
        </p:nvGrpSpPr>
        <p:grpSpPr>
          <a:xfrm>
            <a:off x="323850" y="758825"/>
            <a:ext cx="366712" cy="366712"/>
            <a:chOff x="1923675" y="1633650"/>
            <a:chExt cx="436000" cy="435975"/>
          </a:xfrm>
        </p:grpSpPr>
        <p:sp>
          <p:nvSpPr>
            <p:cNvPr id="280" name="Google Shape;280;p13"/>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1" name="Google Shape;281;p13"/>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2" name="Google Shape;282;p13"/>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3" name="Google Shape;283;p13"/>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4" name="Google Shape;284;p13"/>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5" name="Google Shape;285;p13"/>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86" name="Google Shape;286;p1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87" name="Google Shape;287;p13"/>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88" name="Google Shape;288;p13"/>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89" name="Google Shape;289;p13"/>
          <p:cNvSpPr txBox="1"/>
          <p:nvPr/>
        </p:nvSpPr>
        <p:spPr>
          <a:xfrm>
            <a:off x="1042987" y="1779587"/>
            <a:ext cx="7993062" cy="175418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1800"/>
              <a:buFont typeface="Nixie One"/>
              <a:buAutoNum type="arabicPeriod"/>
            </a:pPr>
            <a:r>
              <a:rPr b="0" i="0" lang="en-US" sz="1800" u="none">
                <a:solidFill>
                  <a:schemeClr val="dk1"/>
                </a:solidFill>
                <a:latin typeface="Nixie One"/>
                <a:ea typeface="Nixie One"/>
                <a:cs typeface="Nixie One"/>
                <a:sym typeface="Nixie One"/>
              </a:rPr>
              <a:t>To talk about </a:t>
            </a:r>
            <a:r>
              <a:rPr b="1" i="1" lang="en-US" sz="1800" u="none">
                <a:solidFill>
                  <a:schemeClr val="dk1"/>
                </a:solidFill>
                <a:latin typeface="Nixie One"/>
                <a:ea typeface="Nixie One"/>
                <a:cs typeface="Nixie One"/>
                <a:sym typeface="Nixie One"/>
              </a:rPr>
              <a:t>arrangements, dates:</a:t>
            </a:r>
            <a:endParaRPr/>
          </a:p>
          <a:p>
            <a:pPr indent="-342900" lvl="1" marL="80010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 am playing footall tomorrow at 3pm. </a:t>
            </a:r>
            <a:endParaRPr/>
          </a:p>
          <a:p>
            <a:pPr indent="-342900" lvl="1" marL="80010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 am having an appointment at dentist at noon.</a:t>
            </a:r>
            <a:endParaRPr/>
          </a:p>
          <a:p>
            <a:pPr indent="-342900" lvl="1" marL="80010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We´re having a party at Christmas. </a:t>
            </a:r>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14"/>
          <p:cNvSpPr txBox="1"/>
          <p:nvPr>
            <p:ph type="ctrTitle"/>
          </p:nvPr>
        </p:nvSpPr>
        <p:spPr>
          <a:xfrm>
            <a:off x="4067175" y="2643187"/>
            <a:ext cx="4505325" cy="17653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Educational materials and sources</a:t>
            </a:r>
            <a:endParaRPr/>
          </a:p>
        </p:txBody>
      </p:sp>
      <p:sp>
        <p:nvSpPr>
          <p:cNvPr id="295" name="Google Shape;295;p1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4</a:t>
            </a:r>
            <a:endParaRPr/>
          </a:p>
        </p:txBody>
      </p:sp>
      <p:sp>
        <p:nvSpPr>
          <p:cNvPr id="296" name="Google Shape;296;p1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97" name="Google Shape;297;p1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98" name="Google Shape;298;p1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5"/>
          <p:cNvSpPr txBox="1"/>
          <p:nvPr>
            <p:ph type="title"/>
          </p:nvPr>
        </p:nvSpPr>
        <p:spPr>
          <a:xfrm>
            <a:off x="1042987" y="550862"/>
            <a:ext cx="3457575"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EDUCATIONAL MATERIALS</a:t>
            </a:r>
            <a:endParaRPr/>
          </a:p>
        </p:txBody>
      </p:sp>
      <p:grpSp>
        <p:nvGrpSpPr>
          <p:cNvPr id="304" name="Google Shape;304;p15"/>
          <p:cNvGrpSpPr/>
          <p:nvPr/>
        </p:nvGrpSpPr>
        <p:grpSpPr>
          <a:xfrm>
            <a:off x="323850" y="758825"/>
            <a:ext cx="366712" cy="366712"/>
            <a:chOff x="1923675" y="1633650"/>
            <a:chExt cx="436000" cy="435975"/>
          </a:xfrm>
        </p:grpSpPr>
        <p:sp>
          <p:nvSpPr>
            <p:cNvPr id="305" name="Google Shape;305;p1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6" name="Google Shape;306;p1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7" name="Google Shape;307;p1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8" name="Google Shape;308;p1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9" name="Google Shape;309;p1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0" name="Google Shape;310;p1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11" name="Google Shape;311;p1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12" name="Google Shape;312;p1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13" name="Google Shape;313;p1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14" name="Google Shape;314;p15"/>
          <p:cNvSpPr txBox="1"/>
          <p:nvPr/>
        </p:nvSpPr>
        <p:spPr>
          <a:xfrm>
            <a:off x="1042987" y="1943100"/>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NATURA DISASTER - wordwall</a:t>
            </a:r>
            <a:endParaRPr/>
          </a:p>
        </p:txBody>
      </p:sp>
      <p:sp>
        <p:nvSpPr>
          <p:cNvPr id="315" name="Google Shape;315;p15"/>
          <p:cNvSpPr txBox="1"/>
          <p:nvPr/>
        </p:nvSpPr>
        <p:spPr>
          <a:xfrm>
            <a:off x="1042987" y="2493962"/>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ANIMALS - wordwall</a:t>
            </a:r>
            <a:endParaRPr/>
          </a:p>
        </p:txBody>
      </p:sp>
      <p:sp>
        <p:nvSpPr>
          <p:cNvPr id="316" name="Google Shape;316;p15"/>
          <p:cNvSpPr txBox="1"/>
          <p:nvPr/>
        </p:nvSpPr>
        <p:spPr>
          <a:xfrm>
            <a:off x="1042987" y="3044825"/>
            <a:ext cx="457200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6">
                  <a:extLst>
                    <a:ext uri="{A12FA001-AC4F-418D-AE19-62706E023703}">
                      <ahyp:hlinkClr val="tx"/>
                    </a:ext>
                  </a:extLst>
                </a:hlinkClick>
              </a:rPr>
              <a:t>IDIOMS - wordwall</a:t>
            </a:r>
            <a:endParaRPr/>
          </a:p>
        </p:txBody>
      </p:sp>
      <p:sp>
        <p:nvSpPr>
          <p:cNvPr id="317" name="Google Shape;317;p15"/>
          <p:cNvSpPr txBox="1"/>
          <p:nvPr/>
        </p:nvSpPr>
        <p:spPr>
          <a:xfrm>
            <a:off x="1042987" y="3595687"/>
            <a:ext cx="46910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7">
                  <a:extLst>
                    <a:ext uri="{A12FA001-AC4F-418D-AE19-62706E023703}">
                      <ahyp:hlinkClr val="tx"/>
                    </a:ext>
                  </a:extLst>
                </a:hlinkClick>
              </a:rPr>
              <a:t>Future Tenses - TEST - liveworksheets</a:t>
            </a:r>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16"/>
          <p:cNvSpPr txBox="1"/>
          <p:nvPr>
            <p:ph type="title"/>
          </p:nvPr>
        </p:nvSpPr>
        <p:spPr>
          <a:xfrm>
            <a:off x="1042987" y="550862"/>
            <a:ext cx="3457575"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SOURCES</a:t>
            </a:r>
            <a:endParaRPr/>
          </a:p>
        </p:txBody>
      </p:sp>
      <p:grpSp>
        <p:nvGrpSpPr>
          <p:cNvPr id="323" name="Google Shape;323;p16"/>
          <p:cNvGrpSpPr/>
          <p:nvPr/>
        </p:nvGrpSpPr>
        <p:grpSpPr>
          <a:xfrm>
            <a:off x="323850" y="758825"/>
            <a:ext cx="366712" cy="366712"/>
            <a:chOff x="1923675" y="1633650"/>
            <a:chExt cx="436000" cy="435975"/>
          </a:xfrm>
        </p:grpSpPr>
        <p:sp>
          <p:nvSpPr>
            <p:cNvPr id="324" name="Google Shape;324;p1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5" name="Google Shape;325;p1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6" name="Google Shape;326;p1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7" name="Google Shape;327;p1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8" name="Google Shape;328;p1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9" name="Google Shape;329;p1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30" name="Google Shape;330;p1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31" name="Google Shape;331;p1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32" name="Google Shape;332;p1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33" name="Google Shape;333;p16"/>
          <p:cNvSpPr txBox="1"/>
          <p:nvPr/>
        </p:nvSpPr>
        <p:spPr>
          <a:xfrm>
            <a:off x="1042987" y="1779587"/>
            <a:ext cx="7993062" cy="871537"/>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https://learnenglish.britishcouncil.org/grammar/intermediate-to-upper-intermediate/future-plans</a:t>
            </a:r>
            <a:r>
              <a:rPr b="0" i="0" lang="en-US" sz="1800" u="none">
                <a:solidFill>
                  <a:schemeClr val="dk1"/>
                </a:solidFill>
                <a:latin typeface="Nixie One"/>
                <a:ea typeface="Nixie One"/>
                <a:cs typeface="Nixie One"/>
                <a:sym typeface="Nixie One"/>
              </a:rPr>
              <a:t> </a:t>
            </a:r>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g117bb6b889e_0_22"/>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9" name="Google Shape;339;g117bb6b889e_0_22"/>
          <p:cNvSpPr txBox="1"/>
          <p:nvPr>
            <p:ph idx="4294967295" type="subTitle"/>
          </p:nvPr>
        </p:nvSpPr>
        <p:spPr>
          <a:xfrm>
            <a:off x="214312" y="1428750"/>
            <a:ext cx="55008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340" name="Google Shape;340;g117bb6b889e_0_22"/>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341" name="Google Shape;341;g117bb6b889e_0_22"/>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342" name="Google Shape;342;g117bb6b889e_0_22"/>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343" name="Google Shape;343;g117bb6b889e_0_22"/>
          <p:cNvSpPr txBox="1"/>
          <p:nvPr/>
        </p:nvSpPr>
        <p:spPr>
          <a:xfrm>
            <a:off x="214312" y="2643187"/>
            <a:ext cx="51435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111" name="Google Shape;111;p2"/>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112" name="Google Shape;112;p2"/>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113" name="Google Shape;113;p2"/>
          <p:cNvSpPr txBox="1"/>
          <p:nvPr/>
        </p:nvSpPr>
        <p:spPr>
          <a:xfrm>
            <a:off x="298450" y="4506912"/>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
        <p:nvSpPr>
          <p:cNvPr id="114" name="Google Shape;114;p2"/>
          <p:cNvSpPr txBox="1"/>
          <p:nvPr/>
        </p:nvSpPr>
        <p:spPr>
          <a:xfrm>
            <a:off x="468312" y="1492250"/>
            <a:ext cx="7920037" cy="21685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Subject: </a:t>
            </a:r>
            <a:r>
              <a:rPr b="0" i="0" lang="en-US" sz="1800" u="none">
                <a:solidFill>
                  <a:schemeClr val="lt1"/>
                </a:solidFill>
                <a:latin typeface="Nixie One"/>
                <a:ea typeface="Nixie One"/>
                <a:cs typeface="Nixie One"/>
                <a:sym typeface="Nixie One"/>
              </a:rPr>
              <a:t>English language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Specification: </a:t>
            </a:r>
            <a:r>
              <a:rPr b="0" i="0" lang="en-US" sz="1800" u="none">
                <a:solidFill>
                  <a:schemeClr val="lt1"/>
                </a:solidFill>
                <a:latin typeface="Nixie One"/>
                <a:ea typeface="Nixie One"/>
                <a:cs typeface="Nixie One"/>
                <a:sym typeface="Nixie One"/>
              </a:rPr>
              <a:t>ESL</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Level: </a:t>
            </a:r>
            <a:r>
              <a:rPr b="0" i="0" lang="en-US" sz="1800" u="none">
                <a:solidFill>
                  <a:schemeClr val="lt1"/>
                </a:solidFill>
                <a:latin typeface="Nixie One"/>
                <a:ea typeface="Nixie One"/>
                <a:cs typeface="Nixie One"/>
                <a:sym typeface="Nixie One"/>
              </a:rPr>
              <a:t>intermediate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Age of students: </a:t>
            </a:r>
            <a:r>
              <a:rPr b="0" i="0" lang="en-US" sz="1800" u="none">
                <a:solidFill>
                  <a:schemeClr val="lt1"/>
                </a:solidFill>
                <a:latin typeface="Nixie One"/>
                <a:ea typeface="Nixie One"/>
                <a:cs typeface="Nixie One"/>
                <a:sym typeface="Nixie One"/>
              </a:rPr>
              <a:t>15-16</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Lesson length: </a:t>
            </a:r>
            <a:r>
              <a:rPr b="0" i="0" lang="en-US" sz="1800" u="none">
                <a:solidFill>
                  <a:schemeClr val="lt1"/>
                </a:solidFill>
                <a:latin typeface="Nixie One"/>
                <a:ea typeface="Nixie One"/>
                <a:cs typeface="Nixie One"/>
                <a:sym typeface="Nixie One"/>
              </a:rPr>
              <a:t>45 minutes</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C O N T E N T </a:t>
            </a:r>
            <a:endParaRPr/>
          </a:p>
        </p:txBody>
      </p:sp>
      <p:sp>
        <p:nvSpPr>
          <p:cNvPr id="120" name="Google Shape;120;p3"/>
          <p:cNvSpPr/>
          <p:nvPr/>
        </p:nvSpPr>
        <p:spPr>
          <a:xfrm>
            <a:off x="4954587" y="3556000"/>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p:nvPr/>
        </p:nvSpPr>
        <p:spPr>
          <a:xfrm>
            <a:off x="4954587" y="2820987"/>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2" name="Google Shape;122;p3"/>
          <p:cNvSpPr/>
          <p:nvPr/>
        </p:nvSpPr>
        <p:spPr>
          <a:xfrm>
            <a:off x="4954587" y="2076450"/>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3" name="Google Shape;123;p3"/>
          <p:cNvSpPr/>
          <p:nvPr/>
        </p:nvSpPr>
        <p:spPr>
          <a:xfrm>
            <a:off x="4954587" y="1325562"/>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4" name="Google Shape;124;p3"/>
          <p:cNvSpPr/>
          <p:nvPr/>
        </p:nvSpPr>
        <p:spPr>
          <a:xfrm>
            <a:off x="4094162" y="1130300"/>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5" name="Google Shape;125;p3"/>
          <p:cNvSpPr/>
          <p:nvPr/>
        </p:nvSpPr>
        <p:spPr>
          <a:xfrm>
            <a:off x="4087812" y="1949450"/>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6" name="Google Shape;126;p3"/>
          <p:cNvSpPr/>
          <p:nvPr/>
        </p:nvSpPr>
        <p:spPr>
          <a:xfrm flipH="1" rot="10800000">
            <a:off x="4087812" y="2825750"/>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7" name="Google Shape;127;p3"/>
          <p:cNvSpPr/>
          <p:nvPr/>
        </p:nvSpPr>
        <p:spPr>
          <a:xfrm flipH="1" rot="10800000">
            <a:off x="4089400" y="3568700"/>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8" name="Google Shape;128;p3"/>
          <p:cNvSpPr/>
          <p:nvPr/>
        </p:nvSpPr>
        <p:spPr>
          <a:xfrm rot="10800000">
            <a:off x="3217862" y="3565525"/>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9" name="Google Shape;129;p3"/>
          <p:cNvSpPr/>
          <p:nvPr/>
        </p:nvSpPr>
        <p:spPr>
          <a:xfrm flipH="1">
            <a:off x="3213100" y="1944687"/>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0" name="Google Shape;130;p3"/>
          <p:cNvSpPr/>
          <p:nvPr/>
        </p:nvSpPr>
        <p:spPr>
          <a:xfrm flipH="1">
            <a:off x="3211512" y="1131887"/>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p:nvPr/>
        </p:nvSpPr>
        <p:spPr>
          <a:xfrm rot="10800000">
            <a:off x="3216275" y="2820987"/>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p:nvPr/>
        </p:nvSpPr>
        <p:spPr>
          <a:xfrm>
            <a:off x="3181350" y="1230312"/>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3" name="Google Shape;133;p3"/>
          <p:cNvSpPr txBox="1"/>
          <p:nvPr/>
        </p:nvSpPr>
        <p:spPr>
          <a:xfrm>
            <a:off x="5073650" y="14716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34" name="Google Shape;134;p3"/>
          <p:cNvCxnSpPr/>
          <p:nvPr/>
        </p:nvCxnSpPr>
        <p:spPr>
          <a:xfrm>
            <a:off x="5672137" y="15001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35" name="Google Shape;135;p3"/>
          <p:cNvSpPr txBox="1"/>
          <p:nvPr/>
        </p:nvSpPr>
        <p:spPr>
          <a:xfrm>
            <a:off x="5727700" y="1484312"/>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6" name="Google Shape;136;p3"/>
          <p:cNvSpPr txBox="1"/>
          <p:nvPr/>
        </p:nvSpPr>
        <p:spPr>
          <a:xfrm>
            <a:off x="5073650" y="2209800"/>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37" name="Google Shape;137;p3"/>
          <p:cNvCxnSpPr/>
          <p:nvPr/>
        </p:nvCxnSpPr>
        <p:spPr>
          <a:xfrm>
            <a:off x="5672137" y="2238375"/>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38" name="Google Shape;138;p3"/>
          <p:cNvSpPr txBox="1"/>
          <p:nvPr/>
        </p:nvSpPr>
        <p:spPr>
          <a:xfrm>
            <a:off x="5727700" y="2227262"/>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chemeClr val="lt1"/>
              </a:buClr>
              <a:buSzPts val="1400"/>
              <a:buFont typeface="Nixie One"/>
              <a:buNone/>
            </a:pPr>
            <a:r>
              <a:rPr b="1" i="0" lang="en-US" sz="1400" u="none">
                <a:solidFill>
                  <a:schemeClr val="lt1"/>
                </a:solidFill>
                <a:latin typeface="Nixie One"/>
                <a:ea typeface="Nixie One"/>
                <a:cs typeface="Nixie One"/>
                <a:sym typeface="Nixie One"/>
              </a:rPr>
              <a:t>Going to </a:t>
            </a:r>
            <a:endParaRPr/>
          </a:p>
        </p:txBody>
      </p:sp>
      <p:sp>
        <p:nvSpPr>
          <p:cNvPr id="139" name="Google Shape;139;p3"/>
          <p:cNvSpPr txBox="1"/>
          <p:nvPr/>
        </p:nvSpPr>
        <p:spPr>
          <a:xfrm>
            <a:off x="5073650" y="296862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40" name="Google Shape;140;p3"/>
          <p:cNvCxnSpPr/>
          <p:nvPr/>
        </p:nvCxnSpPr>
        <p:spPr>
          <a:xfrm>
            <a:off x="5672137" y="299720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41" name="Google Shape;141;p3"/>
          <p:cNvSpPr txBox="1"/>
          <p:nvPr/>
        </p:nvSpPr>
        <p:spPr>
          <a:xfrm>
            <a:off x="5727700" y="291147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Present Continuous</a:t>
            </a:r>
            <a:endParaRPr/>
          </a:p>
        </p:txBody>
      </p:sp>
      <p:sp>
        <p:nvSpPr>
          <p:cNvPr id="142" name="Google Shape;142;p3"/>
          <p:cNvSpPr txBox="1"/>
          <p:nvPr/>
        </p:nvSpPr>
        <p:spPr>
          <a:xfrm>
            <a:off x="5073650" y="36988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43" name="Google Shape;143;p3"/>
          <p:cNvCxnSpPr/>
          <p:nvPr/>
        </p:nvCxnSpPr>
        <p:spPr>
          <a:xfrm>
            <a:off x="5672137" y="3727450"/>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44" name="Google Shape;144;p3"/>
          <p:cNvSpPr txBox="1"/>
          <p:nvPr/>
        </p:nvSpPr>
        <p:spPr>
          <a:xfrm>
            <a:off x="5727700" y="3643312"/>
            <a:ext cx="169545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Educational materials and Sources</a:t>
            </a:r>
            <a:endParaRPr/>
          </a:p>
        </p:txBody>
      </p:sp>
      <p:sp>
        <p:nvSpPr>
          <p:cNvPr id="145" name="Google Shape;145;p3"/>
          <p:cNvSpPr/>
          <p:nvPr/>
        </p:nvSpPr>
        <p:spPr>
          <a:xfrm flipH="1">
            <a:off x="4983162" y="1327150"/>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6" name="Google Shape;146;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7" name="Google Shape;147;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48" name="Google Shape;148;p3"/>
          <p:cNvSpPr txBox="1"/>
          <p:nvPr/>
        </p:nvSpPr>
        <p:spPr>
          <a:xfrm>
            <a:off x="5695950" y="1460500"/>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Will</a:t>
            </a:r>
            <a:endParaRPr/>
          </a:p>
        </p:txBody>
      </p:sp>
      <p:pic>
        <p:nvPicPr>
          <p:cNvPr descr="Erasmus+ logo EN.jpg" id="149" name="Google Shape;149;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4"/>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Will</a:t>
            </a:r>
            <a:endParaRPr/>
          </a:p>
        </p:txBody>
      </p:sp>
      <p:sp>
        <p:nvSpPr>
          <p:cNvPr id="155" name="Google Shape;155;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56" name="Google Shape;156;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57" name="Google Shape;157;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58" name="Google Shape;158;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 </a:t>
            </a:r>
            <a:endParaRPr/>
          </a:p>
        </p:txBody>
      </p:sp>
      <p:grpSp>
        <p:nvGrpSpPr>
          <p:cNvPr id="164" name="Google Shape;164;p5"/>
          <p:cNvGrpSpPr/>
          <p:nvPr/>
        </p:nvGrpSpPr>
        <p:grpSpPr>
          <a:xfrm>
            <a:off x="323850" y="758825"/>
            <a:ext cx="366712" cy="366712"/>
            <a:chOff x="1923675" y="1633650"/>
            <a:chExt cx="436000" cy="435975"/>
          </a:xfrm>
        </p:grpSpPr>
        <p:sp>
          <p:nvSpPr>
            <p:cNvPr id="165" name="Google Shape;165;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6" name="Google Shape;166;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7" name="Google Shape;167;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8" name="Google Shape;168;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9" name="Google Shape;169;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0" name="Google Shape;170;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71" name="Google Shape;171;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2" name="Google Shape;172;p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3" name="Google Shape;173;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74" name="Google Shape;174;p5"/>
          <p:cNvSpPr txBox="1"/>
          <p:nvPr/>
        </p:nvSpPr>
        <p:spPr>
          <a:xfrm>
            <a:off x="1022350" y="1779587"/>
            <a:ext cx="5976937" cy="175418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1800"/>
              <a:buFont typeface="Nixie One"/>
              <a:buAutoNum type="arabicPeriod"/>
            </a:pPr>
            <a:r>
              <a:rPr b="0" i="0" lang="en-US" sz="1800" u="none">
                <a:solidFill>
                  <a:schemeClr val="dk1"/>
                </a:solidFill>
                <a:latin typeface="Nixie One"/>
                <a:ea typeface="Nixie One"/>
                <a:cs typeface="Nixie One"/>
                <a:sym typeface="Nixie One"/>
              </a:rPr>
              <a:t>When we express </a:t>
            </a:r>
            <a:r>
              <a:rPr b="1" i="1" lang="en-US" sz="1800" u="none">
                <a:solidFill>
                  <a:schemeClr val="dk1"/>
                </a:solidFill>
                <a:latin typeface="Nixie One"/>
                <a:ea typeface="Nixie One"/>
                <a:cs typeface="Nixie One"/>
                <a:sym typeface="Nixie One"/>
              </a:rPr>
              <a:t>beliefs about the future</a:t>
            </a:r>
            <a:r>
              <a:rPr b="0" i="0" lang="en-US" sz="1800" u="none">
                <a:solidFill>
                  <a:schemeClr val="dk1"/>
                </a:solidFill>
                <a:latin typeface="Nixie One"/>
                <a:ea typeface="Nixie One"/>
                <a:cs typeface="Nixie One"/>
                <a:sym typeface="Nixie One"/>
              </a:rPr>
              <a:t>. </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It will be a nice day tomorrow.</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 think Brazil will win the World Cup.</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I´m sure you will enjoy film. </a:t>
            </a:r>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 </a:t>
            </a:r>
            <a:endParaRPr/>
          </a:p>
        </p:txBody>
      </p:sp>
      <p:grpSp>
        <p:nvGrpSpPr>
          <p:cNvPr id="180" name="Google Shape;180;p6"/>
          <p:cNvGrpSpPr/>
          <p:nvPr/>
        </p:nvGrpSpPr>
        <p:grpSpPr>
          <a:xfrm>
            <a:off x="323850" y="758825"/>
            <a:ext cx="366712" cy="366712"/>
            <a:chOff x="1923675" y="1633650"/>
            <a:chExt cx="436000" cy="435975"/>
          </a:xfrm>
        </p:grpSpPr>
        <p:sp>
          <p:nvSpPr>
            <p:cNvPr id="181" name="Google Shape;181;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2" name="Google Shape;182;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3" name="Google Shape;183;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4" name="Google Shape;184;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5" name="Google Shape;185;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6" name="Google Shape;186;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87" name="Google Shape;187;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8" name="Google Shape;188;p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9" name="Google Shape;189;p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190" name="Google Shape;190;p6"/>
          <p:cNvSpPr txBox="1"/>
          <p:nvPr/>
        </p:nvSpPr>
        <p:spPr>
          <a:xfrm>
            <a:off x="1042987" y="1735137"/>
            <a:ext cx="6337300" cy="133826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1800"/>
              <a:buFont typeface="Nixie One"/>
              <a:buAutoNum type="arabicPeriod" startAt="2"/>
            </a:pPr>
            <a:r>
              <a:rPr b="0" i="0" lang="en-US" sz="1800" u="none">
                <a:solidFill>
                  <a:schemeClr val="dk1"/>
                </a:solidFill>
                <a:latin typeface="Nixie One"/>
                <a:ea typeface="Nixie One"/>
                <a:cs typeface="Nixie One"/>
                <a:sym typeface="Nixie One"/>
              </a:rPr>
              <a:t>To express </a:t>
            </a:r>
            <a:r>
              <a:rPr b="1" i="1" lang="en-US" sz="1800" u="none">
                <a:solidFill>
                  <a:schemeClr val="dk1"/>
                </a:solidFill>
                <a:latin typeface="Nixie One"/>
                <a:ea typeface="Nixie One"/>
                <a:cs typeface="Nixie One"/>
                <a:sym typeface="Nixie One"/>
              </a:rPr>
              <a:t>wanting</a:t>
            </a:r>
            <a:r>
              <a:rPr b="0" i="0" lang="en-US" sz="1800" u="none">
                <a:solidFill>
                  <a:schemeClr val="dk1"/>
                </a:solidFill>
                <a:latin typeface="Nixie One"/>
                <a:ea typeface="Nixie One"/>
                <a:cs typeface="Nixie One"/>
                <a:sym typeface="Nixie One"/>
              </a:rPr>
              <a:t> or </a:t>
            </a:r>
            <a:r>
              <a:rPr b="1" i="1" lang="en-US" sz="1800" u="none">
                <a:solidFill>
                  <a:schemeClr val="dk1"/>
                </a:solidFill>
                <a:latin typeface="Nixie One"/>
                <a:ea typeface="Nixie One"/>
                <a:cs typeface="Nixie One"/>
                <a:sym typeface="Nixie One"/>
              </a:rPr>
              <a:t>willingness</a:t>
            </a:r>
            <a:r>
              <a:rPr b="0" i="0" lang="en-US" sz="1800" u="none">
                <a:solidFill>
                  <a:schemeClr val="dk1"/>
                </a:solidFill>
                <a:latin typeface="Nixie One"/>
                <a:ea typeface="Nixie One"/>
                <a:cs typeface="Nixie One"/>
                <a:sym typeface="Nixie One"/>
              </a:rPr>
              <a:t>.</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 hope you will come to my party. </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George says he will help us.  </a:t>
            </a:r>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 </a:t>
            </a:r>
            <a:endParaRPr/>
          </a:p>
        </p:txBody>
      </p:sp>
      <p:grpSp>
        <p:nvGrpSpPr>
          <p:cNvPr id="196" name="Google Shape;196;p7"/>
          <p:cNvGrpSpPr/>
          <p:nvPr/>
        </p:nvGrpSpPr>
        <p:grpSpPr>
          <a:xfrm>
            <a:off x="323850" y="758825"/>
            <a:ext cx="366712" cy="366712"/>
            <a:chOff x="1923675" y="1633650"/>
            <a:chExt cx="436000" cy="435975"/>
          </a:xfrm>
        </p:grpSpPr>
        <p:sp>
          <p:nvSpPr>
            <p:cNvPr id="197" name="Google Shape;197;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8" name="Google Shape;198;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9" name="Google Shape;199;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0" name="Google Shape;200;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1" name="Google Shape;201;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2" name="Google Shape;202;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03" name="Google Shape;203;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4" name="Google Shape;204;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5" name="Google Shape;205;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06" name="Google Shape;206;p7"/>
          <p:cNvSpPr txBox="1"/>
          <p:nvPr/>
        </p:nvSpPr>
        <p:spPr>
          <a:xfrm>
            <a:off x="1042987" y="1735137"/>
            <a:ext cx="6337300" cy="1754187"/>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1800"/>
              <a:buFont typeface="Nixie One"/>
              <a:buAutoNum type="arabicPeriod" startAt="3"/>
            </a:pPr>
            <a:r>
              <a:rPr b="0" i="0" lang="en-US" sz="1800" u="none">
                <a:solidFill>
                  <a:schemeClr val="dk1"/>
                </a:solidFill>
                <a:latin typeface="Nixie One"/>
                <a:ea typeface="Nixie One"/>
                <a:cs typeface="Nixie One"/>
                <a:sym typeface="Nixie One"/>
              </a:rPr>
              <a:t>To make/talk </a:t>
            </a:r>
            <a:r>
              <a:rPr b="1" i="1" lang="en-US" sz="1800" u="none">
                <a:solidFill>
                  <a:schemeClr val="dk1"/>
                </a:solidFill>
                <a:latin typeface="Nixie One"/>
                <a:ea typeface="Nixie One"/>
                <a:cs typeface="Nixie One"/>
                <a:sym typeface="Nixie One"/>
              </a:rPr>
              <a:t>offers and promises</a:t>
            </a:r>
            <a:r>
              <a:rPr b="0" i="0" lang="en-US" sz="1800" u="none">
                <a:solidFill>
                  <a:schemeClr val="dk1"/>
                </a:solidFill>
                <a:latin typeface="Nixie One"/>
                <a:ea typeface="Nixie One"/>
                <a:cs typeface="Nixie One"/>
                <a:sym typeface="Nixie One"/>
              </a:rPr>
              <a:t>:</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I´ll see you tomorrow. </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We´ll send you an email.  </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Mary will help with the cleaning. </a:t>
            </a: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8"/>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 </a:t>
            </a:r>
            <a:endParaRPr/>
          </a:p>
        </p:txBody>
      </p:sp>
      <p:grpSp>
        <p:nvGrpSpPr>
          <p:cNvPr id="212" name="Google Shape;212;p8"/>
          <p:cNvGrpSpPr/>
          <p:nvPr/>
        </p:nvGrpSpPr>
        <p:grpSpPr>
          <a:xfrm>
            <a:off x="323850" y="758825"/>
            <a:ext cx="366712" cy="366712"/>
            <a:chOff x="1923675" y="1633650"/>
            <a:chExt cx="436000" cy="435975"/>
          </a:xfrm>
        </p:grpSpPr>
        <p:sp>
          <p:nvSpPr>
            <p:cNvPr id="213" name="Google Shape;213;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4" name="Google Shape;214;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5" name="Google Shape;215;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6" name="Google Shape;216;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7" name="Google Shape;217;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8" name="Google Shape;218;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19" name="Google Shape;219;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20" name="Google Shape;220;p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21" name="Google Shape;221;p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22" name="Google Shape;222;p8"/>
          <p:cNvSpPr txBox="1"/>
          <p:nvPr/>
        </p:nvSpPr>
        <p:spPr>
          <a:xfrm>
            <a:off x="1042987" y="1735137"/>
            <a:ext cx="6337300" cy="1338262"/>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chemeClr val="dk1"/>
              </a:buClr>
              <a:buSzPts val="1800"/>
              <a:buFont typeface="Nixie One"/>
              <a:buAutoNum type="arabicPeriod" startAt="4"/>
            </a:pPr>
            <a:r>
              <a:rPr b="0" i="0" lang="en-US" sz="1800" u="none">
                <a:solidFill>
                  <a:schemeClr val="dk1"/>
                </a:solidFill>
                <a:latin typeface="Nixie One"/>
                <a:ea typeface="Nixie One"/>
                <a:cs typeface="Nixie One"/>
                <a:sym typeface="Nixie One"/>
              </a:rPr>
              <a:t>In </a:t>
            </a:r>
            <a:r>
              <a:rPr b="1" i="1" lang="en-US" sz="1800" u="none">
                <a:solidFill>
                  <a:schemeClr val="dk1"/>
                </a:solidFill>
                <a:latin typeface="Nixie One"/>
                <a:ea typeface="Nixie One"/>
                <a:cs typeface="Nixie One"/>
                <a:sym typeface="Nixie One"/>
              </a:rPr>
              <a:t>spontaneous situations</a:t>
            </a:r>
            <a:r>
              <a:rPr b="0" i="0" lang="en-US" sz="1800" u="none">
                <a:solidFill>
                  <a:schemeClr val="dk1"/>
                </a:solidFill>
                <a:latin typeface="Nixie One"/>
                <a:ea typeface="Nixie One"/>
                <a:cs typeface="Nixie One"/>
                <a:sym typeface="Nixie One"/>
              </a:rPr>
              <a:t>. </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I´ll call the cab. </a:t>
            </a:r>
            <a:endParaRPr/>
          </a:p>
          <a:p>
            <a:pPr indent="-285750" lvl="1" marL="742950" marR="0" rtl="0" algn="l">
              <a:lnSpc>
                <a:spcPct val="150000"/>
              </a:lnSpc>
              <a:spcBef>
                <a:spcPts val="0"/>
              </a:spcBef>
              <a:spcAft>
                <a:spcPts val="0"/>
              </a:spcAft>
              <a:buClr>
                <a:schemeClr val="dk1"/>
              </a:buClr>
              <a:buSzPts val="1800"/>
              <a:buFont typeface="Arial"/>
              <a:buChar char="•"/>
            </a:pPr>
            <a:r>
              <a:rPr b="0" i="0" lang="en-US" sz="1800" u="none" cap="none" strike="noStrike">
                <a:solidFill>
                  <a:schemeClr val="dk1"/>
                </a:solidFill>
                <a:latin typeface="Nixie One"/>
                <a:ea typeface="Nixie One"/>
                <a:cs typeface="Nixie One"/>
                <a:sym typeface="Nixie One"/>
              </a:rPr>
              <a:t>I´ll do it. </a:t>
            </a:r>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9"/>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Be going to </a:t>
            </a:r>
            <a:endParaRPr/>
          </a:p>
        </p:txBody>
      </p:sp>
      <p:sp>
        <p:nvSpPr>
          <p:cNvPr id="228" name="Google Shape;228;p9"/>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229" name="Google Shape;229;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30" name="Google Shape;230;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31" name="Google Shape;231;p9"/>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