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Lst>
  <p:sldSz cy="5143500" cx="9144000"/>
  <p:notesSz cx="6858000" cy="9144000"/>
  <p:embeddedFontLst>
    <p:embeddedFont>
      <p:font typeface="Roboto Slab"/>
      <p:regular r:id="rId27"/>
      <p:bold r:id="rId28"/>
    </p:embeddedFont>
    <p:embeddedFont>
      <p:font typeface="Nixie One"/>
      <p:regular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30" roundtripDataSignature="AMtx7mig51DOsW1wTHn+U05xvpFlRbntq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0.xml"/><Relationship Id="rId22" Type="http://schemas.openxmlformats.org/officeDocument/2006/relationships/slide" Target="slides/slide12.xml"/><Relationship Id="rId21" Type="http://schemas.openxmlformats.org/officeDocument/2006/relationships/slide" Target="slides/slide11.xml"/><Relationship Id="rId24" Type="http://schemas.openxmlformats.org/officeDocument/2006/relationships/slide" Target="slides/slide14.xml"/><Relationship Id="rId23" Type="http://schemas.openxmlformats.org/officeDocument/2006/relationships/slide" Target="slides/slide13.xml"/><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slide" Target="slides/slide16.xml"/><Relationship Id="rId25" Type="http://schemas.openxmlformats.org/officeDocument/2006/relationships/slide" Target="slides/slide15.xml"/><Relationship Id="rId28" Type="http://schemas.openxmlformats.org/officeDocument/2006/relationships/font" Target="fonts/RobotoSlab-bold.fntdata"/><Relationship Id="rId27" Type="http://schemas.openxmlformats.org/officeDocument/2006/relationships/font" Target="fonts/RobotoSlab-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font" Target="fonts/NixieOne-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 Id="rId30" Type="http://customschemas.google.com/relationships/presentationmetadata" Target="metadata"/><Relationship Id="rId11" Type="http://schemas.openxmlformats.org/officeDocument/2006/relationships/slide" Target="slides/slide1.xml"/><Relationship Id="rId10" Type="http://schemas.openxmlformats.org/officeDocument/2006/relationships/notesMaster" Target="notesMasters/notesMaster1.xml"/><Relationship Id="rId13" Type="http://schemas.openxmlformats.org/officeDocument/2006/relationships/slide" Target="slides/slide3.xml"/><Relationship Id="rId12" Type="http://schemas.openxmlformats.org/officeDocument/2006/relationships/slide" Target="slides/slide2.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7" name="Google Shape;7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9" name="Google Shape;21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7" name="Google Shape;237;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6" name="Google Shape;24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2" name="Google Shape;262;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0" name="Google Shape;28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9" name="Google Shape;289;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117e417a487_0_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7" name="Google Shape;307;g117e417a487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3" name="Google Shape;9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7" name="Google Shape;13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1" name="Google Shape;15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0" name="Google Shape;16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4" name="Google Shape;19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3" name="Google Shape;203;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7"/>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3"/>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3"/>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5"/>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5"/>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3" name="Shape 73"/>
        <p:cNvGrpSpPr/>
        <p:nvPr/>
      </p:nvGrpSpPr>
      <p:grpSpPr>
        <a:xfrm>
          <a:off x="0" y="0"/>
          <a:ext cx="0" cy="0"/>
          <a:chOff x="0" y="0"/>
          <a:chExt cx="0" cy="0"/>
        </a:xfrm>
      </p:grpSpPr>
      <p:sp>
        <p:nvSpPr>
          <p:cNvPr id="74" name="Google Shape;74;g117e417a487_0_40"/>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2.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6"/>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6"/>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6"/>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6"/>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8"/>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8"/>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8"/>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8"/>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8"/>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20"/>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20"/>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20"/>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20"/>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20"/>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2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2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22"/>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22"/>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22"/>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22"/>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22"/>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2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2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4"/>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24"/>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24"/>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24"/>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4"/>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24"/>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2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2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g117e417a487_0_31"/>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7e417a487_0_31"/>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7e417a487_0_31"/>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7e417a487_0_31"/>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7e417a487_0_31"/>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g117e417a487_0_31"/>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7e417a487_0_31"/>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 name="Google Shape;72;g117e417a487_0_31"/>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hyperlink" Target="https://wordwall.net/resource/18336497/digi-school-2020-1-sk01-ka226-sch-094350-conditionals" TargetMode="External"/><Relationship Id="rId5" Type="http://schemas.openxmlformats.org/officeDocument/2006/relationships/hyperlink" Target="https://wordwall.net/resource/19184057/digi-school-2020-1-sk01-ka226-sch-094350-unusual-jobs" TargetMode="External"/><Relationship Id="rId6" Type="http://schemas.openxmlformats.org/officeDocument/2006/relationships/hyperlink" Target="https://www.liveworksheets.com/yb2485993m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
          <p:cNvSpPr txBox="1"/>
          <p:nvPr>
            <p:ph type="ctrTitle"/>
          </p:nvPr>
        </p:nvSpPr>
        <p:spPr>
          <a:xfrm>
            <a:off x="685800" y="2601912"/>
            <a:ext cx="5810250" cy="148272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Conditional sentences</a:t>
            </a:r>
            <a:endParaRPr/>
          </a:p>
        </p:txBody>
      </p:sp>
      <p:grpSp>
        <p:nvGrpSpPr>
          <p:cNvPr id="80" name="Google Shape;80;p1"/>
          <p:cNvGrpSpPr/>
          <p:nvPr/>
        </p:nvGrpSpPr>
        <p:grpSpPr>
          <a:xfrm>
            <a:off x="752475" y="1030287"/>
            <a:ext cx="965200" cy="1011237"/>
            <a:chOff x="5961125" y="1623900"/>
            <a:chExt cx="427450" cy="448175"/>
          </a:xfrm>
        </p:grpSpPr>
        <p:sp>
          <p:nvSpPr>
            <p:cNvPr id="81" name="Google Shape;81;p1"/>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2" name="Google Shape;82;p1"/>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3" name="Google Shape;83;p1"/>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1"/>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1"/>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1"/>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7" name="Google Shape;87;p1"/>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descr="Erasmus+ logo EN.jpg" id="88" name="Google Shape;88;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90" name="Google Shape;90;p1"/>
          <p:cNvSpPr txBox="1"/>
          <p:nvPr/>
        </p:nvSpPr>
        <p:spPr>
          <a:xfrm>
            <a:off x="428625" y="4643437"/>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0"/>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endParaRPr/>
          </a:p>
        </p:txBody>
      </p:sp>
      <p:grpSp>
        <p:nvGrpSpPr>
          <p:cNvPr id="222" name="Google Shape;222;p10"/>
          <p:cNvGrpSpPr/>
          <p:nvPr/>
        </p:nvGrpSpPr>
        <p:grpSpPr>
          <a:xfrm>
            <a:off x="323850" y="758825"/>
            <a:ext cx="366712" cy="366712"/>
            <a:chOff x="1923675" y="1633650"/>
            <a:chExt cx="436000" cy="435975"/>
          </a:xfrm>
        </p:grpSpPr>
        <p:sp>
          <p:nvSpPr>
            <p:cNvPr id="223" name="Google Shape;223;p10"/>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4" name="Google Shape;224;p10"/>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5" name="Google Shape;225;p10"/>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6" name="Google Shape;226;p10"/>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7" name="Google Shape;227;p10"/>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8" name="Google Shape;228;p10"/>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29" name="Google Shape;229;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30" name="Google Shape;230;p10"/>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31" name="Google Shape;231;p10"/>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32" name="Google Shape;232;p10"/>
          <p:cNvSpPr/>
          <p:nvPr/>
        </p:nvSpPr>
        <p:spPr>
          <a:xfrm>
            <a:off x="1709737" y="1860550"/>
            <a:ext cx="2541587" cy="1665287"/>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400"/>
              <a:buFont typeface="Nixie One"/>
              <a:buNone/>
            </a:pPr>
            <a:r>
              <a:rPr b="1" i="0" lang="en-US" sz="1400" u="none">
                <a:solidFill>
                  <a:srgbClr val="3B8D61"/>
                </a:solidFill>
                <a:latin typeface="Nixie One"/>
                <a:ea typeface="Nixie One"/>
                <a:cs typeface="Nixie One"/>
                <a:sym typeface="Nixie One"/>
              </a:rPr>
              <a:t>IF + PRESENT SIMPLE</a:t>
            </a:r>
            <a:endParaRPr/>
          </a:p>
        </p:txBody>
      </p:sp>
      <p:sp>
        <p:nvSpPr>
          <p:cNvPr id="233" name="Google Shape;233;p10"/>
          <p:cNvSpPr/>
          <p:nvPr/>
        </p:nvSpPr>
        <p:spPr>
          <a:xfrm>
            <a:off x="4635500" y="1860550"/>
            <a:ext cx="2632075" cy="1665287"/>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400"/>
              <a:buFont typeface="Nixie One"/>
              <a:buNone/>
            </a:pPr>
            <a:r>
              <a:rPr b="1" i="0" lang="en-US" sz="1400" u="none">
                <a:solidFill>
                  <a:srgbClr val="18637B"/>
                </a:solidFill>
                <a:latin typeface="Nixie One"/>
                <a:ea typeface="Nixie One"/>
                <a:cs typeface="Nixie One"/>
                <a:sym typeface="Nixie One"/>
              </a:rPr>
              <a:t>WILL/MIGHT/</a:t>
            </a:r>
            <a:endParaRPr/>
          </a:p>
          <a:p>
            <a:pPr indent="0" lvl="0" marL="0" marR="0" rtl="0" algn="ctr">
              <a:lnSpc>
                <a:spcPct val="100000"/>
              </a:lnSpc>
              <a:spcBef>
                <a:spcPts val="0"/>
              </a:spcBef>
              <a:spcAft>
                <a:spcPts val="0"/>
              </a:spcAft>
              <a:buClr>
                <a:srgbClr val="18637B"/>
              </a:buClr>
              <a:buSzPts val="1400"/>
              <a:buFont typeface="Nixie One"/>
              <a:buNone/>
            </a:pPr>
            <a:r>
              <a:rPr b="1" i="0" lang="en-US" sz="1400" u="none">
                <a:solidFill>
                  <a:srgbClr val="18637B"/>
                </a:solidFill>
                <a:latin typeface="Nixie One"/>
                <a:ea typeface="Nixie One"/>
                <a:cs typeface="Nixie One"/>
                <a:sym typeface="Nixie One"/>
              </a:rPr>
              <a:t>WON´T</a:t>
            </a:r>
            <a:endParaRPr/>
          </a:p>
        </p:txBody>
      </p:sp>
      <p:sp>
        <p:nvSpPr>
          <p:cNvPr id="234" name="Google Shape;234;p10"/>
          <p:cNvSpPr txBox="1"/>
          <p:nvPr/>
        </p:nvSpPr>
        <p:spPr>
          <a:xfrm>
            <a:off x="903287" y="3878262"/>
            <a:ext cx="7559675" cy="922337"/>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If I </a:t>
            </a:r>
            <a:r>
              <a:rPr b="1" i="1" lang="en-US" sz="1800" u="none">
                <a:solidFill>
                  <a:schemeClr val="dk1"/>
                </a:solidFill>
                <a:latin typeface="Nixie One"/>
                <a:ea typeface="Nixie One"/>
                <a:cs typeface="Nixie One"/>
                <a:sym typeface="Nixie One"/>
              </a:rPr>
              <a:t>get</a:t>
            </a:r>
            <a:r>
              <a:rPr b="0" i="0" lang="en-US" sz="1800" u="none">
                <a:solidFill>
                  <a:schemeClr val="dk1"/>
                </a:solidFill>
                <a:latin typeface="Nixie One"/>
                <a:ea typeface="Nixie One"/>
                <a:cs typeface="Nixie One"/>
                <a:sym typeface="Nixie One"/>
              </a:rPr>
              <a:t> the grade I want, I</a:t>
            </a:r>
            <a:r>
              <a:rPr b="1" i="1" lang="en-US" sz="1800" u="none">
                <a:solidFill>
                  <a:schemeClr val="dk1"/>
                </a:solidFill>
                <a:latin typeface="Nixie One"/>
                <a:ea typeface="Nixie One"/>
                <a:cs typeface="Nixie One"/>
                <a:sym typeface="Nixie One"/>
              </a:rPr>
              <a:t>´ll</a:t>
            </a:r>
            <a:r>
              <a:rPr b="0" i="0" lang="en-US" sz="1800" u="none">
                <a:solidFill>
                  <a:schemeClr val="dk1"/>
                </a:solidFill>
                <a:latin typeface="Nixie One"/>
                <a:ea typeface="Nixie One"/>
                <a:cs typeface="Nixie One"/>
                <a:sym typeface="Nixie One"/>
              </a:rPr>
              <a:t> probably </a:t>
            </a:r>
            <a:r>
              <a:rPr b="1" i="1" lang="en-US" sz="1800" u="none">
                <a:solidFill>
                  <a:schemeClr val="dk1"/>
                </a:solidFill>
                <a:latin typeface="Nixie One"/>
                <a:ea typeface="Nixie One"/>
                <a:cs typeface="Nixie One"/>
                <a:sym typeface="Nixie One"/>
              </a:rPr>
              <a:t>stay</a:t>
            </a:r>
            <a:r>
              <a:rPr b="0" i="0" lang="en-US" sz="1800" u="none">
                <a:solidFill>
                  <a:schemeClr val="dk1"/>
                </a:solidFill>
                <a:latin typeface="Nixie One"/>
                <a:ea typeface="Nixie One"/>
                <a:cs typeface="Nixie One"/>
                <a:sym typeface="Nixie One"/>
              </a:rPr>
              <a:t> and do my doctorate. </a:t>
            </a:r>
            <a:endParaRPr/>
          </a:p>
          <a:p>
            <a:pPr indent="0" lvl="0" marL="0" marR="0" rtl="0" algn="ctr">
              <a:lnSpc>
                <a:spcPct val="15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If I </a:t>
            </a:r>
            <a:r>
              <a:rPr b="1" i="1" lang="en-US" sz="1800" u="none">
                <a:solidFill>
                  <a:schemeClr val="dk1"/>
                </a:solidFill>
                <a:latin typeface="Nixie One"/>
                <a:ea typeface="Nixie One"/>
                <a:cs typeface="Nixie One"/>
                <a:sym typeface="Nixie One"/>
              </a:rPr>
              <a:t>don´t get </a:t>
            </a:r>
            <a:r>
              <a:rPr b="0" i="0" lang="en-US" sz="1800" u="none">
                <a:solidFill>
                  <a:schemeClr val="dk1"/>
                </a:solidFill>
                <a:latin typeface="Nixie One"/>
                <a:ea typeface="Nixie One"/>
                <a:cs typeface="Nixie One"/>
                <a:sym typeface="Nixie One"/>
              </a:rPr>
              <a:t>the grades, I</a:t>
            </a:r>
            <a:r>
              <a:rPr b="1" i="1" lang="en-US" sz="1800" u="none">
                <a:solidFill>
                  <a:schemeClr val="dk1"/>
                </a:solidFill>
                <a:latin typeface="Nixie One"/>
                <a:ea typeface="Nixie One"/>
                <a:cs typeface="Nixie One"/>
                <a:sym typeface="Nixie One"/>
              </a:rPr>
              <a:t>´ll have to </a:t>
            </a:r>
            <a:r>
              <a:rPr b="0" i="0" lang="en-US" sz="1800" u="none">
                <a:solidFill>
                  <a:schemeClr val="dk1"/>
                </a:solidFill>
                <a:latin typeface="Nixie One"/>
                <a:ea typeface="Nixie One"/>
                <a:cs typeface="Nixie One"/>
                <a:sym typeface="Nixie One"/>
              </a:rPr>
              <a:t>get a job. </a:t>
            </a:r>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1"/>
          <p:cNvSpPr txBox="1"/>
          <p:nvPr>
            <p:ph type="ctrTitle"/>
          </p:nvPr>
        </p:nvSpPr>
        <p:spPr>
          <a:xfrm>
            <a:off x="4113212" y="2878137"/>
            <a:ext cx="4505325" cy="15652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Second conditional</a:t>
            </a:r>
            <a:endParaRPr/>
          </a:p>
        </p:txBody>
      </p:sp>
      <p:sp>
        <p:nvSpPr>
          <p:cNvPr id="240" name="Google Shape;240;p11"/>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241" name="Google Shape;241;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42" name="Google Shape;242;p1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43" name="Google Shape;243;p11"/>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12"/>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249" name="Google Shape;249;p12"/>
          <p:cNvGrpSpPr/>
          <p:nvPr/>
        </p:nvGrpSpPr>
        <p:grpSpPr>
          <a:xfrm>
            <a:off x="323850" y="758825"/>
            <a:ext cx="366712" cy="366712"/>
            <a:chOff x="1923675" y="1633650"/>
            <a:chExt cx="436000" cy="435975"/>
          </a:xfrm>
        </p:grpSpPr>
        <p:sp>
          <p:nvSpPr>
            <p:cNvPr id="250" name="Google Shape;250;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1" name="Google Shape;251;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2" name="Google Shape;252;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3" name="Google Shape;253;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4" name="Google Shape;254;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5" name="Google Shape;255;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56" name="Google Shape;256;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57" name="Google Shape;257;p12"/>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58" name="Google Shape;258;p12"/>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59" name="Google Shape;259;p12"/>
          <p:cNvSpPr txBox="1"/>
          <p:nvPr/>
        </p:nvSpPr>
        <p:spPr>
          <a:xfrm>
            <a:off x="1042987" y="1995487"/>
            <a:ext cx="7632700" cy="1939925"/>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We when we talk about imaginary situations</a:t>
            </a:r>
            <a:endParaRPr/>
          </a:p>
          <a:p>
            <a:pPr indent="-285750" lvl="0" marL="285750" marR="0" rtl="0" algn="l">
              <a:lnSpc>
                <a:spcPct val="20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When we talk about unlikely future</a:t>
            </a:r>
            <a:endParaRPr/>
          </a:p>
          <a:p>
            <a:pPr indent="-285750" lvl="0" marL="285750" marR="0" rtl="0" algn="l">
              <a:lnSpc>
                <a:spcPct val="20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When we talk about fantasies </a:t>
            </a:r>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13"/>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endParaRPr/>
          </a:p>
        </p:txBody>
      </p:sp>
      <p:grpSp>
        <p:nvGrpSpPr>
          <p:cNvPr id="265" name="Google Shape;265;p13"/>
          <p:cNvGrpSpPr/>
          <p:nvPr/>
        </p:nvGrpSpPr>
        <p:grpSpPr>
          <a:xfrm>
            <a:off x="323850" y="758825"/>
            <a:ext cx="366712" cy="366712"/>
            <a:chOff x="1923675" y="1633650"/>
            <a:chExt cx="436000" cy="435975"/>
          </a:xfrm>
        </p:grpSpPr>
        <p:sp>
          <p:nvSpPr>
            <p:cNvPr id="266" name="Google Shape;266;p13"/>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7" name="Google Shape;267;p13"/>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8" name="Google Shape;268;p13"/>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9" name="Google Shape;269;p13"/>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0" name="Google Shape;270;p13"/>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71" name="Google Shape;271;p13"/>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72" name="Google Shape;272;p1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73" name="Google Shape;273;p13"/>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74" name="Google Shape;274;p13"/>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75" name="Google Shape;275;p13"/>
          <p:cNvSpPr/>
          <p:nvPr/>
        </p:nvSpPr>
        <p:spPr>
          <a:xfrm>
            <a:off x="1709737" y="2003425"/>
            <a:ext cx="2541587" cy="1663700"/>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400"/>
              <a:buFont typeface="Nixie One"/>
              <a:buNone/>
            </a:pPr>
            <a:r>
              <a:rPr b="1" i="0" lang="en-US" sz="1400" u="none">
                <a:solidFill>
                  <a:srgbClr val="3B8D61"/>
                </a:solidFill>
                <a:latin typeface="Nixie One"/>
                <a:ea typeface="Nixie One"/>
                <a:cs typeface="Nixie One"/>
                <a:sym typeface="Nixie One"/>
              </a:rPr>
              <a:t>IF + PAST TENSE</a:t>
            </a:r>
            <a:endParaRPr/>
          </a:p>
        </p:txBody>
      </p:sp>
      <p:sp>
        <p:nvSpPr>
          <p:cNvPr id="276" name="Google Shape;276;p13"/>
          <p:cNvSpPr/>
          <p:nvPr/>
        </p:nvSpPr>
        <p:spPr>
          <a:xfrm>
            <a:off x="4787900" y="2003425"/>
            <a:ext cx="2632075" cy="1663700"/>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400"/>
              <a:buFont typeface="Nixie One"/>
              <a:buNone/>
            </a:pPr>
            <a:r>
              <a:rPr b="1" i="0" lang="en-US" sz="1400" u="none">
                <a:solidFill>
                  <a:srgbClr val="18637B"/>
                </a:solidFill>
                <a:latin typeface="Nixie One"/>
                <a:ea typeface="Nixie One"/>
                <a:cs typeface="Nixie One"/>
                <a:sym typeface="Nixie One"/>
              </a:rPr>
              <a:t>WOULD/COULD + INFINITIVE</a:t>
            </a:r>
            <a:endParaRPr/>
          </a:p>
        </p:txBody>
      </p:sp>
      <p:sp>
        <p:nvSpPr>
          <p:cNvPr id="277" name="Google Shape;277;p13"/>
          <p:cNvSpPr txBox="1"/>
          <p:nvPr/>
        </p:nvSpPr>
        <p:spPr>
          <a:xfrm>
            <a:off x="1042987" y="3733800"/>
            <a:ext cx="7110412" cy="10160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2000"/>
              <a:buFont typeface="Nixie One"/>
              <a:buNone/>
            </a:pPr>
            <a:r>
              <a:rPr b="0" i="0" lang="en-US" sz="2000" u="none">
                <a:solidFill>
                  <a:schemeClr val="dk1"/>
                </a:solidFill>
                <a:latin typeface="Nixie One"/>
                <a:ea typeface="Nixie One"/>
                <a:cs typeface="Nixie One"/>
                <a:sym typeface="Nixie One"/>
              </a:rPr>
              <a:t>If I </a:t>
            </a:r>
            <a:r>
              <a:rPr b="1" i="1" lang="en-US" sz="2000" u="none">
                <a:solidFill>
                  <a:schemeClr val="dk1"/>
                </a:solidFill>
                <a:latin typeface="Nixie One"/>
                <a:ea typeface="Nixie One"/>
                <a:cs typeface="Nixie One"/>
                <a:sym typeface="Nixie One"/>
              </a:rPr>
              <a:t>had to </a:t>
            </a:r>
            <a:r>
              <a:rPr b="0" i="0" lang="en-US" sz="2000" u="none">
                <a:solidFill>
                  <a:schemeClr val="dk1"/>
                </a:solidFill>
                <a:latin typeface="Nixie One"/>
                <a:ea typeface="Nixie One"/>
                <a:cs typeface="Nixie One"/>
                <a:sym typeface="Nixie One"/>
              </a:rPr>
              <a:t>train for ten hours a day, I </a:t>
            </a:r>
            <a:r>
              <a:rPr b="1" i="1" lang="en-US" sz="2000" u="none">
                <a:solidFill>
                  <a:schemeClr val="dk1"/>
                </a:solidFill>
                <a:latin typeface="Nixie One"/>
                <a:ea typeface="Nixie One"/>
                <a:cs typeface="Nixie One"/>
                <a:sym typeface="Nixie One"/>
              </a:rPr>
              <a:t>wouldn´t have </a:t>
            </a:r>
            <a:r>
              <a:rPr b="0" i="0" lang="en-US" sz="2000" u="none">
                <a:solidFill>
                  <a:schemeClr val="dk1"/>
                </a:solidFill>
                <a:latin typeface="Nixie One"/>
                <a:ea typeface="Nixie One"/>
                <a:cs typeface="Nixie One"/>
                <a:sym typeface="Nixie One"/>
              </a:rPr>
              <a:t>time for anything else. </a:t>
            </a:r>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4"/>
          <p:cNvSpPr txBox="1"/>
          <p:nvPr>
            <p:ph type="ctrTitle"/>
          </p:nvPr>
        </p:nvSpPr>
        <p:spPr>
          <a:xfrm>
            <a:off x="4113212" y="2878137"/>
            <a:ext cx="4505325" cy="15652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Educational materials</a:t>
            </a:r>
            <a:endParaRPr/>
          </a:p>
        </p:txBody>
      </p:sp>
      <p:sp>
        <p:nvSpPr>
          <p:cNvPr id="283" name="Google Shape;283;p1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4</a:t>
            </a:r>
            <a:endParaRPr/>
          </a:p>
        </p:txBody>
      </p:sp>
      <p:sp>
        <p:nvSpPr>
          <p:cNvPr id="284" name="Google Shape;284;p1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85" name="Google Shape;285;p1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86" name="Google Shape;286;p1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15"/>
          <p:cNvSpPr txBox="1"/>
          <p:nvPr>
            <p:ph type="title"/>
          </p:nvPr>
        </p:nvSpPr>
        <p:spPr>
          <a:xfrm>
            <a:off x="1042987" y="550862"/>
            <a:ext cx="3384550"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ACTIVITIES</a:t>
            </a:r>
            <a:endParaRPr/>
          </a:p>
        </p:txBody>
      </p:sp>
      <p:grpSp>
        <p:nvGrpSpPr>
          <p:cNvPr id="292" name="Google Shape;292;p15"/>
          <p:cNvGrpSpPr/>
          <p:nvPr/>
        </p:nvGrpSpPr>
        <p:grpSpPr>
          <a:xfrm>
            <a:off x="323850" y="758825"/>
            <a:ext cx="366712" cy="366712"/>
            <a:chOff x="1923675" y="1633650"/>
            <a:chExt cx="436000" cy="435975"/>
          </a:xfrm>
        </p:grpSpPr>
        <p:sp>
          <p:nvSpPr>
            <p:cNvPr id="293" name="Google Shape;293;p1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4" name="Google Shape;294;p1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5" name="Google Shape;295;p1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6" name="Google Shape;296;p1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7" name="Google Shape;297;p1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8" name="Google Shape;298;p1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99" name="Google Shape;299;p1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00" name="Google Shape;300;p1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01" name="Google Shape;301;p1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02" name="Google Shape;302;p15"/>
          <p:cNvSpPr txBox="1"/>
          <p:nvPr/>
        </p:nvSpPr>
        <p:spPr>
          <a:xfrm>
            <a:off x="1042987" y="2097087"/>
            <a:ext cx="4572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CONDITIONALS - wordwall</a:t>
            </a:r>
            <a:endParaRPr/>
          </a:p>
        </p:txBody>
      </p:sp>
      <p:sp>
        <p:nvSpPr>
          <p:cNvPr id="303" name="Google Shape;303;p15"/>
          <p:cNvSpPr txBox="1"/>
          <p:nvPr/>
        </p:nvSpPr>
        <p:spPr>
          <a:xfrm>
            <a:off x="1042987" y="2654300"/>
            <a:ext cx="4572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5">
                  <a:extLst>
                    <a:ext uri="{A12FA001-AC4F-418D-AE19-62706E023703}">
                      <ahyp:hlinkClr val="tx"/>
                    </a:ext>
                  </a:extLst>
                </a:hlinkClick>
              </a:rPr>
              <a:t>UNUSUAL JOBS - wordwall</a:t>
            </a:r>
            <a:endParaRPr/>
          </a:p>
        </p:txBody>
      </p:sp>
      <p:sp>
        <p:nvSpPr>
          <p:cNvPr id="304" name="Google Shape;304;p15"/>
          <p:cNvSpPr txBox="1"/>
          <p:nvPr/>
        </p:nvSpPr>
        <p:spPr>
          <a:xfrm>
            <a:off x="1047750" y="3211512"/>
            <a:ext cx="4338637"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6">
                  <a:extLst>
                    <a:ext uri="{A12FA001-AC4F-418D-AE19-62706E023703}">
                      <ahyp:hlinkClr val="tx"/>
                    </a:ext>
                  </a:extLst>
                </a:hlinkClick>
              </a:rPr>
              <a:t>Conditional - TEST - liveworksheets</a:t>
            </a:r>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g117e417a487_0_22"/>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0" name="Google Shape;310;g117e417a487_0_22"/>
          <p:cNvSpPr txBox="1"/>
          <p:nvPr>
            <p:ph idx="4294967295" type="subTitle"/>
          </p:nvPr>
        </p:nvSpPr>
        <p:spPr>
          <a:xfrm>
            <a:off x="214312" y="1428750"/>
            <a:ext cx="5500800"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0" i="0" sz="1400" u="none" cap="none" strike="noStrike">
              <a:solidFill>
                <a:srgbClr val="000000"/>
              </a:solidFill>
              <a:latin typeface="Arial"/>
              <a:ea typeface="Arial"/>
              <a:cs typeface="Arial"/>
              <a:sym typeface="Arial"/>
            </a:endParaRPr>
          </a:p>
        </p:txBody>
      </p:sp>
      <p:sp>
        <p:nvSpPr>
          <p:cNvPr id="311" name="Google Shape;311;g117e417a487_0_22"/>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312" name="Google Shape;312;g117e417a487_0_22"/>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313" name="Google Shape;313;g117e417a487_0_22"/>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314" name="Google Shape;314;g117e417a487_0_22"/>
          <p:cNvSpPr txBox="1"/>
          <p:nvPr/>
        </p:nvSpPr>
        <p:spPr>
          <a:xfrm>
            <a:off x="214312" y="2643187"/>
            <a:ext cx="51435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96" name="Google Shape;96;p2"/>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97" name="Google Shape;97;p2"/>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98" name="Google Shape;98;p2"/>
          <p:cNvSpPr txBox="1"/>
          <p:nvPr/>
        </p:nvSpPr>
        <p:spPr>
          <a:xfrm>
            <a:off x="298450" y="4506912"/>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
        <p:nvSpPr>
          <p:cNvPr id="99" name="Google Shape;99;p2"/>
          <p:cNvSpPr txBox="1"/>
          <p:nvPr/>
        </p:nvSpPr>
        <p:spPr>
          <a:xfrm>
            <a:off x="468312" y="1492250"/>
            <a:ext cx="7920037" cy="21685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Subject: </a:t>
            </a:r>
            <a:r>
              <a:rPr b="0" i="0" lang="en-US" sz="1800" u="none">
                <a:solidFill>
                  <a:schemeClr val="lt1"/>
                </a:solidFill>
                <a:latin typeface="Nixie One"/>
                <a:ea typeface="Nixie One"/>
                <a:cs typeface="Nixie One"/>
                <a:sym typeface="Nixie One"/>
              </a:rPr>
              <a:t>English language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Specification: </a:t>
            </a:r>
            <a:r>
              <a:rPr b="0" i="0" lang="en-US" sz="1800" u="none">
                <a:solidFill>
                  <a:schemeClr val="lt1"/>
                </a:solidFill>
                <a:latin typeface="Nixie One"/>
                <a:ea typeface="Nixie One"/>
                <a:cs typeface="Nixie One"/>
                <a:sym typeface="Nixie One"/>
              </a:rPr>
              <a:t>ESL</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Level: </a:t>
            </a:r>
            <a:r>
              <a:rPr b="0" i="0" lang="en-US" sz="1800" u="none">
                <a:solidFill>
                  <a:schemeClr val="lt1"/>
                </a:solidFill>
                <a:latin typeface="Nixie One"/>
                <a:ea typeface="Nixie One"/>
                <a:cs typeface="Nixie One"/>
                <a:sym typeface="Nixie One"/>
              </a:rPr>
              <a:t>intermediate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Age of students: </a:t>
            </a:r>
            <a:r>
              <a:rPr b="0" i="0" lang="en-US" sz="1800" u="none">
                <a:solidFill>
                  <a:schemeClr val="lt1"/>
                </a:solidFill>
                <a:latin typeface="Nixie One"/>
                <a:ea typeface="Nixie One"/>
                <a:cs typeface="Nixie One"/>
                <a:sym typeface="Nixie One"/>
              </a:rPr>
              <a:t>15-16</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Lesson length: </a:t>
            </a:r>
            <a:r>
              <a:rPr b="0" i="0" lang="en-US" sz="1800" u="none">
                <a:solidFill>
                  <a:schemeClr val="lt1"/>
                </a:solidFill>
                <a:latin typeface="Nixie One"/>
                <a:ea typeface="Nixie One"/>
                <a:cs typeface="Nixie One"/>
                <a:sym typeface="Nixie One"/>
              </a:rPr>
              <a:t>45 minutes</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C O N T E N T </a:t>
            </a:r>
            <a:endParaRPr/>
          </a:p>
        </p:txBody>
      </p:sp>
      <p:sp>
        <p:nvSpPr>
          <p:cNvPr id="105" name="Google Shape;105;p3"/>
          <p:cNvSpPr/>
          <p:nvPr/>
        </p:nvSpPr>
        <p:spPr>
          <a:xfrm>
            <a:off x="5013325" y="3684587"/>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5013325" y="2949575"/>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5013325" y="2205037"/>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5013325" y="1454150"/>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4152900" y="1258887"/>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a:off x="4146550" y="2078037"/>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flipH="1" rot="10800000">
            <a:off x="4146550" y="2954337"/>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flipH="1" rot="10800000">
            <a:off x="4148137" y="3697287"/>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rot="10800000">
            <a:off x="3276600" y="3694112"/>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4" name="Google Shape;114;p3"/>
          <p:cNvSpPr/>
          <p:nvPr/>
        </p:nvSpPr>
        <p:spPr>
          <a:xfrm flipH="1">
            <a:off x="3271837" y="2073275"/>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p:nvPr/>
        </p:nvSpPr>
        <p:spPr>
          <a:xfrm flipH="1">
            <a:off x="3270250" y="1260475"/>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6" name="Google Shape;116;p3"/>
          <p:cNvSpPr/>
          <p:nvPr/>
        </p:nvSpPr>
        <p:spPr>
          <a:xfrm rot="10800000">
            <a:off x="3275012" y="2949575"/>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7" name="Google Shape;117;p3"/>
          <p:cNvSpPr/>
          <p:nvPr/>
        </p:nvSpPr>
        <p:spPr>
          <a:xfrm>
            <a:off x="3240087" y="1358900"/>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txBox="1"/>
          <p:nvPr/>
        </p:nvSpPr>
        <p:spPr>
          <a:xfrm>
            <a:off x="5132387" y="1600200"/>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19" name="Google Shape;119;p3"/>
          <p:cNvCxnSpPr/>
          <p:nvPr/>
        </p:nvCxnSpPr>
        <p:spPr>
          <a:xfrm>
            <a:off x="5730875" y="1628775"/>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0" name="Google Shape;120;p3"/>
          <p:cNvSpPr txBox="1"/>
          <p:nvPr/>
        </p:nvSpPr>
        <p:spPr>
          <a:xfrm>
            <a:off x="5786437" y="1612900"/>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txBox="1"/>
          <p:nvPr/>
        </p:nvSpPr>
        <p:spPr>
          <a:xfrm>
            <a:off x="5132387" y="23383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22" name="Google Shape;122;p3"/>
          <p:cNvCxnSpPr/>
          <p:nvPr/>
        </p:nvCxnSpPr>
        <p:spPr>
          <a:xfrm>
            <a:off x="5730875" y="23669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3" name="Google Shape;123;p3"/>
          <p:cNvSpPr txBox="1"/>
          <p:nvPr/>
        </p:nvSpPr>
        <p:spPr>
          <a:xfrm>
            <a:off x="5786437" y="2355850"/>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First conditional</a:t>
            </a:r>
            <a:endParaRPr/>
          </a:p>
        </p:txBody>
      </p:sp>
      <p:sp>
        <p:nvSpPr>
          <p:cNvPr id="124" name="Google Shape;124;p3"/>
          <p:cNvSpPr txBox="1"/>
          <p:nvPr/>
        </p:nvSpPr>
        <p:spPr>
          <a:xfrm>
            <a:off x="5132387" y="309721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25" name="Google Shape;125;p3"/>
          <p:cNvCxnSpPr/>
          <p:nvPr/>
        </p:nvCxnSpPr>
        <p:spPr>
          <a:xfrm>
            <a:off x="5730875" y="312578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6" name="Google Shape;126;p3"/>
          <p:cNvSpPr txBox="1"/>
          <p:nvPr/>
        </p:nvSpPr>
        <p:spPr>
          <a:xfrm>
            <a:off x="5786437" y="3040062"/>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Second conditional </a:t>
            </a:r>
            <a:endParaRPr/>
          </a:p>
        </p:txBody>
      </p:sp>
      <p:sp>
        <p:nvSpPr>
          <p:cNvPr id="127" name="Google Shape;127;p3"/>
          <p:cNvSpPr txBox="1"/>
          <p:nvPr/>
        </p:nvSpPr>
        <p:spPr>
          <a:xfrm>
            <a:off x="5132387" y="38274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28" name="Google Shape;128;p3"/>
          <p:cNvCxnSpPr/>
          <p:nvPr/>
        </p:nvCxnSpPr>
        <p:spPr>
          <a:xfrm>
            <a:off x="5730875" y="3856037"/>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9" name="Google Shape;129;p3"/>
          <p:cNvSpPr txBox="1"/>
          <p:nvPr/>
        </p:nvSpPr>
        <p:spPr>
          <a:xfrm>
            <a:off x="5786437" y="3771900"/>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Educational materials</a:t>
            </a:r>
            <a:endParaRPr/>
          </a:p>
        </p:txBody>
      </p:sp>
      <p:sp>
        <p:nvSpPr>
          <p:cNvPr id="130" name="Google Shape;130;p3"/>
          <p:cNvSpPr/>
          <p:nvPr/>
        </p:nvSpPr>
        <p:spPr>
          <a:xfrm flipH="1">
            <a:off x="5041900" y="1455737"/>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32" name="Google Shape;132;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33" name="Google Shape;133;p3"/>
          <p:cNvSpPr txBox="1"/>
          <p:nvPr/>
        </p:nvSpPr>
        <p:spPr>
          <a:xfrm>
            <a:off x="5754687" y="1589087"/>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Zero conditional</a:t>
            </a:r>
            <a:endParaRPr/>
          </a:p>
        </p:txBody>
      </p:sp>
      <p:pic>
        <p:nvPicPr>
          <p:cNvPr descr="Erasmus+ logo EN.jpg" id="134" name="Google Shape;134;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0" name="Google Shape;140;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1" name="Google Shape;141;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42" name="Google Shape;142;p4"/>
          <p:cNvSpPr txBox="1"/>
          <p:nvPr/>
        </p:nvSpPr>
        <p:spPr>
          <a:xfrm>
            <a:off x="298450" y="2184400"/>
            <a:ext cx="3771900" cy="600075"/>
          </a:xfrm>
          <a:prstGeom prst="rect">
            <a:avLst/>
          </a:prstGeom>
          <a:noFill/>
          <a:ln cap="flat" cmpd="sng" w="76200">
            <a:solidFill>
              <a:srgbClr val="94BF6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4"/>
          <p:cNvSpPr txBox="1"/>
          <p:nvPr/>
        </p:nvSpPr>
        <p:spPr>
          <a:xfrm>
            <a:off x="4291012" y="2176462"/>
            <a:ext cx="4745037" cy="600075"/>
          </a:xfrm>
          <a:prstGeom prst="rect">
            <a:avLst/>
          </a:prstGeom>
          <a:noFill/>
          <a:ln cap="flat" cmpd="sng" w="76200">
            <a:solidFill>
              <a:schemeClr val="l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4"/>
          <p:cNvSpPr txBox="1"/>
          <p:nvPr/>
        </p:nvSpPr>
        <p:spPr>
          <a:xfrm>
            <a:off x="1425575" y="3424237"/>
            <a:ext cx="3013075"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94BF6E"/>
              </a:buClr>
              <a:buSzPts val="2800"/>
              <a:buFont typeface="Nixie One"/>
              <a:buNone/>
            </a:pPr>
            <a:r>
              <a:rPr b="0" i="0" lang="en-US" sz="2800" u="none">
                <a:solidFill>
                  <a:srgbClr val="94BF6E"/>
                </a:solidFill>
                <a:latin typeface="Nixie One"/>
                <a:ea typeface="Nixie One"/>
                <a:cs typeface="Nixie One"/>
                <a:sym typeface="Nixie One"/>
              </a:rPr>
              <a:t>If clause</a:t>
            </a:r>
            <a:endParaRPr/>
          </a:p>
        </p:txBody>
      </p:sp>
      <p:sp>
        <p:nvSpPr>
          <p:cNvPr id="145" name="Google Shape;145;p4"/>
          <p:cNvSpPr txBox="1"/>
          <p:nvPr/>
        </p:nvSpPr>
        <p:spPr>
          <a:xfrm>
            <a:off x="5435600" y="677862"/>
            <a:ext cx="2449512" cy="523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2"/>
              </a:buClr>
              <a:buSzPts val="2800"/>
              <a:buFont typeface="Nixie One"/>
              <a:buNone/>
            </a:pPr>
            <a:r>
              <a:rPr b="0" i="0" lang="en-US" sz="2800" u="none">
                <a:solidFill>
                  <a:schemeClr val="lt2"/>
                </a:solidFill>
                <a:latin typeface="Nixie One"/>
                <a:ea typeface="Nixie One"/>
                <a:cs typeface="Nixie One"/>
                <a:sym typeface="Nixie One"/>
              </a:rPr>
              <a:t>Main clause </a:t>
            </a:r>
            <a:endParaRPr/>
          </a:p>
        </p:txBody>
      </p:sp>
      <p:cxnSp>
        <p:nvCxnSpPr>
          <p:cNvPr id="146" name="Google Shape;146;p4"/>
          <p:cNvCxnSpPr/>
          <p:nvPr/>
        </p:nvCxnSpPr>
        <p:spPr>
          <a:xfrm>
            <a:off x="2184400" y="2784475"/>
            <a:ext cx="11112" cy="723900"/>
          </a:xfrm>
          <a:prstGeom prst="straightConnector1">
            <a:avLst/>
          </a:prstGeom>
          <a:noFill/>
          <a:ln cap="flat" cmpd="sng" w="57150">
            <a:solidFill>
              <a:srgbClr val="94BF6E"/>
            </a:solidFill>
            <a:prstDash val="solid"/>
            <a:miter lim="800000"/>
            <a:headEnd len="med" w="med" type="none"/>
            <a:tailEnd len="med" w="med" type="triangle"/>
          </a:ln>
        </p:spPr>
      </p:cxnSp>
      <p:cxnSp>
        <p:nvCxnSpPr>
          <p:cNvPr id="147" name="Google Shape;147;p4"/>
          <p:cNvCxnSpPr/>
          <p:nvPr/>
        </p:nvCxnSpPr>
        <p:spPr>
          <a:xfrm flipH="1" rot="10800000">
            <a:off x="6619875" y="1201737"/>
            <a:ext cx="39687" cy="958850"/>
          </a:xfrm>
          <a:prstGeom prst="straightConnector1">
            <a:avLst/>
          </a:prstGeom>
          <a:noFill/>
          <a:ln cap="flat" cmpd="sng" w="57150">
            <a:solidFill>
              <a:schemeClr val="lt2"/>
            </a:solidFill>
            <a:prstDash val="solid"/>
            <a:miter lim="800000"/>
            <a:headEnd len="med" w="med" type="none"/>
            <a:tailEnd len="med" w="med" type="triangle"/>
          </a:ln>
        </p:spPr>
      </p:cxnSp>
      <p:sp>
        <p:nvSpPr>
          <p:cNvPr id="148" name="Google Shape;148;p4"/>
          <p:cNvSpPr txBox="1"/>
          <p:nvPr/>
        </p:nvSpPr>
        <p:spPr>
          <a:xfrm>
            <a:off x="298450" y="2217737"/>
            <a:ext cx="9655175" cy="5222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Nixie One"/>
              <a:buNone/>
            </a:pPr>
            <a:r>
              <a:rPr b="0" i="0" lang="en-US" sz="2800" u="none">
                <a:solidFill>
                  <a:schemeClr val="lt1"/>
                </a:solidFill>
                <a:latin typeface="Nixie One"/>
                <a:ea typeface="Nixie One"/>
                <a:cs typeface="Nixie One"/>
                <a:sym typeface="Nixie One"/>
              </a:rPr>
              <a:t>If I find her address,    I’ll send her an invitation</a:t>
            </a:r>
            <a:r>
              <a:rPr b="0" i="0" lang="en-US" sz="1400" u="none">
                <a:solidFill>
                  <a:schemeClr val="lt1"/>
                </a:solidFill>
                <a:latin typeface="Nixie One"/>
                <a:ea typeface="Nixie One"/>
                <a:cs typeface="Nixie One"/>
                <a:sym typeface="Nixie One"/>
              </a:rPr>
              <a:t>.</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5"/>
          <p:cNvSpPr txBox="1"/>
          <p:nvPr>
            <p:ph type="ctrTitle"/>
          </p:nvPr>
        </p:nvSpPr>
        <p:spPr>
          <a:xfrm>
            <a:off x="4113212" y="2878137"/>
            <a:ext cx="4505325" cy="15652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Zero conditional</a:t>
            </a:r>
            <a:endParaRPr/>
          </a:p>
        </p:txBody>
      </p:sp>
      <p:sp>
        <p:nvSpPr>
          <p:cNvPr id="154" name="Google Shape;154;p5"/>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55" name="Google Shape;155;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6" name="Google Shape;156;p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7" name="Google Shape;157;p5"/>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6"/>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163" name="Google Shape;163;p6"/>
          <p:cNvGrpSpPr/>
          <p:nvPr/>
        </p:nvGrpSpPr>
        <p:grpSpPr>
          <a:xfrm>
            <a:off x="323850" y="758825"/>
            <a:ext cx="366712" cy="366712"/>
            <a:chOff x="1923675" y="1633650"/>
            <a:chExt cx="436000" cy="435975"/>
          </a:xfrm>
        </p:grpSpPr>
        <p:sp>
          <p:nvSpPr>
            <p:cNvPr id="164" name="Google Shape;164;p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5" name="Google Shape;165;p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6" name="Google Shape;166;p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7" name="Google Shape;167;p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8" name="Google Shape;168;p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9" name="Google Shape;169;p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70" name="Google Shape;170;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1" name="Google Shape;171;p6"/>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2" name="Google Shape;172;p6"/>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73" name="Google Shape;173;p6"/>
          <p:cNvSpPr txBox="1"/>
          <p:nvPr/>
        </p:nvSpPr>
        <p:spPr>
          <a:xfrm>
            <a:off x="1042987" y="1995487"/>
            <a:ext cx="7632700" cy="1227137"/>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We when we talk about situations that are always true</a:t>
            </a:r>
            <a:endParaRPr/>
          </a:p>
          <a:p>
            <a:pPr indent="-285750" lvl="0" marL="285750" marR="0" rtl="0" algn="l">
              <a:lnSpc>
                <a:spcPct val="20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When we talk about facts</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endParaRPr/>
          </a:p>
        </p:txBody>
      </p:sp>
      <p:grpSp>
        <p:nvGrpSpPr>
          <p:cNvPr id="179" name="Google Shape;179;p7"/>
          <p:cNvGrpSpPr/>
          <p:nvPr/>
        </p:nvGrpSpPr>
        <p:grpSpPr>
          <a:xfrm>
            <a:off x="323850" y="758825"/>
            <a:ext cx="366712" cy="366712"/>
            <a:chOff x="1923675" y="1633650"/>
            <a:chExt cx="436000" cy="435975"/>
          </a:xfrm>
        </p:grpSpPr>
        <p:sp>
          <p:nvSpPr>
            <p:cNvPr id="180" name="Google Shape;180;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1" name="Google Shape;181;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2" name="Google Shape;182;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3" name="Google Shape;183;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4" name="Google Shape;184;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5" name="Google Shape;185;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86" name="Google Shape;186;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7" name="Google Shape;187;p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8" name="Google Shape;188;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89" name="Google Shape;189;p7"/>
          <p:cNvSpPr/>
          <p:nvPr/>
        </p:nvSpPr>
        <p:spPr>
          <a:xfrm>
            <a:off x="1709737" y="1908175"/>
            <a:ext cx="2541587" cy="1663700"/>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400"/>
              <a:buFont typeface="Nixie One"/>
              <a:buNone/>
            </a:pPr>
            <a:r>
              <a:rPr b="1" i="0" lang="en-US" sz="1400" u="none">
                <a:solidFill>
                  <a:srgbClr val="3B8D61"/>
                </a:solidFill>
                <a:latin typeface="Nixie One"/>
                <a:ea typeface="Nixie One"/>
                <a:cs typeface="Nixie One"/>
                <a:sym typeface="Nixie One"/>
              </a:rPr>
              <a:t>IF + PRESENT SIMPLE</a:t>
            </a:r>
            <a:endParaRPr/>
          </a:p>
        </p:txBody>
      </p:sp>
      <p:sp>
        <p:nvSpPr>
          <p:cNvPr id="190" name="Google Shape;190;p7"/>
          <p:cNvSpPr/>
          <p:nvPr/>
        </p:nvSpPr>
        <p:spPr>
          <a:xfrm>
            <a:off x="4683125" y="1908175"/>
            <a:ext cx="2541587" cy="1663700"/>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400"/>
              <a:buFont typeface="Nixie One"/>
              <a:buNone/>
            </a:pPr>
            <a:r>
              <a:rPr b="1" i="0" lang="en-US" sz="1400" u="none">
                <a:solidFill>
                  <a:srgbClr val="18637B"/>
                </a:solidFill>
                <a:latin typeface="Nixie One"/>
                <a:ea typeface="Nixie One"/>
                <a:cs typeface="Nixie One"/>
                <a:sym typeface="Nixie One"/>
              </a:rPr>
              <a:t>PRESENT SIMPLE</a:t>
            </a:r>
            <a:endParaRPr/>
          </a:p>
        </p:txBody>
      </p:sp>
      <p:sp>
        <p:nvSpPr>
          <p:cNvPr id="191" name="Google Shape;191;p7"/>
          <p:cNvSpPr txBox="1"/>
          <p:nvPr/>
        </p:nvSpPr>
        <p:spPr>
          <a:xfrm>
            <a:off x="1481137" y="3916362"/>
            <a:ext cx="6403975" cy="6461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If things </a:t>
            </a:r>
            <a:r>
              <a:rPr b="1" i="1" lang="en-US" sz="1800" u="none">
                <a:solidFill>
                  <a:schemeClr val="dk1"/>
                </a:solidFill>
                <a:latin typeface="Nixie One"/>
                <a:ea typeface="Nixie One"/>
                <a:cs typeface="Nixie One"/>
                <a:sym typeface="Nixie One"/>
              </a:rPr>
              <a:t>don´t work out</a:t>
            </a:r>
            <a:r>
              <a:rPr b="0" i="0" lang="en-US" sz="1800" u="none">
                <a:solidFill>
                  <a:schemeClr val="dk1"/>
                </a:solidFill>
                <a:latin typeface="Nixie One"/>
                <a:ea typeface="Nixie One"/>
                <a:cs typeface="Nixie One"/>
                <a:sym typeface="Nixie One"/>
              </a:rPr>
              <a:t>, you just </a:t>
            </a:r>
            <a:r>
              <a:rPr b="1" i="1" lang="en-US" sz="1800" u="none">
                <a:solidFill>
                  <a:schemeClr val="dk1"/>
                </a:solidFill>
                <a:latin typeface="Nixie One"/>
                <a:ea typeface="Nixie One"/>
                <a:cs typeface="Nixie One"/>
                <a:sym typeface="Nixie One"/>
              </a:rPr>
              <a:t>have to </a:t>
            </a:r>
            <a:r>
              <a:rPr b="0" i="0" lang="en-US" sz="1800" u="none">
                <a:solidFill>
                  <a:schemeClr val="dk1"/>
                </a:solidFill>
                <a:latin typeface="Nixie One"/>
                <a:ea typeface="Nixie One"/>
                <a:cs typeface="Nixie One"/>
                <a:sym typeface="Nixie One"/>
              </a:rPr>
              <a:t>make the best of the situation. </a:t>
            </a: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8"/>
          <p:cNvSpPr txBox="1"/>
          <p:nvPr>
            <p:ph type="ctrTitle"/>
          </p:nvPr>
        </p:nvSpPr>
        <p:spPr>
          <a:xfrm>
            <a:off x="4113212" y="2878137"/>
            <a:ext cx="4505325" cy="15652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First conditional</a:t>
            </a:r>
            <a:endParaRPr/>
          </a:p>
        </p:txBody>
      </p:sp>
      <p:sp>
        <p:nvSpPr>
          <p:cNvPr id="197" name="Google Shape;197;p8"/>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98" name="Google Shape;198;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9" name="Google Shape;199;p8"/>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0" name="Google Shape;200;p8"/>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206" name="Google Shape;206;p9"/>
          <p:cNvGrpSpPr/>
          <p:nvPr/>
        </p:nvGrpSpPr>
        <p:grpSpPr>
          <a:xfrm>
            <a:off x="323850" y="758825"/>
            <a:ext cx="366712" cy="366712"/>
            <a:chOff x="1923675" y="1633650"/>
            <a:chExt cx="436000" cy="435975"/>
          </a:xfrm>
        </p:grpSpPr>
        <p:sp>
          <p:nvSpPr>
            <p:cNvPr id="207" name="Google Shape;207;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8" name="Google Shape;208;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9" name="Google Shape;209;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0" name="Google Shape;210;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1" name="Google Shape;211;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2" name="Google Shape;212;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13" name="Google Shape;213;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4" name="Google Shape;214;p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5" name="Google Shape;215;p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16" name="Google Shape;216;p9"/>
          <p:cNvSpPr txBox="1"/>
          <p:nvPr/>
        </p:nvSpPr>
        <p:spPr>
          <a:xfrm>
            <a:off x="1042987" y="1995487"/>
            <a:ext cx="7632700" cy="1323975"/>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We when we talk about possible future situations</a:t>
            </a:r>
            <a:endParaRPr/>
          </a:p>
          <a:p>
            <a:pPr indent="-285750" lvl="0" marL="285750" marR="0" rtl="0" algn="l">
              <a:lnSpc>
                <a:spcPct val="200000"/>
              </a:lnSpc>
              <a:spcBef>
                <a:spcPts val="0"/>
              </a:spcBef>
              <a:spcAft>
                <a:spcPts val="0"/>
              </a:spcAft>
              <a:buClr>
                <a:schemeClr val="dk1"/>
              </a:buClr>
              <a:buSzPts val="2000"/>
              <a:buFont typeface="Noto Sans Symbols"/>
              <a:buChar char="❑"/>
            </a:pPr>
            <a:r>
              <a:rPr b="0" i="0" lang="en-US" sz="2000" u="none">
                <a:solidFill>
                  <a:schemeClr val="dk1"/>
                </a:solidFill>
                <a:latin typeface="Nixie One"/>
                <a:ea typeface="Nixie One"/>
                <a:cs typeface="Nixie One"/>
                <a:sym typeface="Nixie One"/>
              </a:rPr>
              <a:t>When we talk about real future</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