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 id="2147483650" r:id="rId6"/>
    <p:sldMasterId id="2147483652" r:id="rId7"/>
    <p:sldMasterId id="2147483654" r:id="rId8"/>
    <p:sldMasterId id="2147483656" r:id="rId9"/>
    <p:sldMasterId id="2147483658" r:id="rId10"/>
    <p:sldMasterId id="2147483660" r:id="rId11"/>
  </p:sldMasterIdLst>
  <p:notesMasterIdLst>
    <p:notesMasterId r:id="rId12"/>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Lst>
  <p:sldSz cy="5143500" cx="9144000"/>
  <p:notesSz cx="6858000" cy="9144000"/>
  <p:embeddedFontLst>
    <p:embeddedFont>
      <p:font typeface="Roboto Slab"/>
      <p:regular r:id="rId39"/>
      <p:bold r:id="rId40"/>
    </p:embeddedFont>
    <p:embeddedFont>
      <p:font typeface="Nixie One"/>
      <p:regular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42" roundtripDataSignature="AMtx7mjAsrjNiQEaTPVIkFO3yn5Wgcvy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C3F31F4-868F-48CD-97FD-8C6E0F17EDF0}">
  <a:tblStyle styleId="{CC3F31F4-868F-48CD-97FD-8C6E0F17EDF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obotoSlab-bold.fntdata"/><Relationship Id="rId20" Type="http://schemas.openxmlformats.org/officeDocument/2006/relationships/slide" Target="slides/slide8.xml"/><Relationship Id="rId42" Type="http://customschemas.google.com/relationships/presentationmetadata" Target="metadata"/><Relationship Id="rId41" Type="http://schemas.openxmlformats.org/officeDocument/2006/relationships/font" Target="fonts/NixieOne-regular.fntdata"/><Relationship Id="rId22" Type="http://schemas.openxmlformats.org/officeDocument/2006/relationships/slide" Target="slides/slide10.xml"/><Relationship Id="rId21" Type="http://schemas.openxmlformats.org/officeDocument/2006/relationships/slide" Target="slides/slide9.xml"/><Relationship Id="rId24" Type="http://schemas.openxmlformats.org/officeDocument/2006/relationships/slide" Target="slides/slide12.xml"/><Relationship Id="rId23" Type="http://schemas.openxmlformats.org/officeDocument/2006/relationships/slide" Target="slides/slide11.xml"/><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Master" Target="slideMasters/slideMaster5.xml"/><Relationship Id="rId26" Type="http://schemas.openxmlformats.org/officeDocument/2006/relationships/slide" Target="slides/slide14.xml"/><Relationship Id="rId25" Type="http://schemas.openxmlformats.org/officeDocument/2006/relationships/slide" Target="slides/slide13.xml"/><Relationship Id="rId28" Type="http://schemas.openxmlformats.org/officeDocument/2006/relationships/slide" Target="slides/slide16.xml"/><Relationship Id="rId27" Type="http://schemas.openxmlformats.org/officeDocument/2006/relationships/slide" Target="slides/slide15.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17.xml"/><Relationship Id="rId7" Type="http://schemas.openxmlformats.org/officeDocument/2006/relationships/slideMaster" Target="slideMasters/slideMaster3.xml"/><Relationship Id="rId8" Type="http://schemas.openxmlformats.org/officeDocument/2006/relationships/slideMaster" Target="slideMasters/slideMaster4.xml"/><Relationship Id="rId31" Type="http://schemas.openxmlformats.org/officeDocument/2006/relationships/slide" Target="slides/slide19.xml"/><Relationship Id="rId30" Type="http://schemas.openxmlformats.org/officeDocument/2006/relationships/slide" Target="slides/slide18.xml"/><Relationship Id="rId11" Type="http://schemas.openxmlformats.org/officeDocument/2006/relationships/slideMaster" Target="slideMasters/slideMaster7.xml"/><Relationship Id="rId33" Type="http://schemas.openxmlformats.org/officeDocument/2006/relationships/slide" Target="slides/slide21.xml"/><Relationship Id="rId10" Type="http://schemas.openxmlformats.org/officeDocument/2006/relationships/slideMaster" Target="slideMasters/slideMaster6.xml"/><Relationship Id="rId32" Type="http://schemas.openxmlformats.org/officeDocument/2006/relationships/slide" Target="slides/slide20.xml"/><Relationship Id="rId13" Type="http://schemas.openxmlformats.org/officeDocument/2006/relationships/slide" Target="slides/slide1.xml"/><Relationship Id="rId35" Type="http://schemas.openxmlformats.org/officeDocument/2006/relationships/slide" Target="slides/slide23.xml"/><Relationship Id="rId12" Type="http://schemas.openxmlformats.org/officeDocument/2006/relationships/notesMaster" Target="notesMasters/notesMaster1.xml"/><Relationship Id="rId34" Type="http://schemas.openxmlformats.org/officeDocument/2006/relationships/slide" Target="slides/slide22.xml"/><Relationship Id="rId15" Type="http://schemas.openxmlformats.org/officeDocument/2006/relationships/slide" Target="slides/slide3.xml"/><Relationship Id="rId37" Type="http://schemas.openxmlformats.org/officeDocument/2006/relationships/slide" Target="slides/slide25.xml"/><Relationship Id="rId14" Type="http://schemas.openxmlformats.org/officeDocument/2006/relationships/slide" Target="slides/slide2.xml"/><Relationship Id="rId36" Type="http://schemas.openxmlformats.org/officeDocument/2006/relationships/slide" Target="slides/slide24.xml"/><Relationship Id="rId17" Type="http://schemas.openxmlformats.org/officeDocument/2006/relationships/slide" Target="slides/slide5.xml"/><Relationship Id="rId39" Type="http://schemas.openxmlformats.org/officeDocument/2006/relationships/font" Target="fonts/RobotoSlab-regular.fntdata"/><Relationship Id="rId16" Type="http://schemas.openxmlformats.org/officeDocument/2006/relationships/slide" Target="slides/slide4.xml"/><Relationship Id="rId38" Type="http://schemas.openxmlformats.org/officeDocument/2006/relationships/slide" Target="slides/slide26.xml"/><Relationship Id="rId19" Type="http://schemas.openxmlformats.org/officeDocument/2006/relationships/slide" Target="slides/slide7.xml"/><Relationship Id="rId1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0" name="Google Shape;9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5" name="Google Shape;22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1" name="Google Shape;24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7" name="Google Shape;25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3" name="Google Shape;273;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9" name="Google Shape;289;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5" name="Google Shape;305;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1" name="Google Shape;321;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7" name="Google Shape;337;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60" name="Google Shape;360;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76" name="Google Shape;376;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92" name="Google Shape;392;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8" name="Google Shape;408;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4" name="Google Shape;424;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40" name="Google Shape;440;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49" name="Google Shape;449;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67" name="Google Shape;467;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g117eb47cb3c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3" name="Google Shape;483;g117eb47cb3c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5" name="Google Shape;11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4" name="Google Shape;14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3" name="Google Shape;15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1" name="Google Shape;16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3" name="Google Shape;19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9" name="Google Shape;20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2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3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3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3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3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3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36"/>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36"/>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3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4" name="Shape 74"/>
        <p:cNvGrpSpPr/>
        <p:nvPr/>
      </p:nvGrpSpPr>
      <p:grpSpPr>
        <a:xfrm>
          <a:off x="0" y="0"/>
          <a:ext cx="0" cy="0"/>
          <a:chOff x="0" y="0"/>
          <a:chExt cx="0" cy="0"/>
        </a:xfrm>
      </p:grpSpPr>
      <p:sp>
        <p:nvSpPr>
          <p:cNvPr id="75" name="Google Shape;75;p38"/>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3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86" name="Shape 86"/>
        <p:cNvGrpSpPr/>
        <p:nvPr/>
      </p:nvGrpSpPr>
      <p:grpSpPr>
        <a:xfrm>
          <a:off x="0" y="0"/>
          <a:ext cx="0" cy="0"/>
          <a:chOff x="0" y="0"/>
          <a:chExt cx="0" cy="0"/>
        </a:xfrm>
      </p:grpSpPr>
      <p:sp>
        <p:nvSpPr>
          <p:cNvPr id="87" name="Google Shape;87;g117eb47cb3c_0_40"/>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8.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2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2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2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2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2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2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2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2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2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2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2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2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2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2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3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3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3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3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3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3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3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3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3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3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3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3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3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3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3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3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35"/>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35"/>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35"/>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35"/>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35"/>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35"/>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3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3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3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3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37"/>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3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3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3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37"/>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3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3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3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7" name="Shape 77"/>
        <p:cNvGrpSpPr/>
        <p:nvPr/>
      </p:nvGrpSpPr>
      <p:grpSpPr>
        <a:xfrm>
          <a:off x="0" y="0"/>
          <a:ext cx="0" cy="0"/>
          <a:chOff x="0" y="0"/>
          <a:chExt cx="0" cy="0"/>
        </a:xfrm>
      </p:grpSpPr>
      <p:sp>
        <p:nvSpPr>
          <p:cNvPr id="78" name="Google Shape;78;g117eb47cb3c_0_31"/>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g117eb47cb3c_0_31"/>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g117eb47cb3c_0_31"/>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g117eb47cb3c_0_31"/>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g117eb47cb3c_0_31"/>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g117eb47cb3c_0_31"/>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4" name="Google Shape;84;g117eb47cb3c_0_31"/>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5" name="Google Shape;85;g117eb47cb3c_0_31"/>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image" Target="../media/image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6.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image" Target="../media/image4.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 Id="rId3"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 Id="rId3"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 Id="rId3" Type="http://schemas.openxmlformats.org/officeDocument/2006/relationships/image" Target="../media/image4.jpg"/><Relationship Id="rId4" Type="http://schemas.openxmlformats.org/officeDocument/2006/relationships/hyperlink" Target="https://wordwall.net/resource/18632141/digi-school-2020-1-sk01-ka226-sch-094350-free-time-leisure" TargetMode="External"/><Relationship Id="rId5" Type="http://schemas.openxmlformats.org/officeDocument/2006/relationships/hyperlink" Target="https://wordwall.net/resource/20065108/digi-school-2020-1-sk01-ka226-sch-094350-sport" TargetMode="External"/><Relationship Id="rId6" Type="http://schemas.openxmlformats.org/officeDocument/2006/relationships/hyperlink" Target="https://www.liveworksheets.com/zj2488223b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 Id="rId3" Type="http://schemas.openxmlformats.org/officeDocument/2006/relationships/hyperlink" Target="https://www.perfect-english-grammar.com/reported-speech.html" TargetMode="External"/><Relationship Id="rId4" Type="http://schemas.openxmlformats.org/officeDocument/2006/relationships/hyperlink" Target="https://learnenglishteens.britishcouncil.org/grammar/intermediate-grammar/reported-speech" TargetMode="External"/><Relationship Id="rId5" Type="http://schemas.openxmlformats.org/officeDocument/2006/relationships/image" Target="../media/image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Reported speech</a:t>
            </a:r>
            <a:endParaRPr/>
          </a:p>
        </p:txBody>
      </p:sp>
      <p:grpSp>
        <p:nvGrpSpPr>
          <p:cNvPr id="93" name="Google Shape;93;p1"/>
          <p:cNvGrpSpPr/>
          <p:nvPr/>
        </p:nvGrpSpPr>
        <p:grpSpPr>
          <a:xfrm>
            <a:off x="752475" y="1030287"/>
            <a:ext cx="965200" cy="1011237"/>
            <a:chOff x="5961125" y="1623900"/>
            <a:chExt cx="427450" cy="448175"/>
          </a:xfrm>
        </p:grpSpPr>
        <p:sp>
          <p:nvSpPr>
            <p:cNvPr id="94" name="Google Shape;94;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5" name="Google Shape;95;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descr="Erasmus+ logo EN.jpg" id="101" name="Google Shape;101;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102" name="Google Shape;102;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103" name="Google Shape;103;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0"/>
          <p:cNvSpPr txBox="1"/>
          <p:nvPr>
            <p:ph type="title"/>
          </p:nvPr>
        </p:nvSpPr>
        <p:spPr>
          <a:xfrm>
            <a:off x="1073150" y="565150"/>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EXAMPLES</a:t>
            </a:r>
            <a:endParaRPr/>
          </a:p>
        </p:txBody>
      </p:sp>
      <p:sp>
        <p:nvSpPr>
          <p:cNvPr id="228" name="Google Shape;228;p10"/>
          <p:cNvSpPr txBox="1"/>
          <p:nvPr>
            <p:ph idx="1" type="body"/>
          </p:nvPr>
        </p:nvSpPr>
        <p:spPr>
          <a:xfrm>
            <a:off x="1042987" y="1916112"/>
            <a:ext cx="7993062" cy="2362200"/>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2020"/>
              <a:buFont typeface="Noto Sans Symbols"/>
              <a:buChar char="⮚"/>
            </a:pPr>
            <a:r>
              <a:rPr b="1" i="1" lang="en-US" sz="2000" u="none">
                <a:solidFill>
                  <a:schemeClr val="dk1"/>
                </a:solidFill>
                <a:latin typeface="Nixie One"/>
                <a:ea typeface="Nixie One"/>
                <a:cs typeface="Nixie One"/>
                <a:sym typeface="Nixie One"/>
              </a:rPr>
              <a:t>She said she was having</a:t>
            </a:r>
            <a:r>
              <a:rPr b="0" i="1" lang="en-US" sz="2000" u="none">
                <a:solidFill>
                  <a:schemeClr val="dk1"/>
                </a:solidFill>
                <a:latin typeface="Nixie One"/>
                <a:ea typeface="Nixie One"/>
                <a:cs typeface="Nixie One"/>
                <a:sym typeface="Nixie One"/>
              </a:rPr>
              <a:t> the interview at four o’clock.</a:t>
            </a:r>
            <a:br>
              <a:rPr b="0" i="1" lang="en-US" sz="2000" u="none">
                <a:solidFill>
                  <a:schemeClr val="dk1"/>
                </a:solidFill>
                <a:latin typeface="Nixie One"/>
                <a:ea typeface="Nixie One"/>
                <a:cs typeface="Nixie One"/>
                <a:sym typeface="Nixie One"/>
              </a:rPr>
            </a:br>
            <a:r>
              <a:rPr b="0" i="1" lang="en-US" sz="2000" u="none">
                <a:solidFill>
                  <a:schemeClr val="dk1"/>
                </a:solidFill>
                <a:latin typeface="Nixie One"/>
                <a:ea typeface="Nixie One"/>
                <a:cs typeface="Nixie One"/>
                <a:sym typeface="Nixie One"/>
              </a:rPr>
              <a:t>(Direct speech: '</a:t>
            </a:r>
            <a:r>
              <a:rPr b="1" i="1" lang="en-US" sz="2000" u="none">
                <a:solidFill>
                  <a:schemeClr val="dk1"/>
                </a:solidFill>
                <a:latin typeface="Nixie One"/>
                <a:ea typeface="Nixie One"/>
                <a:cs typeface="Nixie One"/>
                <a:sym typeface="Nixie One"/>
              </a:rPr>
              <a:t>I’m having</a:t>
            </a:r>
            <a:r>
              <a:rPr b="0" i="1" lang="en-US" sz="2000" u="none">
                <a:solidFill>
                  <a:schemeClr val="dk1"/>
                </a:solidFill>
                <a:latin typeface="Nixie One"/>
                <a:ea typeface="Nixie One"/>
                <a:cs typeface="Nixie One"/>
                <a:sym typeface="Nixie One"/>
              </a:rPr>
              <a:t> the interview at four o’clock.')</a:t>
            </a:r>
            <a:endParaRPr/>
          </a:p>
          <a:p>
            <a:pPr indent="-406400" lvl="0" marL="457200" rtl="0" algn="l">
              <a:lnSpc>
                <a:spcPct val="150000"/>
              </a:lnSpc>
              <a:spcBef>
                <a:spcPts val="600"/>
              </a:spcBef>
              <a:spcAft>
                <a:spcPts val="0"/>
              </a:spcAft>
              <a:buClr>
                <a:srgbClr val="114454"/>
              </a:buClr>
              <a:buSzPts val="2020"/>
              <a:buFont typeface="Noto Sans Symbols"/>
              <a:buChar char="⮚"/>
            </a:pPr>
            <a:r>
              <a:rPr b="1" i="1" lang="en-US" sz="2000" u="none">
                <a:solidFill>
                  <a:schemeClr val="dk1"/>
                </a:solidFill>
                <a:latin typeface="Nixie One"/>
                <a:ea typeface="Nixie One"/>
                <a:cs typeface="Nixie One"/>
                <a:sym typeface="Nixie One"/>
              </a:rPr>
              <a:t>They said they’d phone </a:t>
            </a:r>
            <a:r>
              <a:rPr b="0" i="1" lang="en-US" sz="2000" u="none">
                <a:solidFill>
                  <a:schemeClr val="dk1"/>
                </a:solidFill>
                <a:latin typeface="Nixie One"/>
                <a:ea typeface="Nixie One"/>
                <a:cs typeface="Nixie One"/>
                <a:sym typeface="Nixie One"/>
              </a:rPr>
              <a:t>later and let me know.</a:t>
            </a:r>
            <a:br>
              <a:rPr b="0" i="1" lang="en-US" sz="2000" u="none">
                <a:solidFill>
                  <a:schemeClr val="dk1"/>
                </a:solidFill>
                <a:latin typeface="Nixie One"/>
                <a:ea typeface="Nixie One"/>
                <a:cs typeface="Nixie One"/>
                <a:sym typeface="Nixie One"/>
              </a:rPr>
            </a:br>
            <a:r>
              <a:rPr b="0" i="1" lang="en-US" sz="2000" u="none">
                <a:solidFill>
                  <a:schemeClr val="dk1"/>
                </a:solidFill>
                <a:latin typeface="Nixie One"/>
                <a:ea typeface="Nixie One"/>
                <a:cs typeface="Nixie One"/>
                <a:sym typeface="Nixie One"/>
              </a:rPr>
              <a:t>(Direct speech: '</a:t>
            </a:r>
            <a:r>
              <a:rPr b="1" i="1" lang="en-US" sz="2000" u="none">
                <a:solidFill>
                  <a:schemeClr val="dk1"/>
                </a:solidFill>
                <a:latin typeface="Nixie One"/>
                <a:ea typeface="Nixie One"/>
                <a:cs typeface="Nixie One"/>
                <a:sym typeface="Nixie One"/>
              </a:rPr>
              <a:t>We’ll phone</a:t>
            </a:r>
            <a:r>
              <a:rPr b="0" i="1" lang="en-US" sz="2000" u="none">
                <a:solidFill>
                  <a:schemeClr val="dk1"/>
                </a:solidFill>
                <a:latin typeface="Nixie One"/>
                <a:ea typeface="Nixie One"/>
                <a:cs typeface="Nixie One"/>
                <a:sym typeface="Nixie One"/>
              </a:rPr>
              <a:t> later and let you </a:t>
            </a:r>
            <a:r>
              <a:rPr b="0" i="1" lang="en-US" sz="2400" u="none">
                <a:solidFill>
                  <a:schemeClr val="dk1"/>
                </a:solidFill>
                <a:latin typeface="Nixie One"/>
                <a:ea typeface="Nixie One"/>
                <a:cs typeface="Nixie One"/>
                <a:sym typeface="Nixie One"/>
              </a:rPr>
              <a:t>know.')</a:t>
            </a:r>
            <a:endParaRPr/>
          </a:p>
        </p:txBody>
      </p:sp>
      <p:grpSp>
        <p:nvGrpSpPr>
          <p:cNvPr id="229" name="Google Shape;229;p10"/>
          <p:cNvGrpSpPr/>
          <p:nvPr/>
        </p:nvGrpSpPr>
        <p:grpSpPr>
          <a:xfrm>
            <a:off x="323850" y="758825"/>
            <a:ext cx="366712" cy="366712"/>
            <a:chOff x="1923675" y="1633650"/>
            <a:chExt cx="436000" cy="435975"/>
          </a:xfrm>
        </p:grpSpPr>
        <p:sp>
          <p:nvSpPr>
            <p:cNvPr id="230" name="Google Shape;230;p1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1" name="Google Shape;231;p1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2" name="Google Shape;232;p1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3" name="Google Shape;233;p1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4" name="Google Shape;234;p1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5" name="Google Shape;235;p1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36" name="Google Shape;236;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7" name="Google Shape;237;p10"/>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38" name="Google Shape;238;p10"/>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1"/>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sp>
        <p:nvSpPr>
          <p:cNvPr id="244" name="Google Shape;244;p11"/>
          <p:cNvSpPr txBox="1"/>
          <p:nvPr>
            <p:ph idx="1" type="body"/>
          </p:nvPr>
        </p:nvSpPr>
        <p:spPr>
          <a:xfrm>
            <a:off x="1042987" y="1779587"/>
            <a:ext cx="7993062" cy="1998662"/>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000000"/>
              </a:buClr>
              <a:buSzPts val="300"/>
              <a:buFont typeface="Noto Sans Symbols"/>
              <a:buChar char="⮚"/>
            </a:pPr>
            <a:r>
              <a:rPr b="0" i="0" lang="en-US" sz="2400" u="none">
                <a:solidFill>
                  <a:schemeClr val="dk1"/>
                </a:solidFill>
                <a:latin typeface="Nixie One"/>
                <a:ea typeface="Nixie One"/>
                <a:cs typeface="Nixie One"/>
                <a:sym typeface="Nixie One"/>
              </a:rPr>
              <a:t>Apart from changing the tense of the verb, you also have to think about </a:t>
            </a:r>
            <a:r>
              <a:rPr b="1" i="1" lang="en-US" sz="2400" u="none">
                <a:solidFill>
                  <a:schemeClr val="dk1"/>
                </a:solidFill>
                <a:latin typeface="Nixie One"/>
                <a:ea typeface="Nixie One"/>
                <a:cs typeface="Nixie One"/>
                <a:sym typeface="Nixie One"/>
              </a:rPr>
              <a:t>changing other things: like pronouns and adverbs of time and place</a:t>
            </a:r>
            <a:r>
              <a:rPr b="0" i="0" lang="en-US" sz="2400" u="none">
                <a:solidFill>
                  <a:schemeClr val="dk1"/>
                </a:solidFill>
                <a:latin typeface="Nixie One"/>
                <a:ea typeface="Nixie One"/>
                <a:cs typeface="Nixie One"/>
                <a:sym typeface="Nixie One"/>
              </a:rPr>
              <a:t>.</a:t>
            </a:r>
            <a:endParaRPr/>
          </a:p>
          <a:p>
            <a:pPr indent="-406400" lvl="0" marL="457200" rtl="0" algn="l">
              <a:lnSpc>
                <a:spcPct val="100000"/>
              </a:lnSpc>
              <a:spcBef>
                <a:spcPts val="600"/>
              </a:spcBef>
              <a:spcAft>
                <a:spcPts val="0"/>
              </a:spcAft>
              <a:buSzPts val="2800"/>
              <a:buNone/>
            </a:pPr>
            <a:r>
              <a:t/>
            </a:r>
            <a:endParaRPr b="0" i="0" sz="2400" u="none">
              <a:solidFill>
                <a:schemeClr val="dk1"/>
              </a:solidFill>
              <a:latin typeface="Nixie One"/>
              <a:ea typeface="Nixie One"/>
              <a:cs typeface="Nixie One"/>
              <a:sym typeface="Nixie One"/>
            </a:endParaRPr>
          </a:p>
          <a:p>
            <a:pPr indent="-228600" lvl="0" marL="457200" rtl="0" algn="l">
              <a:spcBef>
                <a:spcPts val="600"/>
              </a:spcBef>
              <a:spcAft>
                <a:spcPts val="0"/>
              </a:spcAft>
              <a:buSzPts val="2800"/>
              <a:buNone/>
            </a:pPr>
            <a:r>
              <a:t/>
            </a:r>
            <a:endParaRPr b="0" i="0" sz="2400" u="none">
              <a:solidFill>
                <a:schemeClr val="dk1"/>
              </a:solidFill>
              <a:latin typeface="Nixie One"/>
              <a:ea typeface="Nixie One"/>
              <a:cs typeface="Nixie One"/>
              <a:sym typeface="Nixie One"/>
            </a:endParaRPr>
          </a:p>
        </p:txBody>
      </p:sp>
      <p:grpSp>
        <p:nvGrpSpPr>
          <p:cNvPr id="245" name="Google Shape;245;p11"/>
          <p:cNvGrpSpPr/>
          <p:nvPr/>
        </p:nvGrpSpPr>
        <p:grpSpPr>
          <a:xfrm>
            <a:off x="323850" y="758825"/>
            <a:ext cx="366712" cy="366712"/>
            <a:chOff x="1923675" y="1633650"/>
            <a:chExt cx="436000" cy="435975"/>
          </a:xfrm>
        </p:grpSpPr>
        <p:sp>
          <p:nvSpPr>
            <p:cNvPr id="246" name="Google Shape;246;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7" name="Google Shape;247;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8" name="Google Shape;248;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9" name="Google Shape;249;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0" name="Google Shape;250;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1" name="Google Shape;251;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52" name="Google Shape;252;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53" name="Google Shape;253;p11"/>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54" name="Google Shape;254;p11"/>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12"/>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PRONOUNS</a:t>
            </a:r>
            <a:endParaRPr/>
          </a:p>
        </p:txBody>
      </p:sp>
      <p:grpSp>
        <p:nvGrpSpPr>
          <p:cNvPr id="260" name="Google Shape;260;p12"/>
          <p:cNvGrpSpPr/>
          <p:nvPr/>
        </p:nvGrpSpPr>
        <p:grpSpPr>
          <a:xfrm>
            <a:off x="323850" y="758825"/>
            <a:ext cx="366712" cy="366712"/>
            <a:chOff x="1923675" y="1633650"/>
            <a:chExt cx="436000" cy="435975"/>
          </a:xfrm>
        </p:grpSpPr>
        <p:sp>
          <p:nvSpPr>
            <p:cNvPr id="261" name="Google Shape;261;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2" name="Google Shape;262;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3" name="Google Shape;263;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4" name="Google Shape;264;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5" name="Google Shape;265;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6" name="Google Shape;266;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67" name="Google Shape;267;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68" name="Google Shape;268;p12"/>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69" name="Google Shape;269;p12"/>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70" name="Google Shape;270;p12"/>
          <p:cNvSpPr txBox="1"/>
          <p:nvPr/>
        </p:nvSpPr>
        <p:spPr>
          <a:xfrm>
            <a:off x="1042987" y="1738312"/>
            <a:ext cx="6624637" cy="3078162"/>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I/you ---&gt; she/he</a:t>
            </a:r>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we/you ---&gt; they</a:t>
            </a:r>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me/you ---&gt; him/her</a:t>
            </a:r>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us/you ---&gt; them</a:t>
            </a:r>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my/your ---&gt; his/her</a:t>
            </a:r>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mine/yours ---&gt; his/hers</a:t>
            </a:r>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our/your ---&gt; their</a:t>
            </a:r>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ours/yours ---&gt; theirs</a:t>
            </a:r>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this ---&gt; that</a:t>
            </a:r>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these ---&gt; those</a:t>
            </a:r>
            <a:endParaRPr/>
          </a:p>
          <a:p>
            <a:pPr indent="0" lvl="0" marL="0" marR="0" rtl="0" algn="l">
              <a:lnSpc>
                <a:spcPct val="100000"/>
              </a:lnSpc>
              <a:spcBef>
                <a:spcPts val="0"/>
              </a:spcBef>
              <a:spcAft>
                <a:spcPts val="0"/>
              </a:spcAft>
              <a:buNone/>
            </a:pPr>
            <a:r>
              <a:t/>
            </a:r>
            <a:endParaRPr b="0" i="0" sz="1800" u="none">
              <a:solidFill>
                <a:schemeClr val="dk1"/>
              </a:solidFill>
              <a:latin typeface="Nixie One"/>
              <a:ea typeface="Nixie One"/>
              <a:cs typeface="Nixie One"/>
              <a:sym typeface="Nixie One"/>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13"/>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TIME ADVERBIALS</a:t>
            </a:r>
            <a:endParaRPr/>
          </a:p>
        </p:txBody>
      </p:sp>
      <p:grpSp>
        <p:nvGrpSpPr>
          <p:cNvPr id="276" name="Google Shape;276;p13"/>
          <p:cNvGrpSpPr/>
          <p:nvPr/>
        </p:nvGrpSpPr>
        <p:grpSpPr>
          <a:xfrm>
            <a:off x="323850" y="758825"/>
            <a:ext cx="366712" cy="366712"/>
            <a:chOff x="1923675" y="1633650"/>
            <a:chExt cx="436000" cy="435975"/>
          </a:xfrm>
        </p:grpSpPr>
        <p:sp>
          <p:nvSpPr>
            <p:cNvPr id="277" name="Google Shape;277;p13"/>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8" name="Google Shape;278;p13"/>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9" name="Google Shape;279;p13"/>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0" name="Google Shape;280;p13"/>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1" name="Google Shape;281;p13"/>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2" name="Google Shape;282;p13"/>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83" name="Google Shape;283;p1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84" name="Google Shape;284;p13"/>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85" name="Google Shape;285;p13"/>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86" name="Google Shape;286;p13"/>
          <p:cNvSpPr txBox="1"/>
          <p:nvPr/>
        </p:nvSpPr>
        <p:spPr>
          <a:xfrm>
            <a:off x="1042987" y="1916112"/>
            <a:ext cx="7561262" cy="2532062"/>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now ---&gt; then/at that time</a:t>
            </a:r>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today ---&gt; yesterday/that day</a:t>
            </a:r>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yesterday ---&gt; the day before yesterday/the day before</a:t>
            </a:r>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last night ---&gt; the night before/the previous night</a:t>
            </a:r>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last week ---&gt; the week before/the previous week</a:t>
            </a:r>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tomorrow ---&gt; the next day/the following day</a:t>
            </a:r>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4"/>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EXAMPLES</a:t>
            </a:r>
            <a:endParaRPr/>
          </a:p>
        </p:txBody>
      </p:sp>
      <p:sp>
        <p:nvSpPr>
          <p:cNvPr id="292" name="Google Shape;292;p14"/>
          <p:cNvSpPr txBox="1"/>
          <p:nvPr>
            <p:ph idx="1" type="body"/>
          </p:nvPr>
        </p:nvSpPr>
        <p:spPr>
          <a:xfrm>
            <a:off x="1042987" y="1820862"/>
            <a:ext cx="7993062" cy="2551112"/>
          </a:xfrm>
          <a:prstGeom prst="rect">
            <a:avLst/>
          </a:prstGeom>
          <a:noFill/>
          <a:ln>
            <a:noFill/>
          </a:ln>
        </p:spPr>
        <p:txBody>
          <a:bodyPr anchorCtr="0" anchor="t" bIns="91425" lIns="91425" spcFirstLastPara="1" rIns="91425" wrap="square" tIns="91425">
            <a:noAutofit/>
          </a:bodyPr>
          <a:lstStyle/>
          <a:p>
            <a:pPr indent="-406400" lvl="0" marL="457200" rtl="0" algn="l">
              <a:lnSpc>
                <a:spcPct val="100000"/>
              </a:lnSpc>
              <a:spcBef>
                <a:spcPts val="600"/>
              </a:spcBef>
              <a:spcAft>
                <a:spcPts val="0"/>
              </a:spcAft>
              <a:buClr>
                <a:srgbClr val="000000"/>
              </a:buClr>
              <a:buSzPts val="300"/>
              <a:buFont typeface="Noto Sans Symbols"/>
              <a:buChar char="⮚"/>
            </a:pPr>
            <a:r>
              <a:rPr b="0" i="1" lang="en-US" sz="2400" u="none">
                <a:solidFill>
                  <a:schemeClr val="dk1"/>
                </a:solidFill>
                <a:latin typeface="Nixie One"/>
                <a:ea typeface="Nixie One"/>
                <a:cs typeface="Nixie One"/>
                <a:sym typeface="Nixie One"/>
              </a:rPr>
              <a:t>'</a:t>
            </a:r>
            <a:r>
              <a:rPr b="0" i="1" lang="en-US" sz="2400" u="sng">
                <a:solidFill>
                  <a:schemeClr val="dk1"/>
                </a:solidFill>
                <a:latin typeface="Nixie One"/>
                <a:ea typeface="Nixie One"/>
                <a:cs typeface="Nixie One"/>
                <a:sym typeface="Nixie One"/>
              </a:rPr>
              <a:t>We</a:t>
            </a:r>
            <a:r>
              <a:rPr b="0" i="1" lang="en-US" sz="2400" u="none">
                <a:solidFill>
                  <a:schemeClr val="dk1"/>
                </a:solidFill>
                <a:latin typeface="Nixie One"/>
                <a:ea typeface="Nixie One"/>
                <a:cs typeface="Nixie One"/>
                <a:sym typeface="Nixie One"/>
              </a:rPr>
              <a:t> went yesterday.'  </a:t>
            </a:r>
            <a:endParaRPr b="0" i="1" sz="2400" u="none">
              <a:solidFill>
                <a:schemeClr val="dk1"/>
              </a:solidFill>
              <a:latin typeface="Nixie One"/>
              <a:ea typeface="Nixie One"/>
              <a:cs typeface="Nixie One"/>
              <a:sym typeface="Nixie One"/>
            </a:endParaRPr>
          </a:p>
          <a:p>
            <a:pPr indent="-406400" lvl="0" marL="457200" rtl="0" algn="l">
              <a:lnSpc>
                <a:spcPct val="100000"/>
              </a:lnSpc>
              <a:spcBef>
                <a:spcPts val="600"/>
              </a:spcBef>
              <a:spcAft>
                <a:spcPts val="0"/>
              </a:spcAft>
              <a:buSzPts val="2800"/>
              <a:buNone/>
            </a:pPr>
            <a:r>
              <a:rPr b="0" i="1" lang="en-US" sz="2400" u="none">
                <a:solidFill>
                  <a:schemeClr val="dk1"/>
                </a:solidFill>
                <a:latin typeface="Nixie One"/>
                <a:ea typeface="Nixie One"/>
                <a:cs typeface="Nixie One"/>
                <a:sym typeface="Nixie One"/>
              </a:rPr>
              <a:t>&gt; </a:t>
            </a:r>
            <a:r>
              <a:rPr b="1" i="1" lang="en-US" sz="2400" u="none">
                <a:solidFill>
                  <a:schemeClr val="dk1"/>
                </a:solidFill>
                <a:latin typeface="Nixie One"/>
                <a:ea typeface="Nixie One"/>
                <a:cs typeface="Nixie One"/>
                <a:sym typeface="Nixie One"/>
              </a:rPr>
              <a:t>She said </a:t>
            </a:r>
            <a:r>
              <a:rPr b="1" i="1" lang="en-US" sz="2400" u="sng">
                <a:solidFill>
                  <a:schemeClr val="dk1"/>
                </a:solidFill>
                <a:latin typeface="Nixie One"/>
                <a:ea typeface="Nixie One"/>
                <a:cs typeface="Nixie One"/>
                <a:sym typeface="Nixie One"/>
              </a:rPr>
              <a:t>they</a:t>
            </a:r>
            <a:r>
              <a:rPr b="1" i="1" lang="en-US" sz="2400" u="none">
                <a:solidFill>
                  <a:schemeClr val="dk1"/>
                </a:solidFill>
                <a:latin typeface="Nixie One"/>
                <a:ea typeface="Nixie One"/>
                <a:cs typeface="Nixie One"/>
                <a:sym typeface="Nixie One"/>
              </a:rPr>
              <a:t> had been</a:t>
            </a:r>
            <a:r>
              <a:rPr b="0" i="1" lang="en-US" sz="2400" u="none">
                <a:solidFill>
                  <a:schemeClr val="dk1"/>
                </a:solidFill>
                <a:latin typeface="Nixie One"/>
                <a:ea typeface="Nixie One"/>
                <a:cs typeface="Nixie One"/>
                <a:sym typeface="Nixie One"/>
              </a:rPr>
              <a:t> the day before.</a:t>
            </a:r>
            <a:br>
              <a:rPr b="0" i="1" lang="en-US" sz="2400" u="none">
                <a:solidFill>
                  <a:schemeClr val="dk1"/>
                </a:solidFill>
                <a:latin typeface="Nixie One"/>
                <a:ea typeface="Nixie One"/>
                <a:cs typeface="Nixie One"/>
                <a:sym typeface="Nixie One"/>
              </a:rPr>
            </a:br>
            <a:endParaRPr b="0" i="1" sz="2400" u="none">
              <a:solidFill>
                <a:schemeClr val="dk1"/>
              </a:solidFill>
              <a:latin typeface="Nixie One"/>
              <a:ea typeface="Nixie One"/>
              <a:cs typeface="Nixie One"/>
              <a:sym typeface="Nixie One"/>
            </a:endParaRPr>
          </a:p>
          <a:p>
            <a:pPr indent="-406400" lvl="0" marL="457200" rtl="0" algn="l">
              <a:lnSpc>
                <a:spcPct val="100000"/>
              </a:lnSpc>
              <a:spcBef>
                <a:spcPts val="600"/>
              </a:spcBef>
              <a:spcAft>
                <a:spcPts val="0"/>
              </a:spcAft>
              <a:buClr>
                <a:srgbClr val="000000"/>
              </a:buClr>
              <a:buSzPts val="300"/>
              <a:buFont typeface="Noto Sans Symbols"/>
              <a:buChar char="⮚"/>
            </a:pPr>
            <a:r>
              <a:rPr b="0" i="1" lang="en-US" sz="2400" u="none">
                <a:solidFill>
                  <a:schemeClr val="dk1"/>
                </a:solidFill>
                <a:latin typeface="Nixie One"/>
                <a:ea typeface="Nixie One"/>
                <a:cs typeface="Nixie One"/>
                <a:sym typeface="Nixie One"/>
              </a:rPr>
              <a:t>'</a:t>
            </a:r>
            <a:r>
              <a:rPr b="0" i="1" lang="en-US" sz="2400" u="sng">
                <a:solidFill>
                  <a:schemeClr val="dk1"/>
                </a:solidFill>
                <a:latin typeface="Nixie One"/>
                <a:ea typeface="Nixie One"/>
                <a:cs typeface="Nixie One"/>
                <a:sym typeface="Nixie One"/>
              </a:rPr>
              <a:t>I’</a:t>
            </a:r>
            <a:r>
              <a:rPr b="0" i="1" lang="en-US" sz="2400" u="none">
                <a:solidFill>
                  <a:schemeClr val="dk1"/>
                </a:solidFill>
                <a:latin typeface="Nixie One"/>
                <a:ea typeface="Nixie One"/>
                <a:cs typeface="Nixie One"/>
                <a:sym typeface="Nixie One"/>
              </a:rPr>
              <a:t>ll come tomorrow.' </a:t>
            </a:r>
            <a:endParaRPr b="0" i="1" sz="2400" u="none">
              <a:solidFill>
                <a:schemeClr val="dk1"/>
              </a:solidFill>
              <a:latin typeface="Nixie One"/>
              <a:ea typeface="Nixie One"/>
              <a:cs typeface="Nixie One"/>
              <a:sym typeface="Nixie One"/>
            </a:endParaRPr>
          </a:p>
          <a:p>
            <a:pPr indent="-406400" lvl="0" marL="457200" rtl="0" algn="l">
              <a:lnSpc>
                <a:spcPct val="100000"/>
              </a:lnSpc>
              <a:spcBef>
                <a:spcPts val="600"/>
              </a:spcBef>
              <a:spcAft>
                <a:spcPts val="0"/>
              </a:spcAft>
              <a:buSzPts val="2800"/>
              <a:buNone/>
            </a:pPr>
            <a:r>
              <a:rPr b="0" i="1" lang="en-US" sz="2400" u="none">
                <a:solidFill>
                  <a:schemeClr val="dk1"/>
                </a:solidFill>
                <a:latin typeface="Nixie One"/>
                <a:ea typeface="Nixie One"/>
                <a:cs typeface="Nixie One"/>
                <a:sym typeface="Nixie One"/>
              </a:rPr>
              <a:t>&gt; </a:t>
            </a:r>
            <a:r>
              <a:rPr b="1" i="1" lang="en-US" sz="2400" u="none">
                <a:solidFill>
                  <a:schemeClr val="dk1"/>
                </a:solidFill>
                <a:latin typeface="Nixie One"/>
                <a:ea typeface="Nixie One"/>
                <a:cs typeface="Nixie One"/>
                <a:sym typeface="Nixie One"/>
              </a:rPr>
              <a:t>He said </a:t>
            </a:r>
            <a:r>
              <a:rPr b="1" i="1" lang="en-US" sz="2400" u="sng">
                <a:solidFill>
                  <a:schemeClr val="dk1"/>
                </a:solidFill>
                <a:latin typeface="Nixie One"/>
                <a:ea typeface="Nixie One"/>
                <a:cs typeface="Nixie One"/>
                <a:sym typeface="Nixie One"/>
              </a:rPr>
              <a:t>he</a:t>
            </a:r>
            <a:r>
              <a:rPr b="1" i="1" lang="en-US" sz="2400" u="none">
                <a:solidFill>
                  <a:schemeClr val="dk1"/>
                </a:solidFill>
                <a:latin typeface="Nixie One"/>
                <a:ea typeface="Nixie One"/>
                <a:cs typeface="Nixie One"/>
                <a:sym typeface="Nixie One"/>
              </a:rPr>
              <a:t>’d come</a:t>
            </a:r>
            <a:r>
              <a:rPr b="0" i="1" lang="en-US" sz="2400" u="none">
                <a:solidFill>
                  <a:schemeClr val="dk1"/>
                </a:solidFill>
                <a:latin typeface="Nixie One"/>
                <a:ea typeface="Nixie One"/>
                <a:cs typeface="Nixie One"/>
                <a:sym typeface="Nixie One"/>
              </a:rPr>
              <a:t> the next day.</a:t>
            </a:r>
            <a:endParaRPr/>
          </a:p>
        </p:txBody>
      </p:sp>
      <p:grpSp>
        <p:nvGrpSpPr>
          <p:cNvPr id="293" name="Google Shape;293;p14"/>
          <p:cNvGrpSpPr/>
          <p:nvPr/>
        </p:nvGrpSpPr>
        <p:grpSpPr>
          <a:xfrm>
            <a:off x="323850" y="758825"/>
            <a:ext cx="366712" cy="366712"/>
            <a:chOff x="1923675" y="1633650"/>
            <a:chExt cx="436000" cy="435975"/>
          </a:xfrm>
        </p:grpSpPr>
        <p:sp>
          <p:nvSpPr>
            <p:cNvPr id="294" name="Google Shape;294;p14"/>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5" name="Google Shape;295;p14"/>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6" name="Google Shape;296;p14"/>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7" name="Google Shape;297;p14"/>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8" name="Google Shape;298;p14"/>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9" name="Google Shape;299;p14"/>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00" name="Google Shape;300;p1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01" name="Google Shape;301;p14"/>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02" name="Google Shape;302;p14"/>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sp>
        <p:nvSpPr>
          <p:cNvPr id="308" name="Google Shape;308;p15"/>
          <p:cNvSpPr txBox="1"/>
          <p:nvPr>
            <p:ph idx="1" type="body"/>
          </p:nvPr>
        </p:nvSpPr>
        <p:spPr>
          <a:xfrm>
            <a:off x="1042987" y="1820862"/>
            <a:ext cx="7993062" cy="2551112"/>
          </a:xfrm>
          <a:prstGeom prst="rect">
            <a:avLst/>
          </a:prstGeom>
          <a:noFill/>
          <a:ln>
            <a:noFill/>
          </a:ln>
        </p:spPr>
        <p:txBody>
          <a:bodyPr anchorCtr="0" anchor="t" bIns="91425" lIns="91425" spcFirstLastPara="1" rIns="91425" wrap="square" tIns="91425">
            <a:noAutofit/>
          </a:bodyPr>
          <a:lstStyle/>
          <a:p>
            <a:pPr indent="-406400" lvl="0" marL="457200" rtl="0" algn="l">
              <a:lnSpc>
                <a:spcPct val="100000"/>
              </a:lnSpc>
              <a:spcBef>
                <a:spcPts val="600"/>
              </a:spcBef>
              <a:spcAft>
                <a:spcPts val="0"/>
              </a:spcAft>
              <a:buClr>
                <a:srgbClr val="000000"/>
              </a:buClr>
              <a:buSzPts val="300"/>
              <a:buFont typeface="Noto Sans Symbols"/>
              <a:buChar char="⮚"/>
            </a:pPr>
            <a:r>
              <a:rPr b="0" i="0" lang="en-US" sz="2400" u="none">
                <a:solidFill>
                  <a:schemeClr val="dk1"/>
                </a:solidFill>
                <a:latin typeface="Nixie One"/>
                <a:ea typeface="Nixie One"/>
                <a:cs typeface="Nixie One"/>
                <a:sym typeface="Nixie One"/>
              </a:rPr>
              <a:t>If someone is saying something which is true now or always, you wouldn’t change the tense.</a:t>
            </a:r>
            <a:endParaRPr/>
          </a:p>
          <a:p>
            <a:pPr indent="-406400" lvl="0" marL="457200" rtl="0" algn="l">
              <a:lnSpc>
                <a:spcPct val="100000"/>
              </a:lnSpc>
              <a:spcBef>
                <a:spcPts val="600"/>
              </a:spcBef>
              <a:spcAft>
                <a:spcPts val="0"/>
              </a:spcAft>
              <a:buSzPts val="2800"/>
              <a:buNone/>
            </a:pPr>
            <a:r>
              <a:t/>
            </a:r>
            <a:endParaRPr b="0" i="0" sz="2400" u="none">
              <a:solidFill>
                <a:schemeClr val="dk1"/>
              </a:solidFill>
              <a:latin typeface="Nixie One"/>
              <a:ea typeface="Nixie One"/>
              <a:cs typeface="Nixie One"/>
              <a:sym typeface="Nixie One"/>
            </a:endParaRPr>
          </a:p>
          <a:p>
            <a:pPr indent="-406400" lvl="0" marL="457200" rtl="0" algn="l">
              <a:lnSpc>
                <a:spcPct val="100000"/>
              </a:lnSpc>
              <a:spcBef>
                <a:spcPts val="600"/>
              </a:spcBef>
              <a:spcAft>
                <a:spcPts val="0"/>
              </a:spcAft>
              <a:buSzPts val="2800"/>
              <a:buNone/>
            </a:pPr>
            <a:r>
              <a:rPr b="0" i="1" lang="en-US" sz="2400" u="none">
                <a:solidFill>
                  <a:schemeClr val="dk1"/>
                </a:solidFill>
                <a:latin typeface="Nixie One"/>
                <a:ea typeface="Nixie One"/>
                <a:cs typeface="Nixie One"/>
                <a:sym typeface="Nixie One"/>
              </a:rPr>
              <a:t>'Dogs can’t eat chocolate.' &gt; </a:t>
            </a:r>
            <a:r>
              <a:rPr b="1" i="1" lang="en-US" sz="2400" u="none">
                <a:solidFill>
                  <a:schemeClr val="dk1"/>
                </a:solidFill>
                <a:latin typeface="Nixie One"/>
                <a:ea typeface="Nixie One"/>
                <a:cs typeface="Nixie One"/>
                <a:sym typeface="Nixie One"/>
              </a:rPr>
              <a:t>She said that dogs can’t</a:t>
            </a:r>
            <a:r>
              <a:rPr b="0" i="1" lang="en-US" sz="2400" u="none">
                <a:solidFill>
                  <a:schemeClr val="dk1"/>
                </a:solidFill>
                <a:latin typeface="Nixie One"/>
                <a:ea typeface="Nixie One"/>
                <a:cs typeface="Nixie One"/>
                <a:sym typeface="Nixie One"/>
              </a:rPr>
              <a:t> eat chocolate.</a:t>
            </a:r>
            <a:endParaRPr/>
          </a:p>
        </p:txBody>
      </p:sp>
      <p:grpSp>
        <p:nvGrpSpPr>
          <p:cNvPr id="309" name="Google Shape;309;p15"/>
          <p:cNvGrpSpPr/>
          <p:nvPr/>
        </p:nvGrpSpPr>
        <p:grpSpPr>
          <a:xfrm>
            <a:off x="323850" y="758825"/>
            <a:ext cx="366712" cy="366712"/>
            <a:chOff x="1923675" y="1633650"/>
            <a:chExt cx="436000" cy="435975"/>
          </a:xfrm>
        </p:grpSpPr>
        <p:sp>
          <p:nvSpPr>
            <p:cNvPr id="310" name="Google Shape;310;p1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1" name="Google Shape;311;p1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2" name="Google Shape;312;p1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3" name="Google Shape;313;p1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4" name="Google Shape;314;p1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5" name="Google Shape;315;p1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16" name="Google Shape;316;p1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17" name="Google Shape;317;p1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18" name="Google Shape;318;p1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16"/>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REPORTED QUESTIONS</a:t>
            </a:r>
            <a:endParaRPr/>
          </a:p>
        </p:txBody>
      </p:sp>
      <p:sp>
        <p:nvSpPr>
          <p:cNvPr id="324" name="Google Shape;324;p16"/>
          <p:cNvSpPr txBox="1"/>
          <p:nvPr>
            <p:ph idx="1" type="body"/>
          </p:nvPr>
        </p:nvSpPr>
        <p:spPr>
          <a:xfrm>
            <a:off x="1012825" y="1779587"/>
            <a:ext cx="7993062" cy="2800350"/>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000000"/>
              </a:buClr>
              <a:buSzPts val="300"/>
              <a:buFont typeface="Noto Sans Symbols"/>
              <a:buChar char="⮚"/>
            </a:pPr>
            <a:r>
              <a:rPr b="0" i="0" lang="en-US" sz="2000" u="none">
                <a:solidFill>
                  <a:schemeClr val="dk1"/>
                </a:solidFill>
                <a:latin typeface="Nixie One"/>
                <a:ea typeface="Nixie One"/>
                <a:cs typeface="Nixie One"/>
                <a:sym typeface="Nixie One"/>
              </a:rPr>
              <a:t>We often use </a:t>
            </a:r>
            <a:r>
              <a:rPr b="0" i="1" lang="en-US" sz="2000" u="none">
                <a:solidFill>
                  <a:schemeClr val="dk1"/>
                </a:solidFill>
                <a:latin typeface="Nixie One"/>
                <a:ea typeface="Nixie One"/>
                <a:cs typeface="Nixie One"/>
                <a:sym typeface="Nixie One"/>
              </a:rPr>
              <a:t>ask</a:t>
            </a:r>
            <a:r>
              <a:rPr b="0" i="0" lang="en-US" sz="2000" u="none">
                <a:solidFill>
                  <a:schemeClr val="dk1"/>
                </a:solidFill>
                <a:latin typeface="Nixie One"/>
                <a:ea typeface="Nixie One"/>
                <a:cs typeface="Nixie One"/>
                <a:sym typeface="Nixie One"/>
              </a:rPr>
              <a:t> + </a:t>
            </a:r>
            <a:r>
              <a:rPr b="0" i="1" lang="en-US" sz="2000" u="none">
                <a:solidFill>
                  <a:schemeClr val="dk1"/>
                </a:solidFill>
                <a:latin typeface="Nixie One"/>
                <a:ea typeface="Nixie One"/>
                <a:cs typeface="Nixie One"/>
                <a:sym typeface="Nixie One"/>
              </a:rPr>
              <a:t>if/whether</a:t>
            </a:r>
            <a:r>
              <a:rPr b="0" i="0" lang="en-US" sz="2000" u="none">
                <a:solidFill>
                  <a:schemeClr val="dk1"/>
                </a:solidFill>
                <a:latin typeface="Nixie One"/>
                <a:ea typeface="Nixie One"/>
                <a:cs typeface="Nixie One"/>
                <a:sym typeface="Nixie One"/>
              </a:rPr>
              <a:t>, then change the tenses as with statements. </a:t>
            </a:r>
            <a:endParaRPr/>
          </a:p>
          <a:p>
            <a:pPr indent="-406400" lvl="0" marL="457200" rtl="0" algn="l">
              <a:lnSpc>
                <a:spcPct val="150000"/>
              </a:lnSpc>
              <a:spcBef>
                <a:spcPts val="600"/>
              </a:spcBef>
              <a:spcAft>
                <a:spcPts val="0"/>
              </a:spcAft>
              <a:buClr>
                <a:srgbClr val="000000"/>
              </a:buClr>
              <a:buSzPts val="300"/>
              <a:buFont typeface="Noto Sans Symbols"/>
              <a:buChar char="⮚"/>
            </a:pPr>
            <a:r>
              <a:rPr b="0" i="0" lang="en-US" sz="2000" u="none">
                <a:solidFill>
                  <a:schemeClr val="dk1"/>
                </a:solidFill>
                <a:latin typeface="Nixie One"/>
                <a:ea typeface="Nixie One"/>
                <a:cs typeface="Nixie One"/>
                <a:sym typeface="Nixie One"/>
              </a:rPr>
              <a:t>In reported questions we don’t use question forms after the reporting verb.</a:t>
            </a:r>
            <a:endParaRPr/>
          </a:p>
        </p:txBody>
      </p:sp>
      <p:grpSp>
        <p:nvGrpSpPr>
          <p:cNvPr id="325" name="Google Shape;325;p16"/>
          <p:cNvGrpSpPr/>
          <p:nvPr/>
        </p:nvGrpSpPr>
        <p:grpSpPr>
          <a:xfrm>
            <a:off x="323850" y="758825"/>
            <a:ext cx="366712" cy="366712"/>
            <a:chOff x="1923675" y="1633650"/>
            <a:chExt cx="436000" cy="435975"/>
          </a:xfrm>
        </p:grpSpPr>
        <p:sp>
          <p:nvSpPr>
            <p:cNvPr id="326" name="Google Shape;326;p1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7" name="Google Shape;327;p1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8" name="Google Shape;328;p1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9" name="Google Shape;329;p1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0" name="Google Shape;330;p1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1" name="Google Shape;331;p1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32" name="Google Shape;332;p1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33" name="Google Shape;333;p1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34" name="Google Shape;334;p1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1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REPORTED QUESTIONS</a:t>
            </a:r>
            <a:endParaRPr/>
          </a:p>
        </p:txBody>
      </p:sp>
      <p:grpSp>
        <p:nvGrpSpPr>
          <p:cNvPr id="340" name="Google Shape;340;p17"/>
          <p:cNvGrpSpPr/>
          <p:nvPr/>
        </p:nvGrpSpPr>
        <p:grpSpPr>
          <a:xfrm>
            <a:off x="323850" y="758825"/>
            <a:ext cx="366712" cy="366712"/>
            <a:chOff x="1923675" y="1633650"/>
            <a:chExt cx="436000" cy="435975"/>
          </a:xfrm>
        </p:grpSpPr>
        <p:sp>
          <p:nvSpPr>
            <p:cNvPr id="341" name="Google Shape;341;p1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2" name="Google Shape;342;p1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3" name="Google Shape;343;p1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4" name="Google Shape;344;p1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5" name="Google Shape;345;p1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6" name="Google Shape;346;p1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47" name="Google Shape;347;p1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48" name="Google Shape;348;p1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49" name="Google Shape;349;p1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50" name="Google Shape;350;p17"/>
          <p:cNvSpPr txBox="1"/>
          <p:nvPr/>
        </p:nvSpPr>
        <p:spPr>
          <a:xfrm>
            <a:off x="2700337" y="2111375"/>
            <a:ext cx="6119812" cy="4603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Nixie One"/>
              <a:buNone/>
            </a:pPr>
            <a:r>
              <a:rPr b="0" i="0" lang="en-US" sz="2400" u="none">
                <a:solidFill>
                  <a:srgbClr val="000000"/>
                </a:solidFill>
                <a:latin typeface="Nixie One"/>
                <a:ea typeface="Nixie One"/>
                <a:cs typeface="Nixie One"/>
                <a:sym typeface="Nixie One"/>
              </a:rPr>
              <a:t>Lucy: ,,</a:t>
            </a:r>
            <a:r>
              <a:rPr b="0" i="0" lang="en-US" sz="2400" u="none">
                <a:solidFill>
                  <a:srgbClr val="FF0000"/>
                </a:solidFill>
                <a:latin typeface="Nixie One"/>
                <a:ea typeface="Nixie One"/>
                <a:cs typeface="Nixie One"/>
                <a:sym typeface="Nixie One"/>
              </a:rPr>
              <a:t>Do</a:t>
            </a:r>
            <a:r>
              <a:rPr b="0" i="0" lang="en-US" sz="2400" u="none">
                <a:solidFill>
                  <a:srgbClr val="000000"/>
                </a:solidFill>
                <a:latin typeface="Nixie One"/>
                <a:ea typeface="Nixie One"/>
                <a:cs typeface="Nixie One"/>
                <a:sym typeface="Nixie One"/>
              </a:rPr>
              <a:t> </a:t>
            </a:r>
            <a:r>
              <a:rPr b="0" i="0" lang="en-US" sz="2400" u="none">
                <a:solidFill>
                  <a:srgbClr val="92D050"/>
                </a:solidFill>
                <a:latin typeface="Nixie One"/>
                <a:ea typeface="Nixie One"/>
                <a:cs typeface="Nixie One"/>
                <a:sym typeface="Nixie One"/>
              </a:rPr>
              <a:t>you</a:t>
            </a:r>
            <a:r>
              <a:rPr b="0" i="0" lang="en-US" sz="2400" u="none">
                <a:solidFill>
                  <a:srgbClr val="000000"/>
                </a:solidFill>
                <a:latin typeface="Nixie One"/>
                <a:ea typeface="Nixie One"/>
                <a:cs typeface="Nixie One"/>
                <a:sym typeface="Nixie One"/>
              </a:rPr>
              <a:t> </a:t>
            </a:r>
            <a:r>
              <a:rPr b="0" i="0" lang="en-US" sz="2400" u="none">
                <a:solidFill>
                  <a:srgbClr val="FF0000"/>
                </a:solidFill>
                <a:latin typeface="Nixie One"/>
                <a:ea typeface="Nixie One"/>
                <a:cs typeface="Nixie One"/>
                <a:sym typeface="Nixie One"/>
              </a:rPr>
              <a:t>have</a:t>
            </a:r>
            <a:r>
              <a:rPr b="0" i="0" lang="en-US" sz="2400" u="none">
                <a:solidFill>
                  <a:srgbClr val="000000"/>
                </a:solidFill>
                <a:latin typeface="Nixie One"/>
                <a:ea typeface="Nixie One"/>
                <a:cs typeface="Nixie One"/>
                <a:sym typeface="Nixie One"/>
              </a:rPr>
              <a:t> a mobile phone</a:t>
            </a:r>
            <a:r>
              <a:rPr b="0" i="0" lang="en-US" sz="2400" u="none">
                <a:solidFill>
                  <a:srgbClr val="00B0F0"/>
                </a:solidFill>
                <a:latin typeface="Nixie One"/>
                <a:ea typeface="Nixie One"/>
                <a:cs typeface="Nixie One"/>
                <a:sym typeface="Nixie One"/>
              </a:rPr>
              <a:t>?</a:t>
            </a:r>
            <a:r>
              <a:rPr b="0" i="0" lang="en-US" sz="2400" u="none">
                <a:solidFill>
                  <a:srgbClr val="000000"/>
                </a:solidFill>
                <a:latin typeface="Nixie One"/>
                <a:ea typeface="Nixie One"/>
                <a:cs typeface="Nixie One"/>
                <a:sym typeface="Nixie One"/>
              </a:rPr>
              <a:t>“</a:t>
            </a:r>
            <a:endParaRPr/>
          </a:p>
        </p:txBody>
      </p:sp>
      <p:sp>
        <p:nvSpPr>
          <p:cNvPr id="351" name="Google Shape;351;p17"/>
          <p:cNvSpPr txBox="1"/>
          <p:nvPr/>
        </p:nvSpPr>
        <p:spPr>
          <a:xfrm>
            <a:off x="2555875" y="3362325"/>
            <a:ext cx="6119812"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Nixie One"/>
              <a:buNone/>
            </a:pPr>
            <a:r>
              <a:rPr b="0" i="0" lang="en-US" sz="2400" u="none">
                <a:solidFill>
                  <a:srgbClr val="000000"/>
                </a:solidFill>
                <a:latin typeface="Nixie One"/>
                <a:ea typeface="Nixie One"/>
                <a:cs typeface="Nixie One"/>
                <a:sym typeface="Nixie One"/>
              </a:rPr>
              <a:t>Lucy </a:t>
            </a:r>
            <a:r>
              <a:rPr b="0" i="0" lang="en-US" sz="2400" u="none">
                <a:solidFill>
                  <a:srgbClr val="FFC000"/>
                </a:solidFill>
                <a:latin typeface="Nixie One"/>
                <a:ea typeface="Nixie One"/>
                <a:cs typeface="Nixie One"/>
                <a:sym typeface="Nixie One"/>
              </a:rPr>
              <a:t>asked</a:t>
            </a:r>
            <a:r>
              <a:rPr b="0" i="0" lang="en-US" sz="2400" u="none">
                <a:solidFill>
                  <a:srgbClr val="000000"/>
                </a:solidFill>
                <a:latin typeface="Nixie One"/>
                <a:ea typeface="Nixie One"/>
                <a:cs typeface="Nixie One"/>
                <a:sym typeface="Nixie One"/>
              </a:rPr>
              <a:t> me if </a:t>
            </a:r>
            <a:r>
              <a:rPr b="0" i="0" lang="en-US" sz="2400" u="none">
                <a:solidFill>
                  <a:srgbClr val="92D050"/>
                </a:solidFill>
                <a:latin typeface="Nixie One"/>
                <a:ea typeface="Nixie One"/>
                <a:cs typeface="Nixie One"/>
                <a:sym typeface="Nixie One"/>
              </a:rPr>
              <a:t>I</a:t>
            </a:r>
            <a:r>
              <a:rPr b="0" i="0" lang="en-US" sz="2400" u="none">
                <a:solidFill>
                  <a:srgbClr val="000000"/>
                </a:solidFill>
                <a:latin typeface="Nixie One"/>
                <a:ea typeface="Nixie One"/>
                <a:cs typeface="Nixie One"/>
                <a:sym typeface="Nixie One"/>
              </a:rPr>
              <a:t> </a:t>
            </a:r>
            <a:r>
              <a:rPr b="0" i="0" lang="en-US" sz="2400" u="none">
                <a:solidFill>
                  <a:srgbClr val="FF0000"/>
                </a:solidFill>
                <a:latin typeface="Nixie One"/>
                <a:ea typeface="Nixie One"/>
                <a:cs typeface="Nixie One"/>
                <a:sym typeface="Nixie One"/>
              </a:rPr>
              <a:t>had</a:t>
            </a:r>
            <a:r>
              <a:rPr b="0" i="0" lang="en-US" sz="2400" u="none">
                <a:solidFill>
                  <a:srgbClr val="000000"/>
                </a:solidFill>
                <a:latin typeface="Nixie One"/>
                <a:ea typeface="Nixie One"/>
                <a:cs typeface="Nixie One"/>
                <a:sym typeface="Nixie One"/>
              </a:rPr>
              <a:t> a mobile phone</a:t>
            </a:r>
            <a:r>
              <a:rPr b="0" i="0" lang="en-US" sz="2400" u="none">
                <a:solidFill>
                  <a:srgbClr val="00B0F0"/>
                </a:solidFill>
                <a:latin typeface="Nixie One"/>
                <a:ea typeface="Nixie One"/>
                <a:cs typeface="Nixie One"/>
                <a:sym typeface="Nixie One"/>
              </a:rPr>
              <a:t>.</a:t>
            </a:r>
            <a:endParaRPr/>
          </a:p>
        </p:txBody>
      </p:sp>
      <p:sp>
        <p:nvSpPr>
          <p:cNvPr id="352" name="Google Shape;352;p17"/>
          <p:cNvSpPr txBox="1"/>
          <p:nvPr/>
        </p:nvSpPr>
        <p:spPr>
          <a:xfrm>
            <a:off x="428625" y="2197100"/>
            <a:ext cx="21002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PRESENT TENSE  </a:t>
            </a:r>
            <a:endParaRPr/>
          </a:p>
        </p:txBody>
      </p:sp>
      <p:sp>
        <p:nvSpPr>
          <p:cNvPr id="353" name="Google Shape;353;p17"/>
          <p:cNvSpPr txBox="1"/>
          <p:nvPr/>
        </p:nvSpPr>
        <p:spPr>
          <a:xfrm>
            <a:off x="620712" y="3375025"/>
            <a:ext cx="21002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PAST TENSE  </a:t>
            </a:r>
            <a:endParaRPr/>
          </a:p>
        </p:txBody>
      </p:sp>
      <p:cxnSp>
        <p:nvCxnSpPr>
          <p:cNvPr id="354" name="Google Shape;354;p17"/>
          <p:cNvCxnSpPr/>
          <p:nvPr/>
        </p:nvCxnSpPr>
        <p:spPr>
          <a:xfrm>
            <a:off x="1479550" y="2566987"/>
            <a:ext cx="0" cy="808037"/>
          </a:xfrm>
          <a:prstGeom prst="straightConnector1">
            <a:avLst/>
          </a:prstGeom>
          <a:noFill/>
          <a:ln cap="flat" cmpd="sng" w="9525">
            <a:solidFill>
              <a:srgbClr val="0F4354"/>
            </a:solidFill>
            <a:prstDash val="solid"/>
            <a:miter lim="800000"/>
            <a:headEnd len="med" w="med" type="none"/>
            <a:tailEnd len="med" w="med" type="triangle"/>
          </a:ln>
        </p:spPr>
      </p:cxnSp>
      <p:cxnSp>
        <p:nvCxnSpPr>
          <p:cNvPr id="355" name="Google Shape;355;p17"/>
          <p:cNvCxnSpPr/>
          <p:nvPr/>
        </p:nvCxnSpPr>
        <p:spPr>
          <a:xfrm>
            <a:off x="5292725" y="2566987"/>
            <a:ext cx="323850" cy="868362"/>
          </a:xfrm>
          <a:prstGeom prst="straightConnector1">
            <a:avLst/>
          </a:prstGeom>
          <a:noFill/>
          <a:ln cap="flat" cmpd="sng" w="9525">
            <a:solidFill>
              <a:srgbClr val="FF0000"/>
            </a:solidFill>
            <a:prstDash val="solid"/>
            <a:miter lim="800000"/>
            <a:headEnd len="med" w="med" type="none"/>
            <a:tailEnd len="med" w="med" type="triangle"/>
          </a:ln>
        </p:spPr>
      </p:cxnSp>
      <p:cxnSp>
        <p:nvCxnSpPr>
          <p:cNvPr id="356" name="Google Shape;356;p17"/>
          <p:cNvCxnSpPr/>
          <p:nvPr/>
        </p:nvCxnSpPr>
        <p:spPr>
          <a:xfrm>
            <a:off x="4591050" y="2540000"/>
            <a:ext cx="674687" cy="895350"/>
          </a:xfrm>
          <a:prstGeom prst="straightConnector1">
            <a:avLst/>
          </a:prstGeom>
          <a:noFill/>
          <a:ln cap="flat" cmpd="sng" w="9525">
            <a:solidFill>
              <a:srgbClr val="92D050"/>
            </a:solidFill>
            <a:prstDash val="solid"/>
            <a:miter lim="800000"/>
            <a:headEnd len="med" w="med" type="none"/>
            <a:tailEnd len="med" w="med" type="triangle"/>
          </a:ln>
        </p:spPr>
      </p:cxnSp>
      <p:cxnSp>
        <p:nvCxnSpPr>
          <p:cNvPr id="357" name="Google Shape;357;p17"/>
          <p:cNvCxnSpPr/>
          <p:nvPr/>
        </p:nvCxnSpPr>
        <p:spPr>
          <a:xfrm>
            <a:off x="8185150" y="2528887"/>
            <a:ext cx="192087" cy="1031875"/>
          </a:xfrm>
          <a:prstGeom prst="straightConnector1">
            <a:avLst/>
          </a:prstGeom>
          <a:noFill/>
          <a:ln cap="flat" cmpd="sng" w="9525">
            <a:solidFill>
              <a:srgbClr val="00B0F0"/>
            </a:solidFill>
            <a:prstDash val="solid"/>
            <a:miter lim="800000"/>
            <a:headEnd len="med" w="med" type="none"/>
            <a:tailEnd len="med" w="med" type="triangle"/>
          </a:ln>
        </p:spPr>
      </p:cxn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18"/>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EXAMPLES</a:t>
            </a:r>
            <a:endParaRPr/>
          </a:p>
        </p:txBody>
      </p:sp>
      <p:sp>
        <p:nvSpPr>
          <p:cNvPr id="363" name="Google Shape;363;p18"/>
          <p:cNvSpPr txBox="1"/>
          <p:nvPr>
            <p:ph idx="1" type="body"/>
          </p:nvPr>
        </p:nvSpPr>
        <p:spPr>
          <a:xfrm>
            <a:off x="1042987" y="1779587"/>
            <a:ext cx="7993062" cy="2867025"/>
          </a:xfrm>
          <a:prstGeom prst="rect">
            <a:avLst/>
          </a:prstGeom>
          <a:noFill/>
          <a:ln>
            <a:noFill/>
          </a:ln>
        </p:spPr>
        <p:txBody>
          <a:bodyPr anchorCtr="0" anchor="t" bIns="91425" lIns="91425" spcFirstLastPara="1" rIns="91425" wrap="square" tIns="91425">
            <a:noAutofit/>
          </a:bodyPr>
          <a:lstStyle/>
          <a:p>
            <a:pPr indent="-406400" lvl="0" marL="457200" rtl="0" algn="l">
              <a:lnSpc>
                <a:spcPct val="100000"/>
              </a:lnSpc>
              <a:spcBef>
                <a:spcPts val="600"/>
              </a:spcBef>
              <a:spcAft>
                <a:spcPts val="0"/>
              </a:spcAft>
              <a:buClr>
                <a:srgbClr val="000000"/>
              </a:buClr>
              <a:buSzPts val="300"/>
              <a:buFont typeface="Noto Sans Symbols"/>
              <a:buChar char="⮚"/>
            </a:pPr>
            <a:r>
              <a:rPr b="0" i="1" lang="en-US" sz="2400" u="none">
                <a:solidFill>
                  <a:schemeClr val="dk1"/>
                </a:solidFill>
                <a:latin typeface="Nixie One"/>
                <a:ea typeface="Nixie One"/>
                <a:cs typeface="Nixie One"/>
                <a:sym typeface="Nixie One"/>
              </a:rPr>
              <a:t>'Do you have any experience working with people?'</a:t>
            </a:r>
            <a:br>
              <a:rPr b="0" i="1" lang="en-US" sz="2400" u="none">
                <a:solidFill>
                  <a:schemeClr val="dk1"/>
                </a:solidFill>
                <a:latin typeface="Nixie One"/>
                <a:ea typeface="Nixie One"/>
                <a:cs typeface="Nixie One"/>
                <a:sym typeface="Nixie One"/>
              </a:rPr>
            </a:br>
            <a:r>
              <a:rPr b="1" i="1" lang="en-US" sz="2400" u="none">
                <a:solidFill>
                  <a:schemeClr val="dk1"/>
                </a:solidFill>
                <a:latin typeface="Nixie One"/>
                <a:ea typeface="Nixie One"/>
                <a:cs typeface="Nixie One"/>
                <a:sym typeface="Nixie One"/>
              </a:rPr>
              <a:t>They asked if I had</a:t>
            </a:r>
            <a:r>
              <a:rPr b="0" i="1" lang="en-US" sz="2400" u="none">
                <a:solidFill>
                  <a:schemeClr val="dk1"/>
                </a:solidFill>
                <a:latin typeface="Nixie One"/>
                <a:ea typeface="Nixie One"/>
                <a:cs typeface="Nixie One"/>
                <a:sym typeface="Nixie One"/>
              </a:rPr>
              <a:t> any experience working with people.</a:t>
            </a:r>
            <a:endParaRPr/>
          </a:p>
          <a:p>
            <a:pPr indent="-406400" lvl="0" marL="457200" rtl="0" algn="l">
              <a:lnSpc>
                <a:spcPct val="100000"/>
              </a:lnSpc>
              <a:spcBef>
                <a:spcPts val="600"/>
              </a:spcBef>
              <a:spcAft>
                <a:spcPts val="0"/>
              </a:spcAft>
              <a:buClr>
                <a:srgbClr val="000000"/>
              </a:buClr>
              <a:buSzPts val="300"/>
              <a:buFont typeface="Noto Sans Symbols"/>
              <a:buChar char="⮚"/>
            </a:pPr>
            <a:r>
              <a:rPr b="0" i="1" lang="en-US" sz="2400" u="none">
                <a:solidFill>
                  <a:schemeClr val="dk1"/>
                </a:solidFill>
                <a:latin typeface="Nixie One"/>
                <a:ea typeface="Nixie One"/>
                <a:cs typeface="Nixie One"/>
                <a:sym typeface="Nixie One"/>
              </a:rPr>
              <a:t>'What acting have you done?'</a:t>
            </a:r>
            <a:br>
              <a:rPr b="0" i="1" lang="en-US" sz="2400" u="none">
                <a:solidFill>
                  <a:schemeClr val="dk1"/>
                </a:solidFill>
                <a:latin typeface="Nixie One"/>
                <a:ea typeface="Nixie One"/>
                <a:cs typeface="Nixie One"/>
                <a:sym typeface="Nixie One"/>
              </a:rPr>
            </a:br>
            <a:r>
              <a:rPr b="1" i="1" lang="en-US" sz="2400" u="none">
                <a:solidFill>
                  <a:schemeClr val="dk1"/>
                </a:solidFill>
                <a:latin typeface="Nixie One"/>
                <a:ea typeface="Nixie One"/>
                <a:cs typeface="Nixie One"/>
                <a:sym typeface="Nixie One"/>
              </a:rPr>
              <a:t>They asked me what acting I had done</a:t>
            </a:r>
            <a:r>
              <a:rPr b="0" i="1" lang="en-US" sz="2400" u="none">
                <a:solidFill>
                  <a:schemeClr val="dk1"/>
                </a:solidFill>
                <a:latin typeface="Nixie One"/>
                <a:ea typeface="Nixie One"/>
                <a:cs typeface="Nixie One"/>
                <a:sym typeface="Nixie One"/>
              </a:rPr>
              <a:t>.</a:t>
            </a:r>
            <a:endParaRPr/>
          </a:p>
        </p:txBody>
      </p:sp>
      <p:grpSp>
        <p:nvGrpSpPr>
          <p:cNvPr id="364" name="Google Shape;364;p18"/>
          <p:cNvGrpSpPr/>
          <p:nvPr/>
        </p:nvGrpSpPr>
        <p:grpSpPr>
          <a:xfrm>
            <a:off x="323850" y="758825"/>
            <a:ext cx="366712" cy="366712"/>
            <a:chOff x="1923675" y="1633650"/>
            <a:chExt cx="436000" cy="435975"/>
          </a:xfrm>
        </p:grpSpPr>
        <p:sp>
          <p:nvSpPr>
            <p:cNvPr id="365" name="Google Shape;365;p1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6" name="Google Shape;366;p1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7" name="Google Shape;367;p1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8" name="Google Shape;368;p1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9" name="Google Shape;369;p1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70" name="Google Shape;370;p1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71" name="Google Shape;371;p1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72" name="Google Shape;372;p18"/>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73" name="Google Shape;373;p18"/>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1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IMPERATIVE SENTENCES</a:t>
            </a:r>
            <a:endParaRPr/>
          </a:p>
        </p:txBody>
      </p:sp>
      <p:sp>
        <p:nvSpPr>
          <p:cNvPr id="379" name="Google Shape;379;p19"/>
          <p:cNvSpPr txBox="1"/>
          <p:nvPr>
            <p:ph idx="1" type="body"/>
          </p:nvPr>
        </p:nvSpPr>
        <p:spPr>
          <a:xfrm>
            <a:off x="1042987" y="1851025"/>
            <a:ext cx="7993062" cy="2763837"/>
          </a:xfrm>
          <a:prstGeom prst="rect">
            <a:avLst/>
          </a:prstGeom>
          <a:noFill/>
          <a:ln>
            <a:noFill/>
          </a:ln>
        </p:spPr>
        <p:txBody>
          <a:bodyPr anchorCtr="0" anchor="t" bIns="91425" lIns="91425" spcFirstLastPara="1" rIns="91425" wrap="square" tIns="91425">
            <a:noAutofit/>
          </a:bodyPr>
          <a:lstStyle/>
          <a:p>
            <a:pPr indent="-406400" lvl="0" marL="457200" rtl="0" algn="l">
              <a:lnSpc>
                <a:spcPct val="100000"/>
              </a:lnSpc>
              <a:spcBef>
                <a:spcPts val="600"/>
              </a:spcBef>
              <a:spcAft>
                <a:spcPts val="0"/>
              </a:spcAft>
              <a:buClr>
                <a:srgbClr val="000000"/>
              </a:buClr>
              <a:buSzPts val="300"/>
              <a:buFont typeface="Noto Sans Symbols"/>
              <a:buChar char="⮚"/>
            </a:pPr>
            <a:r>
              <a:rPr b="0" i="0" lang="en-US" sz="2400" u="none">
                <a:solidFill>
                  <a:schemeClr val="dk1"/>
                </a:solidFill>
                <a:latin typeface="Nixie One"/>
                <a:ea typeface="Nixie One"/>
                <a:cs typeface="Nixie One"/>
                <a:sym typeface="Nixie One"/>
              </a:rPr>
              <a:t>Sentences that start with a verb in direct speech need a </a:t>
            </a:r>
            <a:r>
              <a:rPr b="0" i="1" lang="en-US" sz="2400" u="none">
                <a:solidFill>
                  <a:schemeClr val="dk1"/>
                </a:solidFill>
                <a:latin typeface="Nixie One"/>
                <a:ea typeface="Nixie One"/>
                <a:cs typeface="Nixie One"/>
                <a:sym typeface="Nixie One"/>
              </a:rPr>
              <a:t>to</a:t>
            </a:r>
            <a:r>
              <a:rPr b="0" i="0" lang="en-US" sz="2400" u="none">
                <a:solidFill>
                  <a:schemeClr val="dk1"/>
                </a:solidFill>
                <a:latin typeface="Nixie One"/>
                <a:ea typeface="Nixie One"/>
                <a:cs typeface="Nixie One"/>
                <a:sym typeface="Nixie One"/>
              </a:rPr>
              <a:t> + infinitive in reported speech.</a:t>
            </a:r>
            <a:endParaRPr/>
          </a:p>
          <a:p>
            <a:pPr indent="-406400" lvl="0" marL="457200" rtl="0" algn="l">
              <a:lnSpc>
                <a:spcPct val="100000"/>
              </a:lnSpc>
              <a:spcBef>
                <a:spcPts val="600"/>
              </a:spcBef>
              <a:spcAft>
                <a:spcPts val="0"/>
              </a:spcAft>
              <a:buSzPts val="2800"/>
              <a:buNone/>
            </a:pPr>
            <a:r>
              <a:t/>
            </a:r>
            <a:endParaRPr b="0" i="0" sz="2400" u="none">
              <a:solidFill>
                <a:schemeClr val="dk1"/>
              </a:solidFill>
              <a:latin typeface="Nixie One"/>
              <a:ea typeface="Nixie One"/>
              <a:cs typeface="Nixie One"/>
              <a:sym typeface="Nixie One"/>
            </a:endParaRPr>
          </a:p>
          <a:p>
            <a:pPr indent="-406400" lvl="0" marL="457200" rtl="0" algn="l">
              <a:lnSpc>
                <a:spcPct val="100000"/>
              </a:lnSpc>
              <a:spcBef>
                <a:spcPts val="600"/>
              </a:spcBef>
              <a:spcAft>
                <a:spcPts val="0"/>
              </a:spcAft>
              <a:buSzPts val="2800"/>
              <a:buNone/>
            </a:pPr>
            <a:r>
              <a:rPr b="1" i="1" lang="en-US" sz="2400" u="none">
                <a:solidFill>
                  <a:schemeClr val="dk1"/>
                </a:solidFill>
                <a:latin typeface="Nixie One"/>
                <a:ea typeface="Nixie One"/>
                <a:cs typeface="Nixie One"/>
                <a:sym typeface="Nixie One"/>
              </a:rPr>
              <a:t>She told him to be</a:t>
            </a:r>
            <a:r>
              <a:rPr b="0" i="1" lang="en-US" sz="2400" u="none">
                <a:solidFill>
                  <a:schemeClr val="dk1"/>
                </a:solidFill>
                <a:latin typeface="Nixie One"/>
                <a:ea typeface="Nixie One"/>
                <a:cs typeface="Nixie One"/>
                <a:sym typeface="Nixie One"/>
              </a:rPr>
              <a:t> good. (Direct speech: 'Be good!')</a:t>
            </a:r>
            <a:br>
              <a:rPr b="0" i="1" lang="en-US" sz="2400" u="none">
                <a:solidFill>
                  <a:schemeClr val="dk1"/>
                </a:solidFill>
                <a:latin typeface="Nixie One"/>
                <a:ea typeface="Nixie One"/>
                <a:cs typeface="Nixie One"/>
                <a:sym typeface="Nixie One"/>
              </a:rPr>
            </a:br>
            <a:r>
              <a:rPr b="1" i="1" lang="en-US" sz="2400" u="none">
                <a:solidFill>
                  <a:schemeClr val="dk1"/>
                </a:solidFill>
                <a:latin typeface="Nixie One"/>
                <a:ea typeface="Nixie One"/>
                <a:cs typeface="Nixie One"/>
                <a:sym typeface="Nixie One"/>
              </a:rPr>
              <a:t>He told them not to</a:t>
            </a:r>
            <a:r>
              <a:rPr b="0" i="1" lang="en-US" sz="2400" u="none">
                <a:solidFill>
                  <a:schemeClr val="dk1"/>
                </a:solidFill>
                <a:latin typeface="Nixie One"/>
                <a:ea typeface="Nixie One"/>
                <a:cs typeface="Nixie One"/>
                <a:sym typeface="Nixie One"/>
              </a:rPr>
              <a:t> forget. (Direct speech: 'Please don’t forget.')</a:t>
            </a:r>
            <a:endParaRPr/>
          </a:p>
        </p:txBody>
      </p:sp>
      <p:grpSp>
        <p:nvGrpSpPr>
          <p:cNvPr id="380" name="Google Shape;380;p19"/>
          <p:cNvGrpSpPr/>
          <p:nvPr/>
        </p:nvGrpSpPr>
        <p:grpSpPr>
          <a:xfrm>
            <a:off x="323850" y="758825"/>
            <a:ext cx="366712" cy="366712"/>
            <a:chOff x="1923675" y="1633650"/>
            <a:chExt cx="436000" cy="435975"/>
          </a:xfrm>
        </p:grpSpPr>
        <p:sp>
          <p:nvSpPr>
            <p:cNvPr id="381" name="Google Shape;381;p1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82" name="Google Shape;382;p1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83" name="Google Shape;383;p1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84" name="Google Shape;384;p1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85" name="Google Shape;385;p1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86" name="Google Shape;386;p1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87" name="Google Shape;387;p1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88" name="Google Shape;388;p1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89" name="Google Shape;389;p1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09" name="Google Shape;109;p2"/>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110" name="Google Shape;110;p2"/>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111" name="Google Shape;111;p2"/>
          <p:cNvSpPr txBox="1"/>
          <p:nvPr/>
        </p:nvSpPr>
        <p:spPr>
          <a:xfrm>
            <a:off x="298450" y="4506912"/>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
        <p:nvSpPr>
          <p:cNvPr id="112" name="Google Shape;112;p2"/>
          <p:cNvSpPr txBox="1"/>
          <p:nvPr/>
        </p:nvSpPr>
        <p:spPr>
          <a:xfrm>
            <a:off x="468312" y="1492250"/>
            <a:ext cx="7920037" cy="21685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Subject: </a:t>
            </a:r>
            <a:r>
              <a:rPr b="0" i="0" lang="en-US" sz="1800" u="none">
                <a:solidFill>
                  <a:schemeClr val="lt1"/>
                </a:solidFill>
                <a:latin typeface="Nixie One"/>
                <a:ea typeface="Nixie One"/>
                <a:cs typeface="Nixie One"/>
                <a:sym typeface="Nixie One"/>
              </a:rPr>
              <a:t>English language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Specification: </a:t>
            </a:r>
            <a:r>
              <a:rPr b="0" i="0" lang="en-US" sz="1800" u="none">
                <a:solidFill>
                  <a:schemeClr val="lt1"/>
                </a:solidFill>
                <a:latin typeface="Nixie One"/>
                <a:ea typeface="Nixie One"/>
                <a:cs typeface="Nixie One"/>
                <a:sym typeface="Nixie One"/>
              </a:rPr>
              <a:t>ESL</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Level: </a:t>
            </a:r>
            <a:r>
              <a:rPr b="0" i="0" lang="en-US" sz="1800" u="none">
                <a:solidFill>
                  <a:schemeClr val="lt1"/>
                </a:solidFill>
                <a:latin typeface="Nixie One"/>
                <a:ea typeface="Nixie One"/>
                <a:cs typeface="Nixie One"/>
                <a:sym typeface="Nixie One"/>
              </a:rPr>
              <a:t>intermediate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Age of students: </a:t>
            </a:r>
            <a:r>
              <a:rPr b="0" i="0" lang="en-US" sz="1800" u="none">
                <a:solidFill>
                  <a:schemeClr val="lt1"/>
                </a:solidFill>
                <a:latin typeface="Nixie One"/>
                <a:ea typeface="Nixie One"/>
                <a:cs typeface="Nixie One"/>
                <a:sym typeface="Nixie One"/>
              </a:rPr>
              <a:t>15-16</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Lesson length: </a:t>
            </a:r>
            <a:r>
              <a:rPr b="0" i="0" lang="en-US" sz="1800" u="none">
                <a:solidFill>
                  <a:schemeClr val="lt1"/>
                </a:solidFill>
                <a:latin typeface="Nixie One"/>
                <a:ea typeface="Nixie One"/>
                <a:cs typeface="Nixie One"/>
                <a:sym typeface="Nixie One"/>
              </a:rPr>
              <a:t>45 minutes</a:t>
            </a:r>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20"/>
          <p:cNvSpPr txBox="1"/>
          <p:nvPr>
            <p:ph type="title"/>
          </p:nvPr>
        </p:nvSpPr>
        <p:spPr>
          <a:xfrm>
            <a:off x="1042987" y="5937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SUMMARY</a:t>
            </a:r>
            <a:endParaRPr/>
          </a:p>
        </p:txBody>
      </p:sp>
      <p:grpSp>
        <p:nvGrpSpPr>
          <p:cNvPr id="395" name="Google Shape;395;p20"/>
          <p:cNvGrpSpPr/>
          <p:nvPr/>
        </p:nvGrpSpPr>
        <p:grpSpPr>
          <a:xfrm>
            <a:off x="323850" y="836612"/>
            <a:ext cx="366712" cy="366712"/>
            <a:chOff x="1923675" y="1633650"/>
            <a:chExt cx="436000" cy="435975"/>
          </a:xfrm>
        </p:grpSpPr>
        <p:sp>
          <p:nvSpPr>
            <p:cNvPr id="396" name="Google Shape;396;p2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7" name="Google Shape;397;p2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8" name="Google Shape;398;p2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9" name="Google Shape;399;p2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0" name="Google Shape;400;p2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1" name="Google Shape;401;p2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402" name="Google Shape;402;p2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403" name="Google Shape;403;p20"/>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404" name="Google Shape;404;p20"/>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graphicFrame>
        <p:nvGraphicFramePr>
          <p:cNvPr id="405" name="Google Shape;405;p20"/>
          <p:cNvGraphicFramePr/>
          <p:nvPr/>
        </p:nvGraphicFramePr>
        <p:xfrm>
          <a:off x="1042987" y="1889125"/>
          <a:ext cx="3000000" cy="3000000"/>
        </p:xfrm>
        <a:graphic>
          <a:graphicData uri="http://schemas.openxmlformats.org/drawingml/2006/table">
            <a:tbl>
              <a:tblPr>
                <a:noFill/>
                <a:tableStyleId>{CC3F31F4-868F-48CD-97FD-8C6E0F17EDF0}</a:tableStyleId>
              </a:tblPr>
              <a:tblGrid>
                <a:gridCol w="215900"/>
                <a:gridCol w="2160575"/>
                <a:gridCol w="2376475"/>
                <a:gridCol w="3168650"/>
              </a:tblGrid>
              <a:tr h="54292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Tense</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Direct speech</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Reported speech</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r>
              <a:tr h="68580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Present simple</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like ice cream.</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She said she liked ice cream.</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r h="68580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Present continuous</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am swimming in river.</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She said she was swimming in river.</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r>
              <a:tr h="68580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Past simple</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bought a car.</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She said she had bought a car.</a:t>
                      </a:r>
                      <a:endParaRPr/>
                    </a:p>
                  </a:txBody>
                  <a:tcPr marT="68550" marB="685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bl>
          </a:graphicData>
        </a:graphic>
      </p:graphicFrame>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SUMMARY</a:t>
            </a:r>
            <a:endParaRPr/>
          </a:p>
        </p:txBody>
      </p:sp>
      <p:graphicFrame>
        <p:nvGraphicFramePr>
          <p:cNvPr id="411" name="Google Shape;411;p21"/>
          <p:cNvGraphicFramePr/>
          <p:nvPr/>
        </p:nvGraphicFramePr>
        <p:xfrm>
          <a:off x="1042987" y="1747837"/>
          <a:ext cx="3000000" cy="3000000"/>
        </p:xfrm>
        <a:graphic>
          <a:graphicData uri="http://schemas.openxmlformats.org/drawingml/2006/table">
            <a:tbl>
              <a:tblPr>
                <a:noFill/>
                <a:tableStyleId>{CC3F31F4-868F-48CD-97FD-8C6E0F17EDF0}</a:tableStyleId>
              </a:tblPr>
              <a:tblGrid>
                <a:gridCol w="215900"/>
                <a:gridCol w="1985950"/>
                <a:gridCol w="2736850"/>
                <a:gridCol w="2982900"/>
              </a:tblGrid>
              <a:tr h="64452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Tense</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Direct speech</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Reported speech</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r>
              <a:tr h="71120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Past continous</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was walking along the street.</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She said she had been walking. </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r h="71120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Present perfect</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haven´t seen Julie.</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She said she hadn´t seen Julie.</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r>
              <a:tr h="81437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Past perfect</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had taken English lessons before.</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She said she had taken English lessons before.</a:t>
                      </a:r>
                      <a:endParaRPr/>
                    </a:p>
                  </a:txBody>
                  <a:tcPr marT="81350" marB="8135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bl>
          </a:graphicData>
        </a:graphic>
      </p:graphicFrame>
      <p:sp>
        <p:nvSpPr>
          <p:cNvPr id="412" name="Google Shape;412;p2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413" name="Google Shape;413;p21"/>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414" name="Google Shape;414;p21"/>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grpSp>
        <p:nvGrpSpPr>
          <p:cNvPr id="415" name="Google Shape;415;p21"/>
          <p:cNvGrpSpPr/>
          <p:nvPr/>
        </p:nvGrpSpPr>
        <p:grpSpPr>
          <a:xfrm>
            <a:off x="349250" y="860425"/>
            <a:ext cx="366712" cy="366712"/>
            <a:chOff x="1923675" y="1633650"/>
            <a:chExt cx="436000" cy="435975"/>
          </a:xfrm>
        </p:grpSpPr>
        <p:sp>
          <p:nvSpPr>
            <p:cNvPr id="416" name="Google Shape;416;p2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7" name="Google Shape;417;p2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8" name="Google Shape;418;p2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9" name="Google Shape;419;p2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0" name="Google Shape;420;p2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1" name="Google Shape;421;p2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2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SUMMARY</a:t>
            </a:r>
            <a:endParaRPr/>
          </a:p>
        </p:txBody>
      </p:sp>
      <p:graphicFrame>
        <p:nvGraphicFramePr>
          <p:cNvPr id="427" name="Google Shape;427;p22"/>
          <p:cNvGraphicFramePr/>
          <p:nvPr/>
        </p:nvGraphicFramePr>
        <p:xfrm>
          <a:off x="1042987" y="1760537"/>
          <a:ext cx="3000000" cy="3000000"/>
        </p:xfrm>
        <a:graphic>
          <a:graphicData uri="http://schemas.openxmlformats.org/drawingml/2006/table">
            <a:tbl>
              <a:tblPr>
                <a:noFill/>
                <a:tableStyleId>{CC3F31F4-868F-48CD-97FD-8C6E0F17EDF0}</a:tableStyleId>
              </a:tblPr>
              <a:tblGrid>
                <a:gridCol w="215900"/>
                <a:gridCol w="1985950"/>
                <a:gridCol w="2736850"/>
                <a:gridCol w="2982900"/>
              </a:tblGrid>
              <a:tr h="64452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Tense</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Direct speech</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Reported speech</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r>
              <a:tr h="71120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Will </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will see you later.</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She said she would see me later.</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r h="71120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Can </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can speak perfect English.</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She said she could speak perfect English.</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r>
              <a:tr h="81437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Must</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must study at the weekend.</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She said she had to study at the weekend.</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bl>
          </a:graphicData>
        </a:graphic>
      </p:graphicFrame>
      <p:sp>
        <p:nvSpPr>
          <p:cNvPr id="428" name="Google Shape;428;p2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429" name="Google Shape;429;p22"/>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430" name="Google Shape;430;p22"/>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grpSp>
        <p:nvGrpSpPr>
          <p:cNvPr id="431" name="Google Shape;431;p22"/>
          <p:cNvGrpSpPr/>
          <p:nvPr/>
        </p:nvGrpSpPr>
        <p:grpSpPr>
          <a:xfrm>
            <a:off x="349250" y="804862"/>
            <a:ext cx="366712" cy="366712"/>
            <a:chOff x="1923675" y="1633650"/>
            <a:chExt cx="436000" cy="435975"/>
          </a:xfrm>
        </p:grpSpPr>
        <p:sp>
          <p:nvSpPr>
            <p:cNvPr id="432" name="Google Shape;432;p2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3" name="Google Shape;433;p2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4" name="Google Shape;434;p2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5" name="Google Shape;435;p2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6" name="Google Shape;436;p2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7" name="Google Shape;437;p2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p23"/>
          <p:cNvSpPr txBox="1"/>
          <p:nvPr>
            <p:ph type="ctrTitle"/>
          </p:nvPr>
        </p:nvSpPr>
        <p:spPr>
          <a:xfrm>
            <a:off x="4113212" y="2878137"/>
            <a:ext cx="4505325" cy="17653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Educational materials</a:t>
            </a:r>
            <a:endParaRPr/>
          </a:p>
        </p:txBody>
      </p:sp>
      <p:sp>
        <p:nvSpPr>
          <p:cNvPr id="443" name="Google Shape;443;p23"/>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444" name="Google Shape;444;p2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445" name="Google Shape;445;p2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446" name="Google Shape;446;p23"/>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24"/>
          <p:cNvSpPr txBox="1"/>
          <p:nvPr>
            <p:ph type="title"/>
          </p:nvPr>
        </p:nvSpPr>
        <p:spPr>
          <a:xfrm>
            <a:off x="1042987" y="5937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ACTIVITIES</a:t>
            </a:r>
            <a:endParaRPr/>
          </a:p>
        </p:txBody>
      </p:sp>
      <p:grpSp>
        <p:nvGrpSpPr>
          <p:cNvPr id="452" name="Google Shape;452;p24"/>
          <p:cNvGrpSpPr/>
          <p:nvPr/>
        </p:nvGrpSpPr>
        <p:grpSpPr>
          <a:xfrm>
            <a:off x="323850" y="758825"/>
            <a:ext cx="366712" cy="366712"/>
            <a:chOff x="1923675" y="1633650"/>
            <a:chExt cx="436000" cy="435975"/>
          </a:xfrm>
        </p:grpSpPr>
        <p:sp>
          <p:nvSpPr>
            <p:cNvPr id="453" name="Google Shape;453;p24"/>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4" name="Google Shape;454;p24"/>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5" name="Google Shape;455;p24"/>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6" name="Google Shape;456;p24"/>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7" name="Google Shape;457;p24"/>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8" name="Google Shape;458;p24"/>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459" name="Google Shape;459;p2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460" name="Google Shape;460;p24"/>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461" name="Google Shape;461;p24"/>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462" name="Google Shape;462;p24"/>
          <p:cNvSpPr txBox="1"/>
          <p:nvPr/>
        </p:nvSpPr>
        <p:spPr>
          <a:xfrm>
            <a:off x="1042987" y="1874837"/>
            <a:ext cx="4572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FREE TIME - wordwall</a:t>
            </a:r>
            <a:endParaRPr/>
          </a:p>
        </p:txBody>
      </p:sp>
      <p:sp>
        <p:nvSpPr>
          <p:cNvPr id="463" name="Google Shape;463;p24"/>
          <p:cNvSpPr txBox="1"/>
          <p:nvPr/>
        </p:nvSpPr>
        <p:spPr>
          <a:xfrm>
            <a:off x="1023937" y="2513012"/>
            <a:ext cx="2274887"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5">
                  <a:extLst>
                    <a:ext uri="{A12FA001-AC4F-418D-AE19-62706E023703}">
                      <ahyp:hlinkClr val="tx"/>
                    </a:ext>
                  </a:extLst>
                </a:hlinkClick>
              </a:rPr>
              <a:t>SPORT - wordwall</a:t>
            </a:r>
            <a:endParaRPr/>
          </a:p>
        </p:txBody>
      </p:sp>
      <p:sp>
        <p:nvSpPr>
          <p:cNvPr id="464" name="Google Shape;464;p24"/>
          <p:cNvSpPr txBox="1"/>
          <p:nvPr/>
        </p:nvSpPr>
        <p:spPr>
          <a:xfrm>
            <a:off x="1025525" y="3151187"/>
            <a:ext cx="498951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6">
                  <a:extLst>
                    <a:ext uri="{A12FA001-AC4F-418D-AE19-62706E023703}">
                      <ahyp:hlinkClr val="tx"/>
                    </a:ext>
                  </a:extLst>
                </a:hlinkClick>
              </a:rPr>
              <a:t>Reported Speech - TEST - liveworksheets</a:t>
            </a:r>
            <a:endParaRP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8" name="Shape 468"/>
        <p:cNvGrpSpPr/>
        <p:nvPr/>
      </p:nvGrpSpPr>
      <p:grpSpPr>
        <a:xfrm>
          <a:off x="0" y="0"/>
          <a:ext cx="0" cy="0"/>
          <a:chOff x="0" y="0"/>
          <a:chExt cx="0" cy="0"/>
        </a:xfrm>
      </p:grpSpPr>
      <p:sp>
        <p:nvSpPr>
          <p:cNvPr id="469" name="Google Shape;469;p26"/>
          <p:cNvSpPr txBox="1"/>
          <p:nvPr>
            <p:ph type="title"/>
          </p:nvPr>
        </p:nvSpPr>
        <p:spPr>
          <a:xfrm>
            <a:off x="1042987" y="5937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SOURCES</a:t>
            </a:r>
            <a:endParaRPr/>
          </a:p>
        </p:txBody>
      </p:sp>
      <p:sp>
        <p:nvSpPr>
          <p:cNvPr id="470" name="Google Shape;470;p26"/>
          <p:cNvSpPr txBox="1"/>
          <p:nvPr>
            <p:ph idx="1" type="body"/>
          </p:nvPr>
        </p:nvSpPr>
        <p:spPr>
          <a:xfrm>
            <a:off x="1042987" y="1712912"/>
            <a:ext cx="7993062" cy="2514600"/>
          </a:xfrm>
          <a:prstGeom prst="rect">
            <a:avLst/>
          </a:prstGeom>
          <a:noFill/>
          <a:ln>
            <a:noFill/>
          </a:ln>
        </p:spPr>
        <p:txBody>
          <a:bodyPr anchorCtr="0" anchor="t" bIns="91425" lIns="91425" spcFirstLastPara="1" rIns="91425" wrap="square" tIns="91425">
            <a:noAutofit/>
          </a:bodyPr>
          <a:lstStyle/>
          <a:p>
            <a:pPr indent="0" lvl="0" marL="50800" rtl="0" algn="l">
              <a:lnSpc>
                <a:spcPct val="100000"/>
              </a:lnSpc>
              <a:spcBef>
                <a:spcPts val="600"/>
              </a:spcBef>
              <a:spcAft>
                <a:spcPts val="0"/>
              </a:spcAft>
              <a:buSzPts val="2800"/>
              <a:buNone/>
            </a:pPr>
            <a:r>
              <a:rPr b="0" i="0" lang="en-US" sz="1300" u="sng">
                <a:solidFill>
                  <a:schemeClr val="dk1"/>
                </a:solidFill>
                <a:hlinkClick r:id="rId3">
                  <a:extLst>
                    <a:ext uri="{A12FA001-AC4F-418D-AE19-62706E023703}">
                      <ahyp:hlinkClr val="tx"/>
                    </a:ext>
                  </a:extLst>
                </a:hlinkClick>
              </a:rPr>
              <a:t>https://www.perfect-english-grammar.com/reported-speech.html</a:t>
            </a:r>
            <a:r>
              <a:rPr b="0" i="0" lang="en-US" sz="1300" u="none">
                <a:solidFill>
                  <a:schemeClr val="dk1"/>
                </a:solidFill>
                <a:latin typeface="Nixie One"/>
                <a:ea typeface="Nixie One"/>
                <a:cs typeface="Nixie One"/>
                <a:sym typeface="Nixie One"/>
              </a:rPr>
              <a:t> </a:t>
            </a:r>
            <a:endParaRPr sz="1700"/>
          </a:p>
          <a:p>
            <a:pPr indent="0" lvl="0" marL="50800" rtl="0" algn="l">
              <a:lnSpc>
                <a:spcPct val="100000"/>
              </a:lnSpc>
              <a:spcBef>
                <a:spcPts val="600"/>
              </a:spcBef>
              <a:spcAft>
                <a:spcPts val="0"/>
              </a:spcAft>
              <a:buSzPts val="2800"/>
              <a:buNone/>
            </a:pPr>
            <a:r>
              <a:t/>
            </a:r>
            <a:endParaRPr b="0" i="0" sz="1300" u="none">
              <a:solidFill>
                <a:schemeClr val="dk1"/>
              </a:solidFill>
              <a:latin typeface="Nixie One"/>
              <a:ea typeface="Nixie One"/>
              <a:cs typeface="Nixie One"/>
              <a:sym typeface="Nixie One"/>
            </a:endParaRPr>
          </a:p>
          <a:p>
            <a:pPr indent="0" lvl="0" marL="50800" rtl="0" algn="l">
              <a:lnSpc>
                <a:spcPct val="100000"/>
              </a:lnSpc>
              <a:spcBef>
                <a:spcPts val="600"/>
              </a:spcBef>
              <a:spcAft>
                <a:spcPts val="0"/>
              </a:spcAft>
              <a:buSzPts val="2800"/>
              <a:buNone/>
            </a:pPr>
            <a:r>
              <a:rPr b="0" i="0" lang="en-US" sz="1300" u="sng">
                <a:solidFill>
                  <a:schemeClr val="dk1"/>
                </a:solidFill>
                <a:hlinkClick r:id="rId4">
                  <a:extLst>
                    <a:ext uri="{A12FA001-AC4F-418D-AE19-62706E023703}">
                      <ahyp:hlinkClr val="tx"/>
                    </a:ext>
                  </a:extLst>
                </a:hlinkClick>
              </a:rPr>
              <a:t>https://learnenglishteens.britishcouncil.org/grammar/intermediate-grammar/reported-speech</a:t>
            </a:r>
            <a:r>
              <a:rPr b="0" i="0" lang="en-US" sz="1300" u="none">
                <a:solidFill>
                  <a:schemeClr val="dk1"/>
                </a:solidFill>
                <a:latin typeface="Nixie One"/>
                <a:ea typeface="Nixie One"/>
                <a:cs typeface="Nixie One"/>
                <a:sym typeface="Nixie One"/>
              </a:rPr>
              <a:t> </a:t>
            </a:r>
            <a:endParaRPr sz="1700"/>
          </a:p>
        </p:txBody>
      </p:sp>
      <p:grpSp>
        <p:nvGrpSpPr>
          <p:cNvPr id="471" name="Google Shape;471;p26"/>
          <p:cNvGrpSpPr/>
          <p:nvPr/>
        </p:nvGrpSpPr>
        <p:grpSpPr>
          <a:xfrm>
            <a:off x="323850" y="758825"/>
            <a:ext cx="366712" cy="366712"/>
            <a:chOff x="1923675" y="1633650"/>
            <a:chExt cx="436000" cy="435975"/>
          </a:xfrm>
        </p:grpSpPr>
        <p:sp>
          <p:nvSpPr>
            <p:cNvPr id="472" name="Google Shape;472;p2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73" name="Google Shape;473;p2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74" name="Google Shape;474;p2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75" name="Google Shape;475;p2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76" name="Google Shape;476;p2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77" name="Google Shape;477;p2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478" name="Google Shape;478;p2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479" name="Google Shape;479;p2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480" name="Google Shape;480;p26"/>
          <p:cNvPicPr preferRelativeResize="0"/>
          <p:nvPr/>
        </p:nvPicPr>
        <p:blipFill rotWithShape="1">
          <a:blip r:embed="rId5">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4" name="Shape 484"/>
        <p:cNvGrpSpPr/>
        <p:nvPr/>
      </p:nvGrpSpPr>
      <p:grpSpPr>
        <a:xfrm>
          <a:off x="0" y="0"/>
          <a:ext cx="0" cy="0"/>
          <a:chOff x="0" y="0"/>
          <a:chExt cx="0" cy="0"/>
        </a:xfrm>
      </p:grpSpPr>
      <p:sp>
        <p:nvSpPr>
          <p:cNvPr id="485" name="Google Shape;485;g117eb47cb3c_0_22"/>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6" name="Google Shape;486;g117eb47cb3c_0_22"/>
          <p:cNvSpPr txBox="1"/>
          <p:nvPr>
            <p:ph idx="4294967295" type="subTitle"/>
          </p:nvPr>
        </p:nvSpPr>
        <p:spPr>
          <a:xfrm>
            <a:off x="214312" y="1428750"/>
            <a:ext cx="5500800"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rgbClr val="000000"/>
              </a:solidFill>
              <a:latin typeface="Arial"/>
              <a:ea typeface="Arial"/>
              <a:cs typeface="Arial"/>
              <a:sym typeface="Arial"/>
            </a:endParaRPr>
          </a:p>
        </p:txBody>
      </p:sp>
      <p:sp>
        <p:nvSpPr>
          <p:cNvPr id="487" name="Google Shape;487;g117eb47cb3c_0_22"/>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488" name="Google Shape;488;g117eb47cb3c_0_22"/>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489" name="Google Shape;489;g117eb47cb3c_0_22"/>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490" name="Google Shape;490;g117eb47cb3c_0_22"/>
          <p:cNvSpPr txBox="1"/>
          <p:nvPr/>
        </p:nvSpPr>
        <p:spPr>
          <a:xfrm>
            <a:off x="214312" y="2643187"/>
            <a:ext cx="51435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C O N T E N T </a:t>
            </a:r>
            <a:endParaRPr/>
          </a:p>
        </p:txBody>
      </p:sp>
      <p:sp>
        <p:nvSpPr>
          <p:cNvPr id="118" name="Google Shape;118;p3"/>
          <p:cNvSpPr/>
          <p:nvPr/>
        </p:nvSpPr>
        <p:spPr>
          <a:xfrm>
            <a:off x="4443412" y="31432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9" name="Google Shape;119;p3"/>
          <p:cNvSpPr/>
          <p:nvPr/>
        </p:nvSpPr>
        <p:spPr>
          <a:xfrm>
            <a:off x="4443412" y="23987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0" name="Google Shape;120;p3"/>
          <p:cNvSpPr/>
          <p:nvPr/>
        </p:nvSpPr>
        <p:spPr>
          <a:xfrm>
            <a:off x="4443412" y="16478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p:nvPr/>
        </p:nvSpPr>
        <p:spPr>
          <a:xfrm>
            <a:off x="3582987" y="14525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2" name="Google Shape;122;p3"/>
          <p:cNvSpPr/>
          <p:nvPr/>
        </p:nvSpPr>
        <p:spPr>
          <a:xfrm>
            <a:off x="3576637" y="22717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3" name="Google Shape;123;p3"/>
          <p:cNvSpPr/>
          <p:nvPr/>
        </p:nvSpPr>
        <p:spPr>
          <a:xfrm flipH="1" rot="10800000">
            <a:off x="3576637" y="31480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4" name="Google Shape;124;p3"/>
          <p:cNvSpPr/>
          <p:nvPr/>
        </p:nvSpPr>
        <p:spPr>
          <a:xfrm flipH="1">
            <a:off x="2701925" y="22669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5" name="Google Shape;125;p3"/>
          <p:cNvSpPr/>
          <p:nvPr/>
        </p:nvSpPr>
        <p:spPr>
          <a:xfrm flipH="1">
            <a:off x="2700337" y="14541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p:nvPr/>
        </p:nvSpPr>
        <p:spPr>
          <a:xfrm rot="10800000">
            <a:off x="2705100" y="31432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txBox="1"/>
          <p:nvPr/>
        </p:nvSpPr>
        <p:spPr>
          <a:xfrm>
            <a:off x="4562475" y="17938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29" name="Google Shape;129;p3"/>
          <p:cNvCxnSpPr/>
          <p:nvPr/>
        </p:nvCxnSpPr>
        <p:spPr>
          <a:xfrm>
            <a:off x="5160962" y="18224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30" name="Google Shape;130;p3"/>
          <p:cNvSpPr txBox="1"/>
          <p:nvPr/>
        </p:nvSpPr>
        <p:spPr>
          <a:xfrm>
            <a:off x="5216525" y="18065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txBox="1"/>
          <p:nvPr/>
        </p:nvSpPr>
        <p:spPr>
          <a:xfrm>
            <a:off x="4562475" y="25320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32" name="Google Shape;132;p3"/>
          <p:cNvCxnSpPr/>
          <p:nvPr/>
        </p:nvCxnSpPr>
        <p:spPr>
          <a:xfrm>
            <a:off x="5160962" y="25606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33" name="Google Shape;133;p3"/>
          <p:cNvSpPr txBox="1"/>
          <p:nvPr/>
        </p:nvSpPr>
        <p:spPr>
          <a:xfrm>
            <a:off x="5216525" y="25495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Educational materials</a:t>
            </a:r>
            <a:endParaRPr/>
          </a:p>
        </p:txBody>
      </p:sp>
      <p:sp>
        <p:nvSpPr>
          <p:cNvPr id="134" name="Google Shape;134;p3"/>
          <p:cNvSpPr txBox="1"/>
          <p:nvPr/>
        </p:nvSpPr>
        <p:spPr>
          <a:xfrm>
            <a:off x="4562475" y="32908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35" name="Google Shape;135;p3"/>
          <p:cNvCxnSpPr/>
          <p:nvPr/>
        </p:nvCxnSpPr>
        <p:spPr>
          <a:xfrm>
            <a:off x="5160962" y="33194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36" name="Google Shape;136;p3"/>
          <p:cNvSpPr txBox="1"/>
          <p:nvPr/>
        </p:nvSpPr>
        <p:spPr>
          <a:xfrm>
            <a:off x="5216525" y="32337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Sources </a:t>
            </a:r>
            <a:endParaRPr/>
          </a:p>
        </p:txBody>
      </p:sp>
      <p:sp>
        <p:nvSpPr>
          <p:cNvPr id="137" name="Google Shape;137;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9" name="Google Shape;139;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40" name="Google Shape;140;p3"/>
          <p:cNvSpPr txBox="1"/>
          <p:nvPr/>
        </p:nvSpPr>
        <p:spPr>
          <a:xfrm>
            <a:off x="5184775" y="1782762"/>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Theory</a:t>
            </a:r>
            <a:endParaRPr/>
          </a:p>
        </p:txBody>
      </p:sp>
      <p:pic>
        <p:nvPicPr>
          <p:cNvPr descr="Erasmus+ logo EN.jpg" id="141" name="Google Shape;141;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4"/>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Theory</a:t>
            </a:r>
            <a:endParaRPr/>
          </a:p>
        </p:txBody>
      </p:sp>
      <p:sp>
        <p:nvSpPr>
          <p:cNvPr id="147" name="Google Shape;147;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48" name="Google Shape;148;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9" name="Google Shape;149;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0" name="Google Shape;150;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5"/>
          <p:cNvSpPr txBox="1"/>
          <p:nvPr>
            <p:ph idx="4294967295" type="subTitle"/>
          </p:nvPr>
        </p:nvSpPr>
        <p:spPr>
          <a:xfrm>
            <a:off x="611187" y="1203325"/>
            <a:ext cx="7596187" cy="2725737"/>
          </a:xfrm>
          <a:prstGeom prst="rect">
            <a:avLst/>
          </a:prstGeom>
          <a:noFill/>
          <a:ln>
            <a:noFill/>
          </a:ln>
        </p:spPr>
        <p:txBody>
          <a:bodyPr anchorCtr="0" anchor="ctr" bIns="91425" lIns="91425" spcFirstLastPara="1" rIns="91425" wrap="square" tIns="91425">
            <a:noAutofit/>
          </a:bodyPr>
          <a:lstStyle/>
          <a:p>
            <a:pPr indent="-342900" lvl="0" marL="342900" marR="0" rtl="0" algn="ctr">
              <a:lnSpc>
                <a:spcPct val="100000"/>
              </a:lnSpc>
              <a:spcBef>
                <a:spcPts val="0"/>
              </a:spcBef>
              <a:spcAft>
                <a:spcPts val="0"/>
              </a:spcAft>
              <a:buClr>
                <a:srgbClr val="000000"/>
              </a:buClr>
              <a:buSzPts val="2800"/>
              <a:buFont typeface="Arial"/>
              <a:buNone/>
            </a:pPr>
            <a:r>
              <a:rPr b="1" i="0" lang="en-US" sz="2800" u="none" cap="none" strike="noStrike">
                <a:solidFill>
                  <a:schemeClr val="lt1"/>
                </a:solidFill>
                <a:latin typeface="Nixie One"/>
                <a:ea typeface="Nixie One"/>
                <a:cs typeface="Nixie One"/>
                <a:sym typeface="Nixie One"/>
              </a:rPr>
              <a:t>DIRECT SPEECH</a:t>
            </a:r>
            <a:endParaRPr/>
          </a:p>
          <a:p>
            <a:pPr indent="-342900" lvl="0" marL="342900" marR="0" rtl="0" algn="ctr">
              <a:lnSpc>
                <a:spcPct val="100000"/>
              </a:lnSpc>
              <a:spcBef>
                <a:spcPts val="600"/>
              </a:spcBef>
              <a:spcAft>
                <a:spcPts val="0"/>
              </a:spcAft>
              <a:buClr>
                <a:srgbClr val="000000"/>
              </a:buClr>
              <a:buSzPts val="2800"/>
              <a:buFont typeface="Arial"/>
              <a:buNone/>
            </a:pPr>
            <a:r>
              <a:t/>
            </a:r>
            <a:endParaRPr b="1" i="0" sz="2800" u="none" cap="none" strike="noStrike">
              <a:solidFill>
                <a:schemeClr val="lt1"/>
              </a:solidFill>
              <a:latin typeface="Nixie One"/>
              <a:ea typeface="Nixie One"/>
              <a:cs typeface="Nixie One"/>
              <a:sym typeface="Nixie One"/>
            </a:endParaRPr>
          </a:p>
          <a:p>
            <a:pPr indent="-342900" lvl="0" marL="342900" marR="0" rtl="0" algn="ctr">
              <a:lnSpc>
                <a:spcPct val="100000"/>
              </a:lnSpc>
              <a:spcBef>
                <a:spcPts val="600"/>
              </a:spcBef>
              <a:spcAft>
                <a:spcPts val="0"/>
              </a:spcAft>
              <a:buClr>
                <a:srgbClr val="000000"/>
              </a:buClr>
              <a:buSzPts val="2000"/>
              <a:buFont typeface="Arial"/>
              <a:buNone/>
            </a:pPr>
            <a:r>
              <a:rPr b="0" i="1" lang="en-US" sz="2000" u="none" cap="none" strike="noStrike">
                <a:solidFill>
                  <a:schemeClr val="lt1"/>
                </a:solidFill>
                <a:latin typeface="Nixie One"/>
                <a:ea typeface="Nixie One"/>
                <a:cs typeface="Nixie One"/>
                <a:sym typeface="Nixie One"/>
              </a:rPr>
              <a:t>Direct speech</a:t>
            </a:r>
            <a:r>
              <a:rPr b="0" i="0" lang="en-US" sz="2000" u="none" cap="none" strike="noStrike">
                <a:solidFill>
                  <a:schemeClr val="lt1"/>
                </a:solidFill>
                <a:latin typeface="Nixie One"/>
                <a:ea typeface="Nixie One"/>
                <a:cs typeface="Nixie One"/>
                <a:sym typeface="Nixie One"/>
              </a:rPr>
              <a:t> is what someone actually says? Like </a:t>
            </a:r>
            <a:r>
              <a:rPr b="1" i="0" lang="en-US" sz="2000" u="none" cap="none" strike="noStrike">
                <a:solidFill>
                  <a:schemeClr val="lt1"/>
                </a:solidFill>
                <a:latin typeface="Nixie One"/>
                <a:ea typeface="Nixie One"/>
                <a:cs typeface="Nixie One"/>
                <a:sym typeface="Nixie One"/>
              </a:rPr>
              <a:t>'I want to know about reported speech'?</a:t>
            </a:r>
            <a:endParaRPr/>
          </a:p>
        </p:txBody>
      </p:sp>
      <p:sp>
        <p:nvSpPr>
          <p:cNvPr id="156" name="Google Shape;156;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7" name="Google Shape;157;p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8" name="Google Shape;158;p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6"/>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sp>
        <p:nvSpPr>
          <p:cNvPr id="164" name="Google Shape;164;p6"/>
          <p:cNvSpPr txBox="1"/>
          <p:nvPr>
            <p:ph idx="1" type="body"/>
          </p:nvPr>
        </p:nvSpPr>
        <p:spPr>
          <a:xfrm>
            <a:off x="1042987" y="1660525"/>
            <a:ext cx="7540625" cy="3159125"/>
          </a:xfrm>
          <a:prstGeom prst="rect">
            <a:avLst/>
          </a:prstGeom>
          <a:noFill/>
          <a:ln>
            <a:noFill/>
          </a:ln>
        </p:spPr>
        <p:txBody>
          <a:bodyPr anchorCtr="0" anchor="t" bIns="91425" lIns="91425" spcFirstLastPara="1" rIns="91425" wrap="square" tIns="91425">
            <a:noAutofit/>
          </a:bodyPr>
          <a:lstStyle/>
          <a:p>
            <a:pPr indent="0" lvl="0" marL="50800" rtl="0" algn="l">
              <a:lnSpc>
                <a:spcPct val="150000"/>
              </a:lnSpc>
              <a:spcBef>
                <a:spcPts val="600"/>
              </a:spcBef>
              <a:spcAft>
                <a:spcPts val="0"/>
              </a:spcAft>
              <a:buSzPts val="2800"/>
              <a:buNone/>
            </a:pPr>
            <a:r>
              <a:rPr b="0" i="0" lang="en-US" sz="2400" u="none">
                <a:solidFill>
                  <a:schemeClr val="dk1"/>
                </a:solidFill>
                <a:latin typeface="Nixie One"/>
                <a:ea typeface="Nixie One"/>
                <a:cs typeface="Nixie One"/>
                <a:sym typeface="Nixie One"/>
              </a:rPr>
              <a:t>Sometimes someone says a sentence, for example </a:t>
            </a:r>
            <a:r>
              <a:rPr b="1" i="1" lang="en-US" sz="2400" u="none">
                <a:solidFill>
                  <a:schemeClr val="dk1"/>
                </a:solidFill>
                <a:latin typeface="Nixie One"/>
                <a:ea typeface="Nixie One"/>
                <a:cs typeface="Nixie One"/>
                <a:sym typeface="Nixie One"/>
              </a:rPr>
              <a:t>"I'm going on a trip this weekend". </a:t>
            </a:r>
            <a:r>
              <a:rPr b="0" i="0" lang="en-US" sz="2400" u="none">
                <a:solidFill>
                  <a:schemeClr val="dk1"/>
                </a:solidFill>
                <a:latin typeface="Nixie One"/>
                <a:ea typeface="Nixie One"/>
                <a:cs typeface="Nixie One"/>
                <a:sym typeface="Nixie One"/>
              </a:rPr>
              <a:t>Later, maybe we want to tell someone else what the first person said.</a:t>
            </a:r>
            <a:endParaRPr/>
          </a:p>
        </p:txBody>
      </p:sp>
      <p:grpSp>
        <p:nvGrpSpPr>
          <p:cNvPr id="165" name="Google Shape;165;p6"/>
          <p:cNvGrpSpPr/>
          <p:nvPr/>
        </p:nvGrpSpPr>
        <p:grpSpPr>
          <a:xfrm>
            <a:off x="323850" y="758825"/>
            <a:ext cx="366712" cy="366712"/>
            <a:chOff x="1923675" y="1633650"/>
            <a:chExt cx="436000" cy="435975"/>
          </a:xfrm>
        </p:grpSpPr>
        <p:sp>
          <p:nvSpPr>
            <p:cNvPr id="166" name="Google Shape;166;p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7" name="Google Shape;167;p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8" name="Google Shape;168;p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9" name="Google Shape;169;p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0" name="Google Shape;170;p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1" name="Google Shape;171;p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72" name="Google Shape;172;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3" name="Google Shape;173;p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4" name="Google Shape;174;p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sp>
        <p:nvSpPr>
          <p:cNvPr id="180" name="Google Shape;180;p7"/>
          <p:cNvSpPr txBox="1"/>
          <p:nvPr>
            <p:ph idx="1" type="body"/>
          </p:nvPr>
        </p:nvSpPr>
        <p:spPr>
          <a:xfrm>
            <a:off x="1042987" y="1660525"/>
            <a:ext cx="7993062"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2424"/>
              <a:buFont typeface="Noto Sans Symbols"/>
              <a:buChar char="⮚"/>
            </a:pPr>
            <a:r>
              <a:rPr b="0" i="0" lang="en-US" sz="2400" u="none">
                <a:solidFill>
                  <a:schemeClr val="dk1"/>
                </a:solidFill>
                <a:latin typeface="Nixie One"/>
                <a:ea typeface="Nixie One"/>
                <a:cs typeface="Nixie One"/>
                <a:sym typeface="Nixie One"/>
              </a:rPr>
              <a:t>We use reported speech </a:t>
            </a:r>
            <a:r>
              <a:rPr b="1" i="0" lang="en-US" sz="2400" u="none">
                <a:solidFill>
                  <a:schemeClr val="dk1"/>
                </a:solidFill>
                <a:latin typeface="Nixie One"/>
                <a:ea typeface="Nixie One"/>
                <a:cs typeface="Nixie One"/>
                <a:sym typeface="Nixie One"/>
              </a:rPr>
              <a:t>when we want to tell someone what someone said</a:t>
            </a:r>
            <a:r>
              <a:rPr b="0" i="0" lang="en-US" sz="2400" u="none">
                <a:solidFill>
                  <a:schemeClr val="dk1"/>
                </a:solidFill>
                <a:latin typeface="Nixie One"/>
                <a:ea typeface="Nixie One"/>
                <a:cs typeface="Nixie One"/>
                <a:sym typeface="Nixie One"/>
              </a:rPr>
              <a:t>. </a:t>
            </a:r>
            <a:endParaRPr/>
          </a:p>
          <a:p>
            <a:pPr indent="-406400" lvl="0" marL="457200" rtl="0" algn="l">
              <a:lnSpc>
                <a:spcPct val="150000"/>
              </a:lnSpc>
              <a:spcBef>
                <a:spcPts val="600"/>
              </a:spcBef>
              <a:spcAft>
                <a:spcPts val="0"/>
              </a:spcAft>
              <a:buClr>
                <a:srgbClr val="114454"/>
              </a:buClr>
              <a:buSzPts val="2424"/>
              <a:buFont typeface="Noto Sans Symbols"/>
              <a:buChar char="⮚"/>
            </a:pPr>
            <a:r>
              <a:rPr b="0" i="0" lang="en-US" sz="2400" u="none">
                <a:solidFill>
                  <a:schemeClr val="dk1"/>
                </a:solidFill>
                <a:latin typeface="Nixie One"/>
                <a:ea typeface="Nixie One"/>
                <a:cs typeface="Nixie One"/>
                <a:sym typeface="Nixie One"/>
              </a:rPr>
              <a:t>We usually use a </a:t>
            </a:r>
            <a:r>
              <a:rPr b="1" i="0" lang="en-US" sz="2400" u="sng">
                <a:solidFill>
                  <a:schemeClr val="dk1"/>
                </a:solidFill>
                <a:latin typeface="Nixie One"/>
                <a:ea typeface="Nixie One"/>
                <a:cs typeface="Nixie One"/>
                <a:sym typeface="Nixie One"/>
              </a:rPr>
              <a:t>reporting verb </a:t>
            </a:r>
            <a:r>
              <a:rPr b="0" i="0" lang="en-US" sz="2400" u="none">
                <a:solidFill>
                  <a:schemeClr val="dk1"/>
                </a:solidFill>
                <a:latin typeface="Nixie One"/>
                <a:ea typeface="Nixie One"/>
                <a:cs typeface="Nixie One"/>
                <a:sym typeface="Nixie One"/>
              </a:rPr>
              <a:t>(e.g. say, tell, ask, etc.) and then </a:t>
            </a:r>
            <a:r>
              <a:rPr b="1" i="0" lang="en-US" sz="2400" u="none">
                <a:solidFill>
                  <a:schemeClr val="dk1"/>
                </a:solidFill>
                <a:latin typeface="Nixie One"/>
                <a:ea typeface="Nixie One"/>
                <a:cs typeface="Nixie One"/>
                <a:sym typeface="Nixie One"/>
              </a:rPr>
              <a:t>change the tense</a:t>
            </a:r>
            <a:r>
              <a:rPr b="0" i="0" lang="en-US" sz="2400" u="none">
                <a:solidFill>
                  <a:schemeClr val="dk1"/>
                </a:solidFill>
                <a:latin typeface="Nixie One"/>
                <a:ea typeface="Nixie One"/>
                <a:cs typeface="Nixie One"/>
                <a:sym typeface="Nixie One"/>
              </a:rPr>
              <a:t> of what was actually said in direct speech.</a:t>
            </a:r>
            <a:endParaRPr/>
          </a:p>
        </p:txBody>
      </p:sp>
      <p:grpSp>
        <p:nvGrpSpPr>
          <p:cNvPr id="181" name="Google Shape;181;p7"/>
          <p:cNvGrpSpPr/>
          <p:nvPr/>
        </p:nvGrpSpPr>
        <p:grpSpPr>
          <a:xfrm>
            <a:off x="323850" y="758825"/>
            <a:ext cx="366712" cy="366712"/>
            <a:chOff x="1923675" y="1633650"/>
            <a:chExt cx="436000" cy="435975"/>
          </a:xfrm>
        </p:grpSpPr>
        <p:sp>
          <p:nvSpPr>
            <p:cNvPr id="182" name="Google Shape;182;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3" name="Google Shape;183;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4" name="Google Shape;184;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5" name="Google Shape;185;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6" name="Google Shape;186;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7" name="Google Shape;187;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88" name="Google Shape;188;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9" name="Google Shape;189;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0" name="Google Shape;190;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8"/>
          <p:cNvSpPr txBox="1"/>
          <p:nvPr>
            <p:ph type="title"/>
          </p:nvPr>
        </p:nvSpPr>
        <p:spPr>
          <a:xfrm>
            <a:off x="1042987" y="5937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REPORTING VERBS</a:t>
            </a:r>
            <a:endParaRPr/>
          </a:p>
        </p:txBody>
      </p:sp>
      <p:sp>
        <p:nvSpPr>
          <p:cNvPr id="196" name="Google Shape;196;p8"/>
          <p:cNvSpPr txBox="1"/>
          <p:nvPr>
            <p:ph idx="1" type="body"/>
          </p:nvPr>
        </p:nvSpPr>
        <p:spPr>
          <a:xfrm>
            <a:off x="1042987" y="1712912"/>
            <a:ext cx="7993062" cy="3094037"/>
          </a:xfrm>
          <a:prstGeom prst="rect">
            <a:avLst/>
          </a:prstGeom>
          <a:noFill/>
          <a:ln>
            <a:noFill/>
          </a:ln>
        </p:spPr>
        <p:txBody>
          <a:bodyPr anchorCtr="0" anchor="t" bIns="91425" lIns="91425" spcFirstLastPara="1" rIns="91425" wrap="square" tIns="91425">
            <a:noAutofit/>
          </a:bodyPr>
          <a:lstStyle/>
          <a:p>
            <a:pPr indent="-406400" lvl="0" marL="457200" rtl="0" algn="l">
              <a:lnSpc>
                <a:spcPct val="100000"/>
              </a:lnSpc>
              <a:spcBef>
                <a:spcPts val="600"/>
              </a:spcBef>
              <a:spcAft>
                <a:spcPts val="0"/>
              </a:spcAft>
              <a:buClr>
                <a:srgbClr val="000000"/>
              </a:buClr>
              <a:buSzPts val="300"/>
              <a:buFont typeface="Noto Sans Symbols"/>
              <a:buChar char="⮚"/>
            </a:pPr>
            <a:r>
              <a:rPr b="0" i="1" lang="en-US" sz="2400" u="none">
                <a:solidFill>
                  <a:schemeClr val="dk1"/>
                </a:solidFill>
                <a:latin typeface="Nixie One"/>
                <a:ea typeface="Nixie One"/>
                <a:cs typeface="Nixie One"/>
                <a:sym typeface="Nixie One"/>
              </a:rPr>
              <a:t>promise</a:t>
            </a:r>
            <a:r>
              <a:rPr b="0" i="0" lang="en-US" sz="2400" u="none">
                <a:solidFill>
                  <a:schemeClr val="dk1"/>
                </a:solidFill>
                <a:latin typeface="Nixie One"/>
                <a:ea typeface="Nixie One"/>
                <a:cs typeface="Nixie One"/>
                <a:sym typeface="Nixie One"/>
              </a:rPr>
              <a:t> </a:t>
            </a:r>
            <a:endParaRPr/>
          </a:p>
          <a:p>
            <a:pPr indent="-406400" lvl="0" marL="457200" rtl="0" algn="l">
              <a:lnSpc>
                <a:spcPct val="100000"/>
              </a:lnSpc>
              <a:spcBef>
                <a:spcPts val="600"/>
              </a:spcBef>
              <a:spcAft>
                <a:spcPts val="0"/>
              </a:spcAft>
              <a:buClr>
                <a:srgbClr val="000000"/>
              </a:buClr>
              <a:buSzPts val="300"/>
              <a:buFont typeface="Noto Sans Symbols"/>
              <a:buChar char="⮚"/>
            </a:pPr>
            <a:r>
              <a:rPr b="0" i="1" lang="en-US" sz="2400" u="none">
                <a:solidFill>
                  <a:schemeClr val="dk1"/>
                </a:solidFill>
                <a:latin typeface="Nixie One"/>
                <a:ea typeface="Nixie One"/>
                <a:cs typeface="Nixie One"/>
                <a:sym typeface="Nixie One"/>
              </a:rPr>
              <a:t>remind</a:t>
            </a:r>
            <a:endParaRPr b="0" i="0" sz="2400" u="none">
              <a:solidFill>
                <a:schemeClr val="dk1"/>
              </a:solidFill>
              <a:latin typeface="Nixie One"/>
              <a:ea typeface="Nixie One"/>
              <a:cs typeface="Nixie One"/>
              <a:sym typeface="Nixie One"/>
            </a:endParaRPr>
          </a:p>
          <a:p>
            <a:pPr indent="-406400" lvl="0" marL="457200" rtl="0" algn="l">
              <a:lnSpc>
                <a:spcPct val="100000"/>
              </a:lnSpc>
              <a:spcBef>
                <a:spcPts val="600"/>
              </a:spcBef>
              <a:spcAft>
                <a:spcPts val="0"/>
              </a:spcAft>
              <a:buClr>
                <a:srgbClr val="000000"/>
              </a:buClr>
              <a:buSzPts val="300"/>
              <a:buFont typeface="Noto Sans Symbols"/>
              <a:buChar char="⮚"/>
            </a:pPr>
            <a:r>
              <a:rPr b="0" i="1" lang="en-US" sz="2400" u="none">
                <a:solidFill>
                  <a:schemeClr val="dk1"/>
                </a:solidFill>
                <a:latin typeface="Nixie One"/>
                <a:ea typeface="Nixie One"/>
                <a:cs typeface="Nixie One"/>
                <a:sym typeface="Nixie One"/>
              </a:rPr>
              <a:t>warn</a:t>
            </a:r>
            <a:endParaRPr b="0" i="0" sz="2400" u="none">
              <a:solidFill>
                <a:schemeClr val="dk1"/>
              </a:solidFill>
              <a:latin typeface="Nixie One"/>
              <a:ea typeface="Nixie One"/>
              <a:cs typeface="Nixie One"/>
              <a:sym typeface="Nixie One"/>
            </a:endParaRPr>
          </a:p>
          <a:p>
            <a:pPr indent="-406400" lvl="0" marL="457200" rtl="0" algn="l">
              <a:lnSpc>
                <a:spcPct val="100000"/>
              </a:lnSpc>
              <a:spcBef>
                <a:spcPts val="600"/>
              </a:spcBef>
              <a:spcAft>
                <a:spcPts val="0"/>
              </a:spcAft>
              <a:buClr>
                <a:srgbClr val="000000"/>
              </a:buClr>
              <a:buSzPts val="300"/>
              <a:buFont typeface="Noto Sans Symbols"/>
              <a:buChar char="⮚"/>
            </a:pPr>
            <a:r>
              <a:rPr b="0" i="1" lang="en-US" sz="2400" u="none">
                <a:solidFill>
                  <a:schemeClr val="dk1"/>
                </a:solidFill>
                <a:latin typeface="Nixie One"/>
                <a:ea typeface="Nixie One"/>
                <a:cs typeface="Nixie One"/>
                <a:sym typeface="Nixie One"/>
              </a:rPr>
              <a:t>advise</a:t>
            </a:r>
            <a:r>
              <a:rPr b="0" i="0" lang="en-US" sz="2400" u="none">
                <a:solidFill>
                  <a:schemeClr val="dk1"/>
                </a:solidFill>
                <a:latin typeface="Nixie One"/>
                <a:ea typeface="Nixie One"/>
                <a:cs typeface="Nixie One"/>
                <a:sym typeface="Nixie One"/>
              </a:rPr>
              <a:t> </a:t>
            </a:r>
            <a:endParaRPr/>
          </a:p>
          <a:p>
            <a:pPr indent="-406400" lvl="0" marL="457200" rtl="0" algn="l">
              <a:lnSpc>
                <a:spcPct val="100000"/>
              </a:lnSpc>
              <a:spcBef>
                <a:spcPts val="600"/>
              </a:spcBef>
              <a:spcAft>
                <a:spcPts val="0"/>
              </a:spcAft>
              <a:buClr>
                <a:srgbClr val="000000"/>
              </a:buClr>
              <a:buSzPts val="300"/>
              <a:buFont typeface="Noto Sans Symbols"/>
              <a:buChar char="⮚"/>
            </a:pPr>
            <a:r>
              <a:rPr b="0" i="1" lang="en-US" sz="2400" u="none">
                <a:solidFill>
                  <a:schemeClr val="dk1"/>
                </a:solidFill>
                <a:latin typeface="Nixie One"/>
                <a:ea typeface="Nixie One"/>
                <a:cs typeface="Nixie One"/>
                <a:sym typeface="Nixie One"/>
              </a:rPr>
              <a:t>recommend</a:t>
            </a:r>
            <a:r>
              <a:rPr b="0" i="0" lang="en-US" sz="2400" u="none">
                <a:solidFill>
                  <a:schemeClr val="dk1"/>
                </a:solidFill>
                <a:latin typeface="Nixie One"/>
                <a:ea typeface="Nixie One"/>
                <a:cs typeface="Nixie One"/>
                <a:sym typeface="Nixie One"/>
              </a:rPr>
              <a:t> </a:t>
            </a:r>
            <a:endParaRPr/>
          </a:p>
          <a:p>
            <a:pPr indent="-406400" lvl="0" marL="457200" rtl="0" algn="l">
              <a:lnSpc>
                <a:spcPct val="100000"/>
              </a:lnSpc>
              <a:spcBef>
                <a:spcPts val="600"/>
              </a:spcBef>
              <a:spcAft>
                <a:spcPts val="0"/>
              </a:spcAft>
              <a:buClr>
                <a:srgbClr val="000000"/>
              </a:buClr>
              <a:buSzPts val="300"/>
              <a:buFont typeface="Noto Sans Symbols"/>
              <a:buChar char="⮚"/>
            </a:pPr>
            <a:r>
              <a:rPr b="0" i="1" lang="en-US" sz="2400" u="none">
                <a:solidFill>
                  <a:schemeClr val="dk1"/>
                </a:solidFill>
                <a:latin typeface="Nixie One"/>
                <a:ea typeface="Nixie One"/>
                <a:cs typeface="Nixie One"/>
                <a:sym typeface="Nixie One"/>
              </a:rPr>
              <a:t>encourage</a:t>
            </a:r>
            <a:endParaRPr/>
          </a:p>
        </p:txBody>
      </p:sp>
      <p:grpSp>
        <p:nvGrpSpPr>
          <p:cNvPr id="197" name="Google Shape;197;p8"/>
          <p:cNvGrpSpPr/>
          <p:nvPr/>
        </p:nvGrpSpPr>
        <p:grpSpPr>
          <a:xfrm>
            <a:off x="323850" y="758825"/>
            <a:ext cx="366712" cy="366712"/>
            <a:chOff x="1923675" y="1633650"/>
            <a:chExt cx="436000" cy="435975"/>
          </a:xfrm>
        </p:grpSpPr>
        <p:sp>
          <p:nvSpPr>
            <p:cNvPr id="198" name="Google Shape;198;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9" name="Google Shape;199;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0" name="Google Shape;200;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1" name="Google Shape;201;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2" name="Google Shape;202;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3" name="Google Shape;203;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04" name="Google Shape;204;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5" name="Google Shape;205;p8"/>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6" name="Google Shape;206;p8"/>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sp>
        <p:nvSpPr>
          <p:cNvPr id="212" name="Google Shape;212;p9"/>
          <p:cNvSpPr txBox="1"/>
          <p:nvPr>
            <p:ph idx="1" type="body"/>
          </p:nvPr>
        </p:nvSpPr>
        <p:spPr>
          <a:xfrm>
            <a:off x="1042987" y="1657350"/>
            <a:ext cx="7993062"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000000"/>
              </a:buClr>
              <a:buSzPts val="300"/>
              <a:buFont typeface="Noto Sans Symbols"/>
              <a:buChar char="⮚"/>
            </a:pPr>
            <a:r>
              <a:rPr b="0" i="0" lang="en-US" sz="2000" u="none">
                <a:solidFill>
                  <a:schemeClr val="dk1"/>
                </a:solidFill>
                <a:latin typeface="Nixie One"/>
                <a:ea typeface="Nixie One"/>
                <a:cs typeface="Nixie One"/>
                <a:sym typeface="Nixie One"/>
              </a:rPr>
              <a:t>present simple ---&gt; past simple; </a:t>
            </a:r>
            <a:endParaRPr/>
          </a:p>
          <a:p>
            <a:pPr indent="-406400" lvl="0" marL="457200" rtl="0" algn="l">
              <a:lnSpc>
                <a:spcPct val="150000"/>
              </a:lnSpc>
              <a:spcBef>
                <a:spcPts val="600"/>
              </a:spcBef>
              <a:spcAft>
                <a:spcPts val="0"/>
              </a:spcAft>
              <a:buClr>
                <a:srgbClr val="000000"/>
              </a:buClr>
              <a:buSzPts val="300"/>
              <a:buFont typeface="Noto Sans Symbols"/>
              <a:buChar char="⮚"/>
            </a:pPr>
            <a:r>
              <a:rPr b="0" i="0" lang="en-US" sz="2000" u="none">
                <a:solidFill>
                  <a:schemeClr val="dk1"/>
                </a:solidFill>
                <a:latin typeface="Nixie One"/>
                <a:ea typeface="Nixie One"/>
                <a:cs typeface="Nixie One"/>
                <a:sym typeface="Nixie One"/>
              </a:rPr>
              <a:t>present continuous ---&gt; past continuous; </a:t>
            </a:r>
            <a:endParaRPr/>
          </a:p>
          <a:p>
            <a:pPr indent="-406400" lvl="0" marL="457200" rtl="0" algn="l">
              <a:lnSpc>
                <a:spcPct val="150000"/>
              </a:lnSpc>
              <a:spcBef>
                <a:spcPts val="600"/>
              </a:spcBef>
              <a:spcAft>
                <a:spcPts val="0"/>
              </a:spcAft>
              <a:buClr>
                <a:srgbClr val="000000"/>
              </a:buClr>
              <a:buSzPts val="300"/>
              <a:buFont typeface="Noto Sans Symbols"/>
              <a:buChar char="⮚"/>
            </a:pPr>
            <a:r>
              <a:rPr b="0" i="0" lang="en-US" sz="2000" u="none">
                <a:solidFill>
                  <a:schemeClr val="dk1"/>
                </a:solidFill>
                <a:latin typeface="Nixie One"/>
                <a:ea typeface="Nixie One"/>
                <a:cs typeface="Nixie One"/>
                <a:sym typeface="Nixie One"/>
              </a:rPr>
              <a:t>present perfect ---&gt; past perfect; </a:t>
            </a:r>
            <a:endParaRPr/>
          </a:p>
          <a:p>
            <a:pPr indent="-406400" lvl="0" marL="457200" rtl="0" algn="l">
              <a:lnSpc>
                <a:spcPct val="150000"/>
              </a:lnSpc>
              <a:spcBef>
                <a:spcPts val="600"/>
              </a:spcBef>
              <a:spcAft>
                <a:spcPts val="0"/>
              </a:spcAft>
              <a:buClr>
                <a:srgbClr val="000000"/>
              </a:buClr>
              <a:buSzPts val="300"/>
              <a:buFont typeface="Noto Sans Symbols"/>
              <a:buChar char="⮚"/>
            </a:pPr>
            <a:r>
              <a:rPr b="0" i="0" lang="en-US" sz="2000" u="none">
                <a:solidFill>
                  <a:schemeClr val="dk1"/>
                </a:solidFill>
                <a:latin typeface="Nixie One"/>
                <a:ea typeface="Nixie One"/>
                <a:cs typeface="Nixie One"/>
                <a:sym typeface="Nixie One"/>
              </a:rPr>
              <a:t>can ---&gt; could; </a:t>
            </a:r>
            <a:endParaRPr/>
          </a:p>
          <a:p>
            <a:pPr indent="-406400" lvl="0" marL="457200" rtl="0" algn="l">
              <a:lnSpc>
                <a:spcPct val="150000"/>
              </a:lnSpc>
              <a:spcBef>
                <a:spcPts val="600"/>
              </a:spcBef>
              <a:spcAft>
                <a:spcPts val="0"/>
              </a:spcAft>
              <a:buClr>
                <a:srgbClr val="000000"/>
              </a:buClr>
              <a:buSzPts val="300"/>
              <a:buFont typeface="Noto Sans Symbols"/>
              <a:buChar char="⮚"/>
            </a:pPr>
            <a:r>
              <a:rPr b="0" i="0" lang="en-US" sz="2000" u="none">
                <a:solidFill>
                  <a:schemeClr val="dk1"/>
                </a:solidFill>
                <a:latin typeface="Nixie One"/>
                <a:ea typeface="Nixie One"/>
                <a:cs typeface="Nixie One"/>
                <a:sym typeface="Nixie One"/>
              </a:rPr>
              <a:t>will ---&gt; would; </a:t>
            </a:r>
            <a:endParaRPr/>
          </a:p>
        </p:txBody>
      </p:sp>
      <p:grpSp>
        <p:nvGrpSpPr>
          <p:cNvPr id="213" name="Google Shape;213;p9"/>
          <p:cNvGrpSpPr/>
          <p:nvPr/>
        </p:nvGrpSpPr>
        <p:grpSpPr>
          <a:xfrm>
            <a:off x="323850" y="758825"/>
            <a:ext cx="366712" cy="366712"/>
            <a:chOff x="1923675" y="1633650"/>
            <a:chExt cx="436000" cy="435975"/>
          </a:xfrm>
        </p:grpSpPr>
        <p:sp>
          <p:nvSpPr>
            <p:cNvPr id="214" name="Google Shape;214;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5" name="Google Shape;215;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6" name="Google Shape;216;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7" name="Google Shape;217;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8" name="Google Shape;218;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9" name="Google Shape;219;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20" name="Google Shape;220;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21" name="Google Shape;221;p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22" name="Google Shape;222;p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