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 id="2147483650" r:id="rId6"/>
    <p:sldMasterId id="2147483652" r:id="rId7"/>
    <p:sldMasterId id="2147483654" r:id="rId8"/>
    <p:sldMasterId id="2147483656" r:id="rId9"/>
    <p:sldMasterId id="2147483658" r:id="rId10"/>
    <p:sldMasterId id="2147483660" r:id="rId11"/>
  </p:sldMasterIdLst>
  <p:notesMasterIdLst>
    <p:notesMasterId r:id="rId12"/>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Lst>
  <p:sldSz cy="5143500" cx="9144000"/>
  <p:notesSz cx="6858000" cy="9144000"/>
  <p:embeddedFontLst>
    <p:embeddedFont>
      <p:font typeface="Roboto Slab"/>
      <p:regular r:id="rId32"/>
      <p:bold r:id="rId33"/>
    </p:embeddedFont>
    <p:embeddedFont>
      <p:font typeface="Nixie One"/>
      <p:regular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35" roundtripDataSignature="AMtx7mgJjFPn/uM1JeuMiec+PaevPQruO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D61A50B-4384-49BC-9B94-86D258820715}">
  <a:tblStyle styleId="{5D61A50B-4384-49BC-9B94-86D258820715}"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8.xml"/><Relationship Id="rId22" Type="http://schemas.openxmlformats.org/officeDocument/2006/relationships/slide" Target="slides/slide10.xml"/><Relationship Id="rId21" Type="http://schemas.openxmlformats.org/officeDocument/2006/relationships/slide" Target="slides/slide9.xml"/><Relationship Id="rId24" Type="http://schemas.openxmlformats.org/officeDocument/2006/relationships/slide" Target="slides/slide12.xml"/><Relationship Id="rId23" Type="http://schemas.openxmlformats.org/officeDocument/2006/relationships/slide" Target="slides/slide11.xml"/><Relationship Id="rId1" Type="http://schemas.openxmlformats.org/officeDocument/2006/relationships/theme" Target="theme/theme7.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Master" Target="slideMasters/slideMaster5.xml"/><Relationship Id="rId26" Type="http://schemas.openxmlformats.org/officeDocument/2006/relationships/slide" Target="slides/slide14.xml"/><Relationship Id="rId25" Type="http://schemas.openxmlformats.org/officeDocument/2006/relationships/slide" Target="slides/slide13.xml"/><Relationship Id="rId28" Type="http://schemas.openxmlformats.org/officeDocument/2006/relationships/slide" Target="slides/slide16.xml"/><Relationship Id="rId27" Type="http://schemas.openxmlformats.org/officeDocument/2006/relationships/slide" Target="slides/slide15.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17.xml"/><Relationship Id="rId7" Type="http://schemas.openxmlformats.org/officeDocument/2006/relationships/slideMaster" Target="slideMasters/slideMaster3.xml"/><Relationship Id="rId8" Type="http://schemas.openxmlformats.org/officeDocument/2006/relationships/slideMaster" Target="slideMasters/slideMaster4.xml"/><Relationship Id="rId31" Type="http://schemas.openxmlformats.org/officeDocument/2006/relationships/slide" Target="slides/slide19.xml"/><Relationship Id="rId30" Type="http://schemas.openxmlformats.org/officeDocument/2006/relationships/slide" Target="slides/slide18.xml"/><Relationship Id="rId11" Type="http://schemas.openxmlformats.org/officeDocument/2006/relationships/slideMaster" Target="slideMasters/slideMaster7.xml"/><Relationship Id="rId33" Type="http://schemas.openxmlformats.org/officeDocument/2006/relationships/font" Target="fonts/RobotoSlab-bold.fntdata"/><Relationship Id="rId10" Type="http://schemas.openxmlformats.org/officeDocument/2006/relationships/slideMaster" Target="slideMasters/slideMaster6.xml"/><Relationship Id="rId32" Type="http://schemas.openxmlformats.org/officeDocument/2006/relationships/font" Target="fonts/RobotoSlab-regular.fntdata"/><Relationship Id="rId13" Type="http://schemas.openxmlformats.org/officeDocument/2006/relationships/slide" Target="slides/slide1.xml"/><Relationship Id="rId35" Type="http://customschemas.google.com/relationships/presentationmetadata" Target="metadata"/><Relationship Id="rId12" Type="http://schemas.openxmlformats.org/officeDocument/2006/relationships/notesMaster" Target="notesMasters/notesMaster1.xml"/><Relationship Id="rId34" Type="http://schemas.openxmlformats.org/officeDocument/2006/relationships/font" Target="fonts/NixieOne-regular.fntdata"/><Relationship Id="rId15" Type="http://schemas.openxmlformats.org/officeDocument/2006/relationships/slide" Target="slides/slide3.xml"/><Relationship Id="rId14" Type="http://schemas.openxmlformats.org/officeDocument/2006/relationships/slide" Target="slides/slide2.xml"/><Relationship Id="rId17" Type="http://schemas.openxmlformats.org/officeDocument/2006/relationships/slide" Target="slides/slide5.xml"/><Relationship Id="rId16" Type="http://schemas.openxmlformats.org/officeDocument/2006/relationships/slide" Target="slides/slide4.xml"/><Relationship Id="rId19" Type="http://schemas.openxmlformats.org/officeDocument/2006/relationships/slide" Target="slides/slide7.xml"/><Relationship Id="rId1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0" name="Google Shape;9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4" name="Google Shape;24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5" name="Google Shape;26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6" name="Google Shape;28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7" name="Google Shape;307;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3" name="Google Shape;32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9" name="Google Shape;339;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5" name="Google Shape;355;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64" name="Google Shape;364;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82" name="Google Shape;382;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g117eb34f045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98" name="Google Shape;398;g117eb34f045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5" name="Google Shape;11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5" name="Google Shape;14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4" name="Google Shape;15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5" name="Google Shape;17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0" name="Google Shape;19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6" name="Google Shape;20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2" name="Google Shape;22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21"/>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7"/>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7"/>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9"/>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9"/>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4" name="Shape 74"/>
        <p:cNvGrpSpPr/>
        <p:nvPr/>
      </p:nvGrpSpPr>
      <p:grpSpPr>
        <a:xfrm>
          <a:off x="0" y="0"/>
          <a:ext cx="0" cy="0"/>
          <a:chOff x="0" y="0"/>
          <a:chExt cx="0" cy="0"/>
        </a:xfrm>
      </p:grpSpPr>
      <p:sp>
        <p:nvSpPr>
          <p:cNvPr id="75" name="Google Shape;75;p31"/>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3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86" name="Shape 86"/>
        <p:cNvGrpSpPr/>
        <p:nvPr/>
      </p:nvGrpSpPr>
      <p:grpSpPr>
        <a:xfrm>
          <a:off x="0" y="0"/>
          <a:ext cx="0" cy="0"/>
          <a:chOff x="0" y="0"/>
          <a:chExt cx="0" cy="0"/>
        </a:xfrm>
      </p:grpSpPr>
      <p:sp>
        <p:nvSpPr>
          <p:cNvPr id="87" name="Google Shape;87;g117eb34f045_0_40"/>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7.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8.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6.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2.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0"/>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20"/>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20"/>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20"/>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20"/>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22"/>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22"/>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22"/>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22"/>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22"/>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2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2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24"/>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24"/>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24"/>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24"/>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24"/>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2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2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26"/>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26"/>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26"/>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26"/>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26"/>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2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2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2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8"/>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8"/>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8"/>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8"/>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8"/>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8"/>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30"/>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30"/>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30"/>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30"/>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30"/>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30"/>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3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3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3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7" name="Shape 77"/>
        <p:cNvGrpSpPr/>
        <p:nvPr/>
      </p:nvGrpSpPr>
      <p:grpSpPr>
        <a:xfrm>
          <a:off x="0" y="0"/>
          <a:ext cx="0" cy="0"/>
          <a:chOff x="0" y="0"/>
          <a:chExt cx="0" cy="0"/>
        </a:xfrm>
      </p:grpSpPr>
      <p:sp>
        <p:nvSpPr>
          <p:cNvPr id="78" name="Google Shape;78;g117eb34f045_0_31"/>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g117eb34f045_0_31"/>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g117eb34f045_0_31"/>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g117eb34f045_0_31"/>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g117eb34f045_0_31"/>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g117eb34f045_0_31"/>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4" name="Google Shape;84;g117eb34f045_0_31"/>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5" name="Google Shape;85;g117eb34f045_0_31"/>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2.jpg"/><Relationship Id="rId4" Type="http://schemas.openxmlformats.org/officeDocument/2006/relationships/hyperlink" Target="https://wordwall.net/resource/18633297/digi-school-2020-1-sk01-ka226-sch-094350-transport" TargetMode="External"/><Relationship Id="rId5" Type="http://schemas.openxmlformats.org/officeDocument/2006/relationships/hyperlink" Target="https://wordwall.net/resource/18631812/digi-school-2020-1-sk01-ka226-sch-094350-traveling" TargetMode="External"/><Relationship Id="rId6" Type="http://schemas.openxmlformats.org/officeDocument/2006/relationships/hyperlink" Target="https://www.liveworksheets.com/bv2488299ki"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image" Target="../media/image2.jpg"/><Relationship Id="rId4" Type="http://schemas.openxmlformats.org/officeDocument/2006/relationships/hyperlink" Target="https://www.perfect-english-grammar.com/passive.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hyperlink" Target="https://www.perfect-english-grammar.com/irregular-verbs.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Passive voice</a:t>
            </a:r>
            <a:endParaRPr/>
          </a:p>
        </p:txBody>
      </p:sp>
      <p:grpSp>
        <p:nvGrpSpPr>
          <p:cNvPr id="93" name="Google Shape;93;p1"/>
          <p:cNvGrpSpPr/>
          <p:nvPr/>
        </p:nvGrpSpPr>
        <p:grpSpPr>
          <a:xfrm>
            <a:off x="752475" y="1030287"/>
            <a:ext cx="965200" cy="1011237"/>
            <a:chOff x="5961125" y="1623900"/>
            <a:chExt cx="427450" cy="448175"/>
          </a:xfrm>
        </p:grpSpPr>
        <p:sp>
          <p:nvSpPr>
            <p:cNvPr id="94" name="Google Shape;94;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5" name="Google Shape;95;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descr="Erasmus+ logo EN.jpg" id="101" name="Google Shape;101;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102" name="Google Shape;102;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103" name="Google Shape;103;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10"/>
          <p:cNvSpPr txBox="1"/>
          <p:nvPr>
            <p:ph type="title"/>
          </p:nvPr>
        </p:nvSpPr>
        <p:spPr>
          <a:xfrm>
            <a:off x="1042987" y="638175"/>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(negative)</a:t>
            </a:r>
            <a:endParaRPr/>
          </a:p>
        </p:txBody>
      </p:sp>
      <p:grpSp>
        <p:nvGrpSpPr>
          <p:cNvPr id="247" name="Google Shape;247;p10"/>
          <p:cNvGrpSpPr/>
          <p:nvPr/>
        </p:nvGrpSpPr>
        <p:grpSpPr>
          <a:xfrm>
            <a:off x="323850" y="758825"/>
            <a:ext cx="366712" cy="366712"/>
            <a:chOff x="1923675" y="1633650"/>
            <a:chExt cx="436000" cy="435975"/>
          </a:xfrm>
        </p:grpSpPr>
        <p:sp>
          <p:nvSpPr>
            <p:cNvPr id="248" name="Google Shape;248;p1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9" name="Google Shape;249;p1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0" name="Google Shape;250;p1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1" name="Google Shape;251;p1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2" name="Google Shape;252;p1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3" name="Google Shape;253;p1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54" name="Google Shape;254;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55" name="Google Shape;255;p10"/>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56" name="Google Shape;256;p10"/>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57" name="Google Shape;257;p10"/>
          <p:cNvSpPr/>
          <p:nvPr/>
        </p:nvSpPr>
        <p:spPr>
          <a:xfrm>
            <a:off x="338137" y="1854200"/>
            <a:ext cx="2541587" cy="1533525"/>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OBJECT</a:t>
            </a:r>
            <a:endParaRPr/>
          </a:p>
        </p:txBody>
      </p:sp>
      <p:sp>
        <p:nvSpPr>
          <p:cNvPr id="258" name="Google Shape;258;p10"/>
          <p:cNvSpPr/>
          <p:nvPr/>
        </p:nvSpPr>
        <p:spPr>
          <a:xfrm>
            <a:off x="6354762" y="1854200"/>
            <a:ext cx="2635250" cy="15335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past participle</a:t>
            </a:r>
            <a:endParaRPr/>
          </a:p>
          <a:p>
            <a:pPr indent="-114300" lvl="0" marL="0" marR="0" rtl="0" algn="ctr">
              <a:lnSpc>
                <a:spcPct val="100000"/>
              </a:lnSpc>
              <a:spcBef>
                <a:spcPts val="0"/>
              </a:spcBef>
              <a:spcAft>
                <a:spcPts val="0"/>
              </a:spcAft>
              <a:buClr>
                <a:srgbClr val="000000"/>
              </a:buClr>
              <a:buSzPts val="1800"/>
              <a:buFont typeface="Arial"/>
              <a:buChar char="•"/>
            </a:pPr>
            <a:r>
              <a:rPr b="1" i="0" lang="en-US" sz="1800" u="none">
                <a:solidFill>
                  <a:srgbClr val="18637B"/>
                </a:solidFill>
                <a:latin typeface="Nixie One"/>
                <a:ea typeface="Nixie One"/>
                <a:cs typeface="Nixie One"/>
                <a:sym typeface="Nixie One"/>
              </a:rPr>
              <a:t>regular</a:t>
            </a:r>
            <a:endParaRPr/>
          </a:p>
          <a:p>
            <a:pPr indent="-114300" lvl="0" marL="0" marR="0" rtl="0" algn="ctr">
              <a:lnSpc>
                <a:spcPct val="100000"/>
              </a:lnSpc>
              <a:spcBef>
                <a:spcPts val="0"/>
              </a:spcBef>
              <a:spcAft>
                <a:spcPts val="0"/>
              </a:spcAft>
              <a:buClr>
                <a:srgbClr val="000000"/>
              </a:buClr>
              <a:buSzPts val="1800"/>
              <a:buFont typeface="Arial"/>
              <a:buChar char="•"/>
            </a:pPr>
            <a:r>
              <a:rPr b="1" i="0" lang="en-US" sz="1800" u="none">
                <a:solidFill>
                  <a:srgbClr val="18637B"/>
                </a:solidFill>
                <a:latin typeface="Nixie One"/>
                <a:ea typeface="Nixie One"/>
                <a:cs typeface="Nixie One"/>
                <a:sym typeface="Nixie One"/>
              </a:rPr>
              <a:t>irregular </a:t>
            </a:r>
            <a:endParaRPr/>
          </a:p>
        </p:txBody>
      </p:sp>
      <p:sp>
        <p:nvSpPr>
          <p:cNvPr id="259" name="Google Shape;259;p10"/>
          <p:cNvSpPr/>
          <p:nvPr/>
        </p:nvSpPr>
        <p:spPr>
          <a:xfrm>
            <a:off x="3346450" y="1854200"/>
            <a:ext cx="2541587" cy="1533525"/>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am/is/was/ had been/are being/will be + NOT</a:t>
            </a:r>
            <a:endParaRPr/>
          </a:p>
        </p:txBody>
      </p:sp>
      <p:sp>
        <p:nvSpPr>
          <p:cNvPr id="260" name="Google Shape;260;p10"/>
          <p:cNvSpPr txBox="1"/>
          <p:nvPr/>
        </p:nvSpPr>
        <p:spPr>
          <a:xfrm>
            <a:off x="2951162" y="2420937"/>
            <a:ext cx="3175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61" name="Google Shape;261;p10"/>
          <p:cNvSpPr txBox="1"/>
          <p:nvPr/>
        </p:nvSpPr>
        <p:spPr>
          <a:xfrm>
            <a:off x="5965825" y="2420937"/>
            <a:ext cx="3175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62" name="Google Shape;262;p10"/>
          <p:cNvSpPr txBox="1"/>
          <p:nvPr/>
        </p:nvSpPr>
        <p:spPr>
          <a:xfrm>
            <a:off x="1403350" y="3662362"/>
            <a:ext cx="6553200" cy="1476375"/>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2000"/>
              <a:buFont typeface="Nixie One"/>
              <a:buNone/>
            </a:pPr>
            <a:r>
              <a:rPr b="1" i="0" lang="en-US" sz="2000" u="none">
                <a:solidFill>
                  <a:schemeClr val="dk1"/>
                </a:solidFill>
                <a:latin typeface="Nixie One"/>
                <a:ea typeface="Nixie One"/>
                <a:cs typeface="Nixie One"/>
                <a:sym typeface="Nixie One"/>
              </a:rPr>
              <a:t>Slovak republic </a:t>
            </a:r>
            <a:r>
              <a:rPr b="1" i="1" lang="en-US" sz="2000" u="none">
                <a:solidFill>
                  <a:schemeClr val="dk1"/>
                </a:solidFill>
                <a:latin typeface="Nixie One"/>
                <a:ea typeface="Nixie One"/>
                <a:cs typeface="Nixie One"/>
                <a:sym typeface="Nixie One"/>
              </a:rPr>
              <a:t>wasn´t established </a:t>
            </a:r>
            <a:r>
              <a:rPr b="1" i="0" lang="en-US" sz="2000" u="none">
                <a:solidFill>
                  <a:schemeClr val="dk1"/>
                </a:solidFill>
                <a:latin typeface="Nixie One"/>
                <a:ea typeface="Nixie One"/>
                <a:cs typeface="Nixie One"/>
                <a:sym typeface="Nixie One"/>
              </a:rPr>
              <a:t>in 1990.</a:t>
            </a:r>
            <a:endParaRPr/>
          </a:p>
          <a:p>
            <a:pPr indent="0" lvl="0" marL="0" marR="0" rtl="0" algn="ctr">
              <a:lnSpc>
                <a:spcPct val="150000"/>
              </a:lnSpc>
              <a:spcBef>
                <a:spcPts val="0"/>
              </a:spcBef>
              <a:spcAft>
                <a:spcPts val="0"/>
              </a:spcAft>
              <a:buClr>
                <a:schemeClr val="dk1"/>
              </a:buClr>
              <a:buSzPts val="2000"/>
              <a:buFont typeface="Nixie One"/>
              <a:buNone/>
            </a:pPr>
            <a:r>
              <a:rPr b="1" i="0" lang="en-US" sz="2000" u="none">
                <a:solidFill>
                  <a:schemeClr val="dk1"/>
                </a:solidFill>
                <a:latin typeface="Nixie One"/>
                <a:ea typeface="Nixie One"/>
                <a:cs typeface="Nixie One"/>
                <a:sym typeface="Nixie One"/>
              </a:rPr>
              <a:t>Tickets </a:t>
            </a:r>
            <a:r>
              <a:rPr b="1" i="1" lang="en-US" sz="2000" u="none">
                <a:solidFill>
                  <a:schemeClr val="dk1"/>
                </a:solidFill>
                <a:latin typeface="Nixie One"/>
                <a:ea typeface="Nixie One"/>
                <a:cs typeface="Nixie One"/>
                <a:sym typeface="Nixie One"/>
              </a:rPr>
              <a:t>won´t be bought </a:t>
            </a:r>
            <a:r>
              <a:rPr b="1" i="0" lang="en-US" sz="2000" u="none">
                <a:solidFill>
                  <a:schemeClr val="dk1"/>
                </a:solidFill>
                <a:latin typeface="Nixie One"/>
                <a:ea typeface="Nixie One"/>
                <a:cs typeface="Nixie One"/>
                <a:sym typeface="Nixie One"/>
              </a:rPr>
              <a:t>tomorrow.</a:t>
            </a:r>
            <a:endParaRPr/>
          </a:p>
          <a:p>
            <a:pPr indent="0" lvl="0" marL="0" marR="0" rtl="0" algn="ctr">
              <a:lnSpc>
                <a:spcPct val="150000"/>
              </a:lnSpc>
              <a:spcBef>
                <a:spcPts val="0"/>
              </a:spcBef>
              <a:spcAft>
                <a:spcPts val="0"/>
              </a:spcAft>
              <a:buClr>
                <a:schemeClr val="dk1"/>
              </a:buClr>
              <a:buSzPts val="2000"/>
              <a:buFont typeface="Nixie One"/>
              <a:buNone/>
            </a:pPr>
            <a:r>
              <a:rPr b="1" i="0" lang="en-US" sz="2000" u="none">
                <a:solidFill>
                  <a:schemeClr val="dk1"/>
                </a:solidFill>
                <a:latin typeface="Nixie One"/>
                <a:ea typeface="Nixie One"/>
                <a:cs typeface="Nixie One"/>
                <a:sym typeface="Nixie One"/>
              </a:rPr>
              <a:t>I </a:t>
            </a:r>
            <a:r>
              <a:rPr b="1" i="1" lang="en-US" sz="2000" u="none">
                <a:solidFill>
                  <a:schemeClr val="dk1"/>
                </a:solidFill>
                <a:latin typeface="Nixie One"/>
                <a:ea typeface="Nixie One"/>
                <a:cs typeface="Nixie One"/>
                <a:sym typeface="Nixie One"/>
              </a:rPr>
              <a:t>am not understood</a:t>
            </a:r>
            <a:r>
              <a:rPr b="1" i="0" lang="en-US" sz="2000" u="none">
                <a:solidFill>
                  <a:schemeClr val="dk1"/>
                </a:solidFill>
                <a:latin typeface="Nixie One"/>
                <a:ea typeface="Nixie One"/>
                <a:cs typeface="Nixie One"/>
                <a:sym typeface="Nixie One"/>
              </a:rPr>
              <a:t>.</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1"/>
          <p:cNvSpPr txBox="1"/>
          <p:nvPr>
            <p:ph type="title"/>
          </p:nvPr>
        </p:nvSpPr>
        <p:spPr>
          <a:xfrm>
            <a:off x="1042987" y="638175"/>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(questions)</a:t>
            </a:r>
            <a:endParaRPr/>
          </a:p>
        </p:txBody>
      </p:sp>
      <p:grpSp>
        <p:nvGrpSpPr>
          <p:cNvPr id="268" name="Google Shape;268;p11"/>
          <p:cNvGrpSpPr/>
          <p:nvPr/>
        </p:nvGrpSpPr>
        <p:grpSpPr>
          <a:xfrm>
            <a:off x="323850" y="758825"/>
            <a:ext cx="366712" cy="366712"/>
            <a:chOff x="1923675" y="1633650"/>
            <a:chExt cx="436000" cy="435975"/>
          </a:xfrm>
        </p:grpSpPr>
        <p:sp>
          <p:nvSpPr>
            <p:cNvPr id="269" name="Google Shape;269;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0" name="Google Shape;270;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1" name="Google Shape;271;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2" name="Google Shape;272;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3" name="Google Shape;273;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4" name="Google Shape;274;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75" name="Google Shape;275;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76" name="Google Shape;276;p11"/>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77" name="Google Shape;277;p11"/>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78" name="Google Shape;278;p11"/>
          <p:cNvSpPr/>
          <p:nvPr/>
        </p:nvSpPr>
        <p:spPr>
          <a:xfrm>
            <a:off x="3370262" y="1854200"/>
            <a:ext cx="2541587" cy="1533525"/>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OBJECT</a:t>
            </a:r>
            <a:endParaRPr/>
          </a:p>
        </p:txBody>
      </p:sp>
      <p:sp>
        <p:nvSpPr>
          <p:cNvPr id="279" name="Google Shape;279;p11"/>
          <p:cNvSpPr/>
          <p:nvPr/>
        </p:nvSpPr>
        <p:spPr>
          <a:xfrm>
            <a:off x="6354762" y="1854200"/>
            <a:ext cx="2635250" cy="15335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past participle</a:t>
            </a:r>
            <a:endParaRPr/>
          </a:p>
          <a:p>
            <a:pPr indent="-114300" lvl="0" marL="0" marR="0" rtl="0" algn="ctr">
              <a:lnSpc>
                <a:spcPct val="100000"/>
              </a:lnSpc>
              <a:spcBef>
                <a:spcPts val="0"/>
              </a:spcBef>
              <a:spcAft>
                <a:spcPts val="0"/>
              </a:spcAft>
              <a:buClr>
                <a:srgbClr val="000000"/>
              </a:buClr>
              <a:buSzPts val="1800"/>
              <a:buFont typeface="Arial"/>
              <a:buChar char="•"/>
            </a:pPr>
            <a:r>
              <a:rPr b="1" i="0" lang="en-US" sz="1800" u="none">
                <a:solidFill>
                  <a:srgbClr val="18637B"/>
                </a:solidFill>
                <a:latin typeface="Nixie One"/>
                <a:ea typeface="Nixie One"/>
                <a:cs typeface="Nixie One"/>
                <a:sym typeface="Nixie One"/>
              </a:rPr>
              <a:t>regular</a:t>
            </a:r>
            <a:endParaRPr/>
          </a:p>
          <a:p>
            <a:pPr indent="-114300" lvl="0" marL="0" marR="0" rtl="0" algn="ctr">
              <a:lnSpc>
                <a:spcPct val="100000"/>
              </a:lnSpc>
              <a:spcBef>
                <a:spcPts val="0"/>
              </a:spcBef>
              <a:spcAft>
                <a:spcPts val="0"/>
              </a:spcAft>
              <a:buClr>
                <a:srgbClr val="000000"/>
              </a:buClr>
              <a:buSzPts val="1800"/>
              <a:buFont typeface="Arial"/>
              <a:buChar char="•"/>
            </a:pPr>
            <a:r>
              <a:rPr b="1" i="0" lang="en-US" sz="1800" u="none">
                <a:solidFill>
                  <a:srgbClr val="18637B"/>
                </a:solidFill>
                <a:latin typeface="Nixie One"/>
                <a:ea typeface="Nixie One"/>
                <a:cs typeface="Nixie One"/>
                <a:sym typeface="Nixie One"/>
              </a:rPr>
              <a:t>irregular </a:t>
            </a:r>
            <a:endParaRPr/>
          </a:p>
        </p:txBody>
      </p:sp>
      <p:sp>
        <p:nvSpPr>
          <p:cNvPr id="280" name="Google Shape;280;p11"/>
          <p:cNvSpPr/>
          <p:nvPr/>
        </p:nvSpPr>
        <p:spPr>
          <a:xfrm>
            <a:off x="341312" y="1847850"/>
            <a:ext cx="2541587" cy="1533525"/>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Am/Is/Was/ Had been/Are being/Will be </a:t>
            </a:r>
            <a:endParaRPr/>
          </a:p>
        </p:txBody>
      </p:sp>
      <p:sp>
        <p:nvSpPr>
          <p:cNvPr id="281" name="Google Shape;281;p11"/>
          <p:cNvSpPr txBox="1"/>
          <p:nvPr/>
        </p:nvSpPr>
        <p:spPr>
          <a:xfrm>
            <a:off x="2951162" y="2420937"/>
            <a:ext cx="3175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82" name="Google Shape;282;p11"/>
          <p:cNvSpPr txBox="1"/>
          <p:nvPr/>
        </p:nvSpPr>
        <p:spPr>
          <a:xfrm>
            <a:off x="5965825" y="2420937"/>
            <a:ext cx="3175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83" name="Google Shape;283;p11"/>
          <p:cNvSpPr txBox="1"/>
          <p:nvPr/>
        </p:nvSpPr>
        <p:spPr>
          <a:xfrm>
            <a:off x="1063625" y="3656012"/>
            <a:ext cx="7154862" cy="10160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2000"/>
              <a:buFont typeface="Nixie One"/>
              <a:buNone/>
            </a:pPr>
            <a:r>
              <a:rPr b="1" i="0" lang="en-US" sz="2000" u="none">
                <a:solidFill>
                  <a:schemeClr val="dk1"/>
                </a:solidFill>
                <a:latin typeface="Nixie One"/>
                <a:ea typeface="Nixie One"/>
                <a:cs typeface="Nixie One"/>
                <a:sym typeface="Nixie One"/>
              </a:rPr>
              <a:t>Why </a:t>
            </a:r>
            <a:r>
              <a:rPr b="1" i="1" lang="en-US" sz="2000" u="none">
                <a:solidFill>
                  <a:schemeClr val="dk1"/>
                </a:solidFill>
                <a:latin typeface="Nixie One"/>
                <a:ea typeface="Nixie One"/>
                <a:cs typeface="Nixie One"/>
                <a:sym typeface="Nixie One"/>
              </a:rPr>
              <a:t>were</a:t>
            </a:r>
            <a:r>
              <a:rPr b="1" i="0" lang="en-US" sz="2000" u="none">
                <a:solidFill>
                  <a:schemeClr val="dk1"/>
                </a:solidFill>
                <a:latin typeface="Nixie One"/>
                <a:ea typeface="Nixie One"/>
                <a:cs typeface="Nixie One"/>
                <a:sym typeface="Nixie One"/>
              </a:rPr>
              <a:t> the palm threes </a:t>
            </a:r>
            <a:r>
              <a:rPr b="1" i="1" lang="en-US" sz="2000" u="none">
                <a:solidFill>
                  <a:schemeClr val="dk1"/>
                </a:solidFill>
                <a:latin typeface="Nixie One"/>
                <a:ea typeface="Nixie One"/>
                <a:cs typeface="Nixie One"/>
                <a:sym typeface="Nixie One"/>
              </a:rPr>
              <a:t>imported</a:t>
            </a:r>
            <a:r>
              <a:rPr b="1" i="0" lang="en-US" sz="2000" u="none">
                <a:solidFill>
                  <a:schemeClr val="dk1"/>
                </a:solidFill>
                <a:latin typeface="Nixie One"/>
                <a:ea typeface="Nixie One"/>
                <a:cs typeface="Nixie One"/>
                <a:sym typeface="Nixie One"/>
              </a:rPr>
              <a:t> from Florida?</a:t>
            </a:r>
            <a:endParaRPr/>
          </a:p>
          <a:p>
            <a:pPr indent="0" lvl="0" marL="0" marR="0" rtl="0" algn="ctr">
              <a:lnSpc>
                <a:spcPct val="150000"/>
              </a:lnSpc>
              <a:spcBef>
                <a:spcPts val="0"/>
              </a:spcBef>
              <a:spcAft>
                <a:spcPts val="0"/>
              </a:spcAft>
              <a:buClr>
                <a:schemeClr val="dk1"/>
              </a:buClr>
              <a:buSzPts val="2000"/>
              <a:buFont typeface="Nixie One"/>
              <a:buNone/>
            </a:pPr>
            <a:r>
              <a:rPr b="1" i="1" lang="en-US" sz="2000" u="none">
                <a:solidFill>
                  <a:schemeClr val="dk1"/>
                </a:solidFill>
                <a:latin typeface="Nixie One"/>
                <a:ea typeface="Nixie One"/>
                <a:cs typeface="Nixie One"/>
                <a:sym typeface="Nixie One"/>
              </a:rPr>
              <a:t>Are</a:t>
            </a:r>
            <a:r>
              <a:rPr b="1" i="0" lang="en-US" sz="2000" u="none">
                <a:solidFill>
                  <a:schemeClr val="dk1"/>
                </a:solidFill>
                <a:latin typeface="Nixie One"/>
                <a:ea typeface="Nixie One"/>
                <a:cs typeface="Nixie One"/>
                <a:sym typeface="Nixie One"/>
              </a:rPr>
              <a:t> the trees </a:t>
            </a:r>
            <a:r>
              <a:rPr b="1" i="1" lang="en-US" sz="2000" u="none">
                <a:solidFill>
                  <a:schemeClr val="dk1"/>
                </a:solidFill>
                <a:latin typeface="Nixie One"/>
                <a:ea typeface="Nixie One"/>
                <a:cs typeface="Nixie One"/>
                <a:sym typeface="Nixie One"/>
              </a:rPr>
              <a:t>being planted</a:t>
            </a:r>
            <a:r>
              <a:rPr b="1" i="0" lang="en-US" sz="2000" u="none">
                <a:solidFill>
                  <a:schemeClr val="dk1"/>
                </a:solidFill>
                <a:latin typeface="Nixie One"/>
                <a:ea typeface="Nixie One"/>
                <a:cs typeface="Nixie One"/>
                <a:sym typeface="Nixie One"/>
              </a:rPr>
              <a:t>?</a:t>
            </a:r>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12"/>
          <p:cNvSpPr txBox="1"/>
          <p:nvPr>
            <p:ph type="title"/>
          </p:nvPr>
        </p:nvSpPr>
        <p:spPr>
          <a:xfrm>
            <a:off x="1042987" y="638175"/>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(modal verbs)</a:t>
            </a:r>
            <a:endParaRPr/>
          </a:p>
        </p:txBody>
      </p:sp>
      <p:grpSp>
        <p:nvGrpSpPr>
          <p:cNvPr id="289" name="Google Shape;289;p12"/>
          <p:cNvGrpSpPr/>
          <p:nvPr/>
        </p:nvGrpSpPr>
        <p:grpSpPr>
          <a:xfrm>
            <a:off x="323850" y="758825"/>
            <a:ext cx="366712" cy="366712"/>
            <a:chOff x="1923675" y="1633650"/>
            <a:chExt cx="436000" cy="435975"/>
          </a:xfrm>
        </p:grpSpPr>
        <p:sp>
          <p:nvSpPr>
            <p:cNvPr id="290" name="Google Shape;290;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1" name="Google Shape;291;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2" name="Google Shape;292;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3" name="Google Shape;293;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4" name="Google Shape;294;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5" name="Google Shape;295;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96" name="Google Shape;296;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97" name="Google Shape;297;p12"/>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98" name="Google Shape;298;p12"/>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99" name="Google Shape;299;p12"/>
          <p:cNvSpPr/>
          <p:nvPr/>
        </p:nvSpPr>
        <p:spPr>
          <a:xfrm>
            <a:off x="384175" y="1900237"/>
            <a:ext cx="2541587" cy="1533525"/>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SUBJECT</a:t>
            </a:r>
            <a:endParaRPr/>
          </a:p>
        </p:txBody>
      </p:sp>
      <p:sp>
        <p:nvSpPr>
          <p:cNvPr id="300" name="Google Shape;300;p12"/>
          <p:cNvSpPr/>
          <p:nvPr/>
        </p:nvSpPr>
        <p:spPr>
          <a:xfrm>
            <a:off x="6354762" y="1854200"/>
            <a:ext cx="2635250" cy="15335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past participle</a:t>
            </a:r>
            <a:endParaRPr/>
          </a:p>
          <a:p>
            <a:pPr indent="-114300" lvl="0" marL="0" marR="0" rtl="0" algn="ctr">
              <a:lnSpc>
                <a:spcPct val="100000"/>
              </a:lnSpc>
              <a:spcBef>
                <a:spcPts val="0"/>
              </a:spcBef>
              <a:spcAft>
                <a:spcPts val="0"/>
              </a:spcAft>
              <a:buClr>
                <a:srgbClr val="000000"/>
              </a:buClr>
              <a:buSzPts val="1800"/>
              <a:buFont typeface="Arial"/>
              <a:buChar char="•"/>
            </a:pPr>
            <a:r>
              <a:rPr b="1" i="0" lang="en-US" sz="1800" u="none">
                <a:solidFill>
                  <a:srgbClr val="18637B"/>
                </a:solidFill>
                <a:latin typeface="Nixie One"/>
                <a:ea typeface="Nixie One"/>
                <a:cs typeface="Nixie One"/>
                <a:sym typeface="Nixie One"/>
              </a:rPr>
              <a:t>regular</a:t>
            </a:r>
            <a:endParaRPr/>
          </a:p>
          <a:p>
            <a:pPr indent="-114300" lvl="0" marL="0" marR="0" rtl="0" algn="ctr">
              <a:lnSpc>
                <a:spcPct val="100000"/>
              </a:lnSpc>
              <a:spcBef>
                <a:spcPts val="0"/>
              </a:spcBef>
              <a:spcAft>
                <a:spcPts val="0"/>
              </a:spcAft>
              <a:buClr>
                <a:srgbClr val="000000"/>
              </a:buClr>
              <a:buSzPts val="1800"/>
              <a:buFont typeface="Arial"/>
              <a:buChar char="•"/>
            </a:pPr>
            <a:r>
              <a:rPr b="1" i="0" lang="en-US" sz="1800" u="none">
                <a:solidFill>
                  <a:srgbClr val="18637B"/>
                </a:solidFill>
                <a:latin typeface="Nixie One"/>
                <a:ea typeface="Nixie One"/>
                <a:cs typeface="Nixie One"/>
                <a:sym typeface="Nixie One"/>
              </a:rPr>
              <a:t>irregular </a:t>
            </a:r>
            <a:endParaRPr/>
          </a:p>
        </p:txBody>
      </p:sp>
      <p:sp>
        <p:nvSpPr>
          <p:cNvPr id="301" name="Google Shape;301;p12"/>
          <p:cNvSpPr/>
          <p:nvPr/>
        </p:nvSpPr>
        <p:spPr>
          <a:xfrm>
            <a:off x="3389312" y="1854200"/>
            <a:ext cx="2541587" cy="1533525"/>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MODAL + BE</a:t>
            </a:r>
            <a:endParaRPr/>
          </a:p>
        </p:txBody>
      </p:sp>
      <p:sp>
        <p:nvSpPr>
          <p:cNvPr id="302" name="Google Shape;302;p12"/>
          <p:cNvSpPr txBox="1"/>
          <p:nvPr/>
        </p:nvSpPr>
        <p:spPr>
          <a:xfrm>
            <a:off x="2951162" y="2420937"/>
            <a:ext cx="3175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303" name="Google Shape;303;p12"/>
          <p:cNvSpPr txBox="1"/>
          <p:nvPr/>
        </p:nvSpPr>
        <p:spPr>
          <a:xfrm>
            <a:off x="5965825" y="2420937"/>
            <a:ext cx="3175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304" name="Google Shape;304;p12"/>
          <p:cNvSpPr txBox="1"/>
          <p:nvPr/>
        </p:nvSpPr>
        <p:spPr>
          <a:xfrm>
            <a:off x="1187450" y="3513137"/>
            <a:ext cx="7154862" cy="1477962"/>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2000"/>
              <a:buFont typeface="Nixie One"/>
              <a:buNone/>
            </a:pPr>
            <a:r>
              <a:rPr b="1" i="0" lang="en-US" sz="2000" u="none">
                <a:solidFill>
                  <a:schemeClr val="dk1"/>
                </a:solidFill>
                <a:latin typeface="Nixie One"/>
                <a:ea typeface="Nixie One"/>
                <a:cs typeface="Nixie One"/>
                <a:sym typeface="Nixie One"/>
              </a:rPr>
              <a:t>This door </a:t>
            </a:r>
            <a:r>
              <a:rPr b="1" i="1" lang="en-US" sz="2000" u="none">
                <a:solidFill>
                  <a:schemeClr val="dk1"/>
                </a:solidFill>
                <a:latin typeface="Nixie One"/>
                <a:ea typeface="Nixie One"/>
                <a:cs typeface="Nixie One"/>
                <a:sym typeface="Nixie One"/>
              </a:rPr>
              <a:t>can´t be opened</a:t>
            </a:r>
            <a:r>
              <a:rPr b="1" i="0" lang="en-US" sz="2000" u="none">
                <a:solidFill>
                  <a:schemeClr val="dk1"/>
                </a:solidFill>
                <a:latin typeface="Nixie One"/>
                <a:ea typeface="Nixie One"/>
                <a:cs typeface="Nixie One"/>
                <a:sym typeface="Nixie One"/>
              </a:rPr>
              <a:t>.</a:t>
            </a:r>
            <a:endParaRPr/>
          </a:p>
          <a:p>
            <a:pPr indent="0" lvl="0" marL="0" marR="0" rtl="0" algn="ctr">
              <a:lnSpc>
                <a:spcPct val="150000"/>
              </a:lnSpc>
              <a:spcBef>
                <a:spcPts val="0"/>
              </a:spcBef>
              <a:spcAft>
                <a:spcPts val="0"/>
              </a:spcAft>
              <a:buClr>
                <a:schemeClr val="dk1"/>
              </a:buClr>
              <a:buSzPts val="2000"/>
              <a:buFont typeface="Nixie One"/>
              <a:buNone/>
            </a:pPr>
            <a:r>
              <a:rPr b="1" i="0" lang="en-US" sz="2000" u="none">
                <a:solidFill>
                  <a:schemeClr val="dk1"/>
                </a:solidFill>
                <a:latin typeface="Nixie One"/>
                <a:ea typeface="Nixie One"/>
                <a:cs typeface="Nixie One"/>
                <a:sym typeface="Nixie One"/>
              </a:rPr>
              <a:t>Children </a:t>
            </a:r>
            <a:r>
              <a:rPr b="1" i="1" lang="en-US" sz="2000" u="none">
                <a:solidFill>
                  <a:schemeClr val="dk1"/>
                </a:solidFill>
                <a:latin typeface="Nixie One"/>
                <a:ea typeface="Nixie One"/>
                <a:cs typeface="Nixie One"/>
                <a:sym typeface="Nixie One"/>
              </a:rPr>
              <a:t>should be helped </a:t>
            </a:r>
            <a:r>
              <a:rPr b="1" i="0" lang="en-US" sz="2000" u="none">
                <a:solidFill>
                  <a:schemeClr val="dk1"/>
                </a:solidFill>
                <a:latin typeface="Nixie One"/>
                <a:ea typeface="Nixie One"/>
                <a:cs typeface="Nixie One"/>
                <a:sym typeface="Nixie One"/>
              </a:rPr>
              <a:t>across the street.</a:t>
            </a:r>
            <a:endParaRPr/>
          </a:p>
          <a:p>
            <a:pPr indent="0" lvl="0" marL="0" marR="0" rtl="0" algn="ctr">
              <a:lnSpc>
                <a:spcPct val="150000"/>
              </a:lnSpc>
              <a:spcBef>
                <a:spcPts val="0"/>
              </a:spcBef>
              <a:spcAft>
                <a:spcPts val="0"/>
              </a:spcAft>
              <a:buClr>
                <a:schemeClr val="dk1"/>
              </a:buClr>
              <a:buSzPts val="2000"/>
              <a:buFont typeface="Nixie One"/>
              <a:buNone/>
            </a:pPr>
            <a:r>
              <a:rPr b="1" i="0" lang="en-US" sz="2000" u="none">
                <a:solidFill>
                  <a:schemeClr val="dk1"/>
                </a:solidFill>
                <a:latin typeface="Nixie One"/>
                <a:ea typeface="Nixie One"/>
                <a:cs typeface="Nixie One"/>
                <a:sym typeface="Nixie One"/>
              </a:rPr>
              <a:t>This book </a:t>
            </a:r>
            <a:r>
              <a:rPr b="1" i="1" lang="en-US" sz="2000" u="none">
                <a:solidFill>
                  <a:schemeClr val="dk1"/>
                </a:solidFill>
                <a:latin typeface="Nixie One"/>
                <a:ea typeface="Nixie One"/>
                <a:cs typeface="Nixie One"/>
                <a:sym typeface="Nixie One"/>
              </a:rPr>
              <a:t>must be returned</a:t>
            </a:r>
            <a:r>
              <a:rPr b="1" i="0" lang="en-US" sz="2000" u="none">
                <a:solidFill>
                  <a:schemeClr val="dk1"/>
                </a:solidFill>
                <a:latin typeface="Nixie One"/>
                <a:ea typeface="Nixie One"/>
                <a:cs typeface="Nixie One"/>
                <a:sym typeface="Nixie One"/>
              </a:rPr>
              <a:t>.</a:t>
            </a:r>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graphicFrame>
        <p:nvGraphicFramePr>
          <p:cNvPr id="310" name="Google Shape;310;p13"/>
          <p:cNvGraphicFramePr/>
          <p:nvPr/>
        </p:nvGraphicFramePr>
        <p:xfrm>
          <a:off x="1042987" y="2016125"/>
          <a:ext cx="3000000" cy="3000000"/>
        </p:xfrm>
        <a:graphic>
          <a:graphicData uri="http://schemas.openxmlformats.org/drawingml/2006/table">
            <a:tbl>
              <a:tblPr>
                <a:noFill/>
                <a:tableStyleId>{5D61A50B-4384-49BC-9B94-86D258820715}</a:tableStyleId>
              </a:tblPr>
              <a:tblGrid>
                <a:gridCol w="215900"/>
                <a:gridCol w="2592375"/>
                <a:gridCol w="2449500"/>
                <a:gridCol w="2663825"/>
              </a:tblGrid>
              <a:tr h="54292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Tense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Active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Passive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r>
              <a:tr h="58895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Present simple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make a cake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A cake is made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r h="57625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Present continuous</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am making cake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A cake is being made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r>
              <a:tr h="57625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Past simple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I made a cake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FFFFFF"/>
                          </a:solidFill>
                          <a:latin typeface="Nixie One"/>
                          <a:ea typeface="Nixie One"/>
                          <a:cs typeface="Nixie One"/>
                          <a:sym typeface="Nixie One"/>
                        </a:rPr>
                        <a:t>A cake was made</a:t>
                      </a:r>
                      <a:endParaRPr/>
                    </a:p>
                  </a:txBody>
                  <a:tcPr marT="68575" marB="685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bl>
          </a:graphicData>
        </a:graphic>
      </p:graphicFrame>
      <p:sp>
        <p:nvSpPr>
          <p:cNvPr id="311" name="Google Shape;311;p1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312" name="Google Shape;312;p13"/>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13" name="Google Shape;313;p13"/>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grpSp>
        <p:nvGrpSpPr>
          <p:cNvPr id="314" name="Google Shape;314;p13"/>
          <p:cNvGrpSpPr/>
          <p:nvPr/>
        </p:nvGrpSpPr>
        <p:grpSpPr>
          <a:xfrm>
            <a:off x="395287" y="785812"/>
            <a:ext cx="366712" cy="366712"/>
            <a:chOff x="1923675" y="1633650"/>
            <a:chExt cx="436000" cy="435975"/>
          </a:xfrm>
        </p:grpSpPr>
        <p:sp>
          <p:nvSpPr>
            <p:cNvPr id="315" name="Google Shape;315;p13"/>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6" name="Google Shape;316;p13"/>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7" name="Google Shape;317;p13"/>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8" name="Google Shape;318;p13"/>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9" name="Google Shape;319;p13"/>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0" name="Google Shape;320;p13"/>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graphicFrame>
        <p:nvGraphicFramePr>
          <p:cNvPr id="326" name="Google Shape;326;p14"/>
          <p:cNvGraphicFramePr/>
          <p:nvPr/>
        </p:nvGraphicFramePr>
        <p:xfrm>
          <a:off x="1146175" y="1677987"/>
          <a:ext cx="3000000" cy="3000000"/>
        </p:xfrm>
        <a:graphic>
          <a:graphicData uri="http://schemas.openxmlformats.org/drawingml/2006/table">
            <a:tbl>
              <a:tblPr>
                <a:noFill/>
                <a:tableStyleId>{5D61A50B-4384-49BC-9B94-86D258820715}</a:tableStyleId>
              </a:tblPr>
              <a:tblGrid>
                <a:gridCol w="215900"/>
                <a:gridCol w="2592375"/>
                <a:gridCol w="2449500"/>
                <a:gridCol w="2663825"/>
              </a:tblGrid>
              <a:tr h="64452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1" i="0" lang="en-US" sz="2100" u="none" cap="none" strike="noStrike">
                          <a:solidFill>
                            <a:srgbClr val="FFFFFF"/>
                          </a:solidFill>
                          <a:latin typeface="Nixie One"/>
                          <a:ea typeface="Nixie One"/>
                          <a:cs typeface="Nixie One"/>
                          <a:sym typeface="Nixie One"/>
                        </a:rPr>
                        <a:t>Tense</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1" i="0" lang="en-US" sz="2100" u="none" cap="none" strike="noStrike">
                          <a:solidFill>
                            <a:srgbClr val="FFFFFF"/>
                          </a:solidFill>
                          <a:latin typeface="Nixie One"/>
                          <a:ea typeface="Nixie One"/>
                          <a:cs typeface="Nixie One"/>
                          <a:sym typeface="Nixie One"/>
                        </a:rPr>
                        <a:t>Active</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1" i="0" lang="en-US" sz="2100" u="none" cap="none" strike="noStrike">
                          <a:solidFill>
                            <a:srgbClr val="FFFFFF"/>
                          </a:solidFill>
                          <a:latin typeface="Nixie One"/>
                          <a:ea typeface="Nixie One"/>
                          <a:cs typeface="Nixie One"/>
                          <a:sym typeface="Nixie One"/>
                        </a:rPr>
                        <a:t>Passive</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r>
              <a:tr h="80327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0" i="0" lang="en-US" sz="2100" u="none" cap="none" strike="noStrike">
                          <a:solidFill>
                            <a:srgbClr val="FFFFFF"/>
                          </a:solidFill>
                          <a:latin typeface="Nixie One"/>
                          <a:ea typeface="Nixie One"/>
                          <a:cs typeface="Nixie One"/>
                          <a:sym typeface="Nixie One"/>
                        </a:rPr>
                        <a:t>Past continous</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0" i="0" lang="en-US" sz="2100" u="none" cap="none" strike="noStrike">
                          <a:solidFill>
                            <a:srgbClr val="FFFFFF"/>
                          </a:solidFill>
                          <a:latin typeface="Nixie One"/>
                          <a:ea typeface="Nixie One"/>
                          <a:cs typeface="Nixie One"/>
                          <a:sym typeface="Nixie One"/>
                        </a:rPr>
                        <a:t>I was making cake</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0" i="0" lang="en-US" sz="2100" u="none" cap="none" strike="noStrike">
                          <a:solidFill>
                            <a:srgbClr val="FFFFFF"/>
                          </a:solidFill>
                          <a:latin typeface="Nixie One"/>
                          <a:ea typeface="Nixie One"/>
                          <a:cs typeface="Nixie One"/>
                          <a:sym typeface="Nixie One"/>
                        </a:rPr>
                        <a:t>A cake was being made</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r h="80167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0" i="0" lang="en-US" sz="2100" u="none" cap="none" strike="noStrike">
                          <a:solidFill>
                            <a:srgbClr val="FFFFFF"/>
                          </a:solidFill>
                          <a:latin typeface="Nixie One"/>
                          <a:ea typeface="Nixie One"/>
                          <a:cs typeface="Nixie One"/>
                          <a:sym typeface="Nixie One"/>
                        </a:rPr>
                        <a:t>Present perfect</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0" i="0" lang="en-US" sz="2100" u="none" cap="none" strike="noStrike">
                          <a:solidFill>
                            <a:srgbClr val="FFFFFF"/>
                          </a:solidFill>
                          <a:latin typeface="Nixie One"/>
                          <a:ea typeface="Nixie One"/>
                          <a:cs typeface="Nixie One"/>
                          <a:sym typeface="Nixie One"/>
                        </a:rPr>
                        <a:t>I have made a cake</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0" i="0" lang="en-US" sz="2100" u="none" cap="none" strike="noStrike">
                          <a:solidFill>
                            <a:srgbClr val="FFFFFF"/>
                          </a:solidFill>
                          <a:latin typeface="Nixie One"/>
                          <a:ea typeface="Nixie One"/>
                          <a:cs typeface="Nixie One"/>
                          <a:sym typeface="Nixie One"/>
                        </a:rPr>
                        <a:t>A cake has been made</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r>
              <a:tr h="81437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0" i="0" lang="en-US" sz="2100" u="none" cap="none" strike="noStrike">
                          <a:solidFill>
                            <a:srgbClr val="FFFFFF"/>
                          </a:solidFill>
                          <a:latin typeface="Nixie One"/>
                          <a:ea typeface="Nixie One"/>
                          <a:cs typeface="Nixie One"/>
                          <a:sym typeface="Nixie One"/>
                        </a:rPr>
                        <a:t>Present perfect continuous</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0" i="0" lang="en-US" sz="2100" u="none" cap="none" strike="noStrike">
                          <a:solidFill>
                            <a:srgbClr val="FFFFFF"/>
                          </a:solidFill>
                          <a:latin typeface="Nixie One"/>
                          <a:ea typeface="Nixie One"/>
                          <a:cs typeface="Nixie One"/>
                          <a:sym typeface="Nixie One"/>
                        </a:rPr>
                        <a:t>I have been making a cake</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100"/>
                        <a:buFont typeface="Arial"/>
                        <a:buNone/>
                      </a:pPr>
                      <a:r>
                        <a:rPr b="0" i="0" lang="en-US" sz="2100" u="none" cap="none" strike="noStrike">
                          <a:solidFill>
                            <a:srgbClr val="FFFFFF"/>
                          </a:solidFill>
                          <a:latin typeface="Nixie One"/>
                          <a:ea typeface="Nixie One"/>
                          <a:cs typeface="Nixie One"/>
                          <a:sym typeface="Nixie One"/>
                        </a:rPr>
                        <a:t>A cake has been being made</a:t>
                      </a:r>
                      <a:endParaRPr/>
                    </a:p>
                  </a:txBody>
                  <a:tcPr marT="81375" marB="81375"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bl>
          </a:graphicData>
        </a:graphic>
      </p:graphicFrame>
      <p:sp>
        <p:nvSpPr>
          <p:cNvPr id="327" name="Google Shape;327;p1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328" name="Google Shape;328;p14"/>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29" name="Google Shape;329;p14"/>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grpSp>
        <p:nvGrpSpPr>
          <p:cNvPr id="330" name="Google Shape;330;p14"/>
          <p:cNvGrpSpPr/>
          <p:nvPr/>
        </p:nvGrpSpPr>
        <p:grpSpPr>
          <a:xfrm>
            <a:off x="468312" y="860425"/>
            <a:ext cx="366712" cy="366712"/>
            <a:chOff x="1923675" y="1633650"/>
            <a:chExt cx="436000" cy="435975"/>
          </a:xfrm>
        </p:grpSpPr>
        <p:sp>
          <p:nvSpPr>
            <p:cNvPr id="331" name="Google Shape;331;p14"/>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2" name="Google Shape;332;p14"/>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3" name="Google Shape;333;p14"/>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4" name="Google Shape;334;p14"/>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5" name="Google Shape;335;p14"/>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6" name="Google Shape;336;p14"/>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graphicFrame>
        <p:nvGraphicFramePr>
          <p:cNvPr id="342" name="Google Shape;342;p15"/>
          <p:cNvGraphicFramePr/>
          <p:nvPr/>
        </p:nvGraphicFramePr>
        <p:xfrm>
          <a:off x="1146175" y="1887537"/>
          <a:ext cx="3000000" cy="3000000"/>
        </p:xfrm>
        <a:graphic>
          <a:graphicData uri="http://schemas.openxmlformats.org/drawingml/2006/table">
            <a:tbl>
              <a:tblPr>
                <a:noFill/>
                <a:tableStyleId>{5D61A50B-4384-49BC-9B94-86D258820715}</a:tableStyleId>
              </a:tblPr>
              <a:tblGrid>
                <a:gridCol w="215900"/>
                <a:gridCol w="2592375"/>
                <a:gridCol w="2449500"/>
                <a:gridCol w="2663825"/>
              </a:tblGrid>
              <a:tr h="59847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FFFF"/>
                          </a:solidFill>
                          <a:latin typeface="Nixie One"/>
                          <a:ea typeface="Nixie One"/>
                          <a:cs typeface="Nixie One"/>
                          <a:sym typeface="Nixie One"/>
                        </a:rPr>
                        <a:t>Tense</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FFFF"/>
                          </a:solidFill>
                          <a:latin typeface="Nixie One"/>
                          <a:ea typeface="Nixie One"/>
                          <a:cs typeface="Nixie One"/>
                          <a:sym typeface="Nixie One"/>
                        </a:rPr>
                        <a:t>Active</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FFFF"/>
                          </a:solidFill>
                          <a:latin typeface="Nixie One"/>
                          <a:ea typeface="Nixie One"/>
                          <a:cs typeface="Nixie One"/>
                          <a:sym typeface="Nixie One"/>
                        </a:rPr>
                        <a:t>Passive</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4BF6E"/>
                    </a:solidFill>
                  </a:tcPr>
                </a:tc>
              </a:tr>
              <a:tr h="76040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Nixie One"/>
                          <a:ea typeface="Nixie One"/>
                          <a:cs typeface="Nixie One"/>
                          <a:sym typeface="Nixie One"/>
                        </a:rPr>
                        <a:t>Past perfect</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Nixie One"/>
                          <a:ea typeface="Nixie One"/>
                          <a:cs typeface="Nixie One"/>
                          <a:sym typeface="Nixie One"/>
                        </a:rPr>
                        <a:t>I had made a cake</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Nixie One"/>
                          <a:ea typeface="Nixie One"/>
                          <a:cs typeface="Nixie One"/>
                          <a:sym typeface="Nixie One"/>
                        </a:rPr>
                        <a:t>A cake had been made</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r h="547675">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Nixie One"/>
                          <a:ea typeface="Nixie One"/>
                          <a:cs typeface="Nixie One"/>
                          <a:sym typeface="Nixie One"/>
                        </a:rPr>
                        <a:t>Future simple</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Nixie One"/>
                          <a:ea typeface="Nixie One"/>
                          <a:cs typeface="Nixie One"/>
                          <a:sym typeface="Nixie One"/>
                        </a:rPr>
                        <a:t>I will make a cake</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Nixie One"/>
                          <a:ea typeface="Nixie One"/>
                          <a:cs typeface="Nixie One"/>
                          <a:sym typeface="Nixie One"/>
                        </a:rPr>
                        <a:t>A cake will be made</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14454"/>
                    </a:solidFill>
                  </a:tcPr>
                </a:tc>
              </a:tr>
              <a:tr h="760400">
                <a:tc>
                  <a:txBody>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Nixie One"/>
                          <a:ea typeface="Nixie One"/>
                          <a:cs typeface="Nixie One"/>
                          <a:sym typeface="Nixie One"/>
                        </a:rPr>
                        <a:t>Future perfect</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Nixie One"/>
                          <a:ea typeface="Nixie One"/>
                          <a:cs typeface="Nixie One"/>
                          <a:sym typeface="Nixie One"/>
                        </a:rPr>
                        <a:t>I will have made a cake</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Nixie One"/>
                          <a:ea typeface="Nixie One"/>
                          <a:cs typeface="Nixie One"/>
                          <a:sym typeface="Nixie One"/>
                        </a:rPr>
                        <a:t>A cake will have been made</a:t>
                      </a:r>
                      <a:endParaRPr/>
                    </a:p>
                  </a:txBody>
                  <a:tcPr marT="75500" marB="75500" marR="91450" marL="914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8637B"/>
                    </a:solidFill>
                  </a:tcPr>
                </a:tc>
              </a:tr>
            </a:tbl>
          </a:graphicData>
        </a:graphic>
      </p:graphicFrame>
      <p:sp>
        <p:nvSpPr>
          <p:cNvPr id="343" name="Google Shape;343;p1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344" name="Google Shape;344;p1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45" name="Google Shape;345;p1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grpSp>
        <p:nvGrpSpPr>
          <p:cNvPr id="346" name="Google Shape;346;p15"/>
          <p:cNvGrpSpPr/>
          <p:nvPr/>
        </p:nvGrpSpPr>
        <p:grpSpPr>
          <a:xfrm>
            <a:off x="468312" y="860425"/>
            <a:ext cx="366712" cy="366712"/>
            <a:chOff x="1923675" y="1633650"/>
            <a:chExt cx="436000" cy="435975"/>
          </a:xfrm>
        </p:grpSpPr>
        <p:sp>
          <p:nvSpPr>
            <p:cNvPr id="347" name="Google Shape;347;p1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8" name="Google Shape;348;p1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9" name="Google Shape;349;p1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50" name="Google Shape;350;p1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51" name="Google Shape;351;p1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52" name="Google Shape;352;p1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16"/>
          <p:cNvSpPr txBox="1"/>
          <p:nvPr>
            <p:ph type="ctrTitle"/>
          </p:nvPr>
        </p:nvSpPr>
        <p:spPr>
          <a:xfrm>
            <a:off x="4113212" y="2878137"/>
            <a:ext cx="4505325" cy="15652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Educational materials</a:t>
            </a:r>
            <a:endParaRPr/>
          </a:p>
        </p:txBody>
      </p:sp>
      <p:sp>
        <p:nvSpPr>
          <p:cNvPr id="358" name="Google Shape;358;p1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359" name="Google Shape;359;p1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60" name="Google Shape;360;p1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61" name="Google Shape;361;p1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grpSp>
        <p:nvGrpSpPr>
          <p:cNvPr id="366" name="Google Shape;366;p17"/>
          <p:cNvGrpSpPr/>
          <p:nvPr/>
        </p:nvGrpSpPr>
        <p:grpSpPr>
          <a:xfrm>
            <a:off x="323850" y="758825"/>
            <a:ext cx="366712" cy="366712"/>
            <a:chOff x="1923675" y="1633650"/>
            <a:chExt cx="436000" cy="435975"/>
          </a:xfrm>
        </p:grpSpPr>
        <p:sp>
          <p:nvSpPr>
            <p:cNvPr id="367" name="Google Shape;367;p1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8" name="Google Shape;368;p1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9" name="Google Shape;369;p1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70" name="Google Shape;370;p1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71" name="Google Shape;371;p1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72" name="Google Shape;372;p1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73" name="Google Shape;373;p1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74" name="Google Shape;374;p1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75" name="Google Shape;375;p1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76" name="Google Shape;376;p1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ACTIVITIES</a:t>
            </a:r>
            <a:endParaRPr/>
          </a:p>
        </p:txBody>
      </p:sp>
      <p:sp>
        <p:nvSpPr>
          <p:cNvPr id="377" name="Google Shape;377;p17"/>
          <p:cNvSpPr txBox="1"/>
          <p:nvPr/>
        </p:nvSpPr>
        <p:spPr>
          <a:xfrm>
            <a:off x="1042987" y="1957387"/>
            <a:ext cx="4572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TRANSPORTATION - wordwall</a:t>
            </a:r>
            <a:endParaRPr/>
          </a:p>
        </p:txBody>
      </p:sp>
      <p:sp>
        <p:nvSpPr>
          <p:cNvPr id="378" name="Google Shape;378;p17"/>
          <p:cNvSpPr txBox="1"/>
          <p:nvPr/>
        </p:nvSpPr>
        <p:spPr>
          <a:xfrm>
            <a:off x="1042987" y="2509837"/>
            <a:ext cx="4572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5">
                  <a:extLst>
                    <a:ext uri="{A12FA001-AC4F-418D-AE19-62706E023703}">
                      <ahyp:hlinkClr val="tx"/>
                    </a:ext>
                  </a:extLst>
                </a:hlinkClick>
              </a:rPr>
              <a:t>TRAVELING - wordwall</a:t>
            </a:r>
            <a:endParaRPr/>
          </a:p>
        </p:txBody>
      </p:sp>
      <p:sp>
        <p:nvSpPr>
          <p:cNvPr id="379" name="Google Shape;379;p17"/>
          <p:cNvSpPr txBox="1"/>
          <p:nvPr/>
        </p:nvSpPr>
        <p:spPr>
          <a:xfrm>
            <a:off x="1042987" y="3062287"/>
            <a:ext cx="45767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6">
                  <a:extLst>
                    <a:ext uri="{A12FA001-AC4F-418D-AE19-62706E023703}">
                      <ahyp:hlinkClr val="tx"/>
                    </a:ext>
                  </a:extLst>
                </a:hlinkClick>
              </a:rPr>
              <a:t>Passive voice - TEST - liveworksheets</a:t>
            </a:r>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grpSp>
        <p:nvGrpSpPr>
          <p:cNvPr id="384" name="Google Shape;384;p19"/>
          <p:cNvGrpSpPr/>
          <p:nvPr/>
        </p:nvGrpSpPr>
        <p:grpSpPr>
          <a:xfrm>
            <a:off x="323850" y="758825"/>
            <a:ext cx="366712" cy="366712"/>
            <a:chOff x="1923675" y="1633650"/>
            <a:chExt cx="436000" cy="435975"/>
          </a:xfrm>
        </p:grpSpPr>
        <p:sp>
          <p:nvSpPr>
            <p:cNvPr id="385" name="Google Shape;385;p1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86" name="Google Shape;386;p1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87" name="Google Shape;387;p1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88" name="Google Shape;388;p1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89" name="Google Shape;389;p1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0" name="Google Shape;390;p1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91" name="Google Shape;391;p1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92" name="Google Shape;392;p1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93" name="Google Shape;393;p1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94" name="Google Shape;394;p19"/>
          <p:cNvSpPr txBox="1"/>
          <p:nvPr/>
        </p:nvSpPr>
        <p:spPr>
          <a:xfrm>
            <a:off x="971550" y="1995487"/>
            <a:ext cx="69389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https://www.perfect-english-grammar.com/passive.html</a:t>
            </a:r>
            <a:r>
              <a:rPr b="0" i="0" lang="en-US" sz="1800" u="none">
                <a:solidFill>
                  <a:schemeClr val="dk1"/>
                </a:solidFill>
                <a:latin typeface="Nixie One"/>
                <a:ea typeface="Nixie One"/>
                <a:cs typeface="Nixie One"/>
                <a:sym typeface="Nixie One"/>
              </a:rPr>
              <a:t> </a:t>
            </a:r>
            <a:endParaRPr/>
          </a:p>
        </p:txBody>
      </p:sp>
      <p:sp>
        <p:nvSpPr>
          <p:cNvPr id="395" name="Google Shape;395;p1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SOURCES</a:t>
            </a:r>
            <a:endParaRP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g117eb34f045_0_22"/>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1" name="Google Shape;401;g117eb34f045_0_22"/>
          <p:cNvSpPr txBox="1"/>
          <p:nvPr>
            <p:ph idx="4294967295" type="subTitle"/>
          </p:nvPr>
        </p:nvSpPr>
        <p:spPr>
          <a:xfrm>
            <a:off x="214312" y="1428750"/>
            <a:ext cx="5500800"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rgbClr val="000000"/>
              </a:solidFill>
              <a:latin typeface="Arial"/>
              <a:ea typeface="Arial"/>
              <a:cs typeface="Arial"/>
              <a:sym typeface="Arial"/>
            </a:endParaRPr>
          </a:p>
        </p:txBody>
      </p:sp>
      <p:sp>
        <p:nvSpPr>
          <p:cNvPr id="402" name="Google Shape;402;g117eb34f045_0_22"/>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403" name="Google Shape;403;g117eb34f045_0_22"/>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404" name="Google Shape;404;g117eb34f045_0_22"/>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405" name="Google Shape;405;g117eb34f045_0_22"/>
          <p:cNvSpPr txBox="1"/>
          <p:nvPr/>
        </p:nvSpPr>
        <p:spPr>
          <a:xfrm>
            <a:off x="214312" y="2643187"/>
            <a:ext cx="51435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09" name="Google Shape;109;p2"/>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110" name="Google Shape;110;p2"/>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111" name="Google Shape;111;p2"/>
          <p:cNvSpPr txBox="1"/>
          <p:nvPr/>
        </p:nvSpPr>
        <p:spPr>
          <a:xfrm>
            <a:off x="298450" y="4506912"/>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
        <p:nvSpPr>
          <p:cNvPr id="112" name="Google Shape;112;p2"/>
          <p:cNvSpPr txBox="1"/>
          <p:nvPr/>
        </p:nvSpPr>
        <p:spPr>
          <a:xfrm>
            <a:off x="468312" y="1492250"/>
            <a:ext cx="7920037" cy="21685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Subject: </a:t>
            </a:r>
            <a:r>
              <a:rPr b="0" i="0" lang="en-US" sz="1800" u="none">
                <a:solidFill>
                  <a:schemeClr val="lt1"/>
                </a:solidFill>
                <a:latin typeface="Nixie One"/>
                <a:ea typeface="Nixie One"/>
                <a:cs typeface="Nixie One"/>
                <a:sym typeface="Nixie One"/>
              </a:rPr>
              <a:t>English language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Specification: </a:t>
            </a:r>
            <a:r>
              <a:rPr b="0" i="0" lang="en-US" sz="1800" u="none">
                <a:solidFill>
                  <a:schemeClr val="lt1"/>
                </a:solidFill>
                <a:latin typeface="Nixie One"/>
                <a:ea typeface="Nixie One"/>
                <a:cs typeface="Nixie One"/>
                <a:sym typeface="Nixie One"/>
              </a:rPr>
              <a:t>ESL</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Level: </a:t>
            </a:r>
            <a:r>
              <a:rPr b="0" i="0" lang="en-US" sz="1800" u="none">
                <a:solidFill>
                  <a:schemeClr val="lt1"/>
                </a:solidFill>
                <a:latin typeface="Nixie One"/>
                <a:ea typeface="Nixie One"/>
                <a:cs typeface="Nixie One"/>
                <a:sym typeface="Nixie One"/>
              </a:rPr>
              <a:t>intermediate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Age of students: </a:t>
            </a:r>
            <a:r>
              <a:rPr b="0" i="0" lang="en-US" sz="1800" u="none">
                <a:solidFill>
                  <a:schemeClr val="lt1"/>
                </a:solidFill>
                <a:latin typeface="Nixie One"/>
                <a:ea typeface="Nixie One"/>
                <a:cs typeface="Nixie One"/>
                <a:sym typeface="Nixie One"/>
              </a:rPr>
              <a:t>15-16</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Lesson length: </a:t>
            </a:r>
            <a:r>
              <a:rPr b="0" i="0" lang="en-US" sz="1800" u="none">
                <a:solidFill>
                  <a:schemeClr val="lt1"/>
                </a:solidFill>
                <a:latin typeface="Nixie One"/>
                <a:ea typeface="Nixie One"/>
                <a:cs typeface="Nixie One"/>
                <a:sym typeface="Nixie One"/>
              </a:rPr>
              <a:t>45 minutes</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C O N T E N T </a:t>
            </a:r>
            <a:endParaRPr/>
          </a:p>
        </p:txBody>
      </p:sp>
      <p:sp>
        <p:nvSpPr>
          <p:cNvPr id="118" name="Google Shape;118;p3"/>
          <p:cNvSpPr/>
          <p:nvPr/>
        </p:nvSpPr>
        <p:spPr>
          <a:xfrm>
            <a:off x="4805362" y="3203575"/>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9" name="Google Shape;119;p3"/>
          <p:cNvSpPr/>
          <p:nvPr/>
        </p:nvSpPr>
        <p:spPr>
          <a:xfrm>
            <a:off x="4805362" y="2459037"/>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0" name="Google Shape;120;p3"/>
          <p:cNvSpPr/>
          <p:nvPr/>
        </p:nvSpPr>
        <p:spPr>
          <a:xfrm>
            <a:off x="4805362" y="1708150"/>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p:nvPr/>
        </p:nvSpPr>
        <p:spPr>
          <a:xfrm>
            <a:off x="3944937" y="1512887"/>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2" name="Google Shape;122;p3"/>
          <p:cNvSpPr/>
          <p:nvPr/>
        </p:nvSpPr>
        <p:spPr>
          <a:xfrm>
            <a:off x="3938587" y="2332037"/>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3" name="Google Shape;123;p3"/>
          <p:cNvSpPr/>
          <p:nvPr/>
        </p:nvSpPr>
        <p:spPr>
          <a:xfrm flipH="1" rot="10800000">
            <a:off x="3938587" y="3208337"/>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4" name="Google Shape;124;p3"/>
          <p:cNvSpPr/>
          <p:nvPr/>
        </p:nvSpPr>
        <p:spPr>
          <a:xfrm flipH="1">
            <a:off x="3063875" y="2327275"/>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5" name="Google Shape;125;p3"/>
          <p:cNvSpPr/>
          <p:nvPr/>
        </p:nvSpPr>
        <p:spPr>
          <a:xfrm flipH="1">
            <a:off x="3062287" y="1514475"/>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p:nvPr/>
        </p:nvSpPr>
        <p:spPr>
          <a:xfrm rot="10800000">
            <a:off x="3067050" y="3203575"/>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txBox="1"/>
          <p:nvPr/>
        </p:nvSpPr>
        <p:spPr>
          <a:xfrm>
            <a:off x="4924425" y="1854200"/>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29" name="Google Shape;129;p3"/>
          <p:cNvCxnSpPr/>
          <p:nvPr/>
        </p:nvCxnSpPr>
        <p:spPr>
          <a:xfrm>
            <a:off x="5522912" y="1882775"/>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30" name="Google Shape;130;p3"/>
          <p:cNvSpPr txBox="1"/>
          <p:nvPr/>
        </p:nvSpPr>
        <p:spPr>
          <a:xfrm>
            <a:off x="5578475" y="1866900"/>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txBox="1"/>
          <p:nvPr/>
        </p:nvSpPr>
        <p:spPr>
          <a:xfrm>
            <a:off x="4924425" y="25923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32" name="Google Shape;132;p3"/>
          <p:cNvCxnSpPr/>
          <p:nvPr/>
        </p:nvCxnSpPr>
        <p:spPr>
          <a:xfrm>
            <a:off x="5522912" y="26209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33" name="Google Shape;133;p3"/>
          <p:cNvSpPr txBox="1"/>
          <p:nvPr/>
        </p:nvSpPr>
        <p:spPr>
          <a:xfrm>
            <a:off x="5578475" y="2609850"/>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Educational materials</a:t>
            </a:r>
            <a:endParaRPr/>
          </a:p>
        </p:txBody>
      </p:sp>
      <p:sp>
        <p:nvSpPr>
          <p:cNvPr id="134" name="Google Shape;134;p3"/>
          <p:cNvSpPr txBox="1"/>
          <p:nvPr/>
        </p:nvSpPr>
        <p:spPr>
          <a:xfrm>
            <a:off x="4924425" y="33512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35" name="Google Shape;135;p3"/>
          <p:cNvCxnSpPr/>
          <p:nvPr/>
        </p:nvCxnSpPr>
        <p:spPr>
          <a:xfrm>
            <a:off x="5522912" y="33797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36" name="Google Shape;136;p3"/>
          <p:cNvSpPr txBox="1"/>
          <p:nvPr/>
        </p:nvSpPr>
        <p:spPr>
          <a:xfrm>
            <a:off x="5578475" y="3294062"/>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Sources </a:t>
            </a:r>
            <a:endParaRPr/>
          </a:p>
        </p:txBody>
      </p:sp>
      <p:cxnSp>
        <p:nvCxnSpPr>
          <p:cNvPr id="137" name="Google Shape;137;p3"/>
          <p:cNvCxnSpPr/>
          <p:nvPr/>
        </p:nvCxnSpPr>
        <p:spPr>
          <a:xfrm>
            <a:off x="5522912" y="4110037"/>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38" name="Google Shape;138;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0" name="Google Shape;140;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41" name="Google Shape;141;p3"/>
          <p:cNvSpPr txBox="1"/>
          <p:nvPr/>
        </p:nvSpPr>
        <p:spPr>
          <a:xfrm>
            <a:off x="5546725" y="1843087"/>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Theory</a:t>
            </a:r>
            <a:endParaRPr/>
          </a:p>
        </p:txBody>
      </p:sp>
      <p:pic>
        <p:nvPicPr>
          <p:cNvPr descr="Erasmus+ logo EN.jpg" id="142" name="Google Shape;142;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4"/>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Theory</a:t>
            </a:r>
            <a:endParaRPr/>
          </a:p>
        </p:txBody>
      </p:sp>
      <p:sp>
        <p:nvSpPr>
          <p:cNvPr id="148" name="Google Shape;148;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49" name="Google Shape;149;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0" name="Google Shape;150;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1" name="Google Shape;151;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7" name="Google Shape;157;p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8" name="Google Shape;158;p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59" name="Google Shape;159;p5"/>
          <p:cNvSpPr txBox="1"/>
          <p:nvPr/>
        </p:nvSpPr>
        <p:spPr>
          <a:xfrm>
            <a:off x="1700212" y="1866900"/>
            <a:ext cx="65532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Nixie One"/>
              <a:buNone/>
            </a:pPr>
            <a:r>
              <a:rPr b="1" i="0" lang="en-US" sz="2800" u="none">
                <a:solidFill>
                  <a:schemeClr val="lt1"/>
                </a:solidFill>
                <a:latin typeface="Nixie One"/>
                <a:ea typeface="Nixie One"/>
                <a:cs typeface="Nixie One"/>
                <a:sym typeface="Nixie One"/>
              </a:rPr>
              <a:t>I DRANK TWO CUPS OF COFFEE. </a:t>
            </a:r>
            <a:endParaRPr/>
          </a:p>
        </p:txBody>
      </p:sp>
      <p:grpSp>
        <p:nvGrpSpPr>
          <p:cNvPr id="160" name="Google Shape;160;p5"/>
          <p:cNvGrpSpPr/>
          <p:nvPr/>
        </p:nvGrpSpPr>
        <p:grpSpPr>
          <a:xfrm>
            <a:off x="103187" y="3148012"/>
            <a:ext cx="3505200" cy="600075"/>
            <a:chOff x="373389" y="2949456"/>
            <a:chExt cx="3505923" cy="600075"/>
          </a:xfrm>
        </p:grpSpPr>
        <p:sp>
          <p:nvSpPr>
            <p:cNvPr id="161" name="Google Shape;161;p5"/>
            <p:cNvSpPr txBox="1"/>
            <p:nvPr/>
          </p:nvSpPr>
          <p:spPr>
            <a:xfrm>
              <a:off x="500415" y="2949456"/>
              <a:ext cx="3278863" cy="600075"/>
            </a:xfrm>
            <a:prstGeom prst="rect">
              <a:avLst/>
            </a:prstGeom>
            <a:noFill/>
            <a:ln cap="flat" cmpd="sng" w="76200">
              <a:solidFill>
                <a:srgbClr val="94BF6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2" name="Google Shape;162;p5"/>
            <p:cNvSpPr txBox="1"/>
            <p:nvPr/>
          </p:nvSpPr>
          <p:spPr>
            <a:xfrm>
              <a:off x="373389" y="2953887"/>
              <a:ext cx="3505923"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600"/>
                <a:buFont typeface="Nixie One"/>
                <a:buNone/>
              </a:pPr>
              <a:r>
                <a:rPr b="1" i="0" lang="en-US" sz="1600" u="none">
                  <a:solidFill>
                    <a:schemeClr val="lt1"/>
                  </a:solidFill>
                  <a:latin typeface="Nixie One"/>
                  <a:ea typeface="Nixie One"/>
                  <a:cs typeface="Nixie One"/>
                  <a:sym typeface="Nixie One"/>
                </a:rPr>
                <a:t>SUBJECT</a:t>
              </a:r>
              <a:r>
                <a:rPr b="0" i="0" lang="en-US" sz="1600" u="none">
                  <a:solidFill>
                    <a:schemeClr val="lt1"/>
                  </a:solidFill>
                  <a:latin typeface="Nixie One"/>
                  <a:ea typeface="Nixie One"/>
                  <a:cs typeface="Nixie One"/>
                  <a:sym typeface="Nixie One"/>
                </a:rPr>
                <a:t> = the person/thing that does the verb</a:t>
              </a:r>
              <a:endParaRPr/>
            </a:p>
          </p:txBody>
        </p:sp>
      </p:grpSp>
      <p:grpSp>
        <p:nvGrpSpPr>
          <p:cNvPr id="163" name="Google Shape;163;p5"/>
          <p:cNvGrpSpPr/>
          <p:nvPr/>
        </p:nvGrpSpPr>
        <p:grpSpPr>
          <a:xfrm>
            <a:off x="5364162" y="3124200"/>
            <a:ext cx="3603625" cy="612775"/>
            <a:chOff x="5144694" y="3125237"/>
            <a:chExt cx="3603770" cy="611783"/>
          </a:xfrm>
        </p:grpSpPr>
        <p:sp>
          <p:nvSpPr>
            <p:cNvPr id="164" name="Google Shape;164;p5"/>
            <p:cNvSpPr txBox="1"/>
            <p:nvPr/>
          </p:nvSpPr>
          <p:spPr>
            <a:xfrm>
              <a:off x="5144694" y="3125237"/>
              <a:ext cx="3603770" cy="611783"/>
            </a:xfrm>
            <a:prstGeom prst="rect">
              <a:avLst/>
            </a:prstGeom>
            <a:noFill/>
            <a:ln cap="flat" cmpd="sng" w="76200">
              <a:solidFill>
                <a:schemeClr val="l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5" name="Google Shape;165;p5"/>
            <p:cNvSpPr txBox="1"/>
            <p:nvPr/>
          </p:nvSpPr>
          <p:spPr>
            <a:xfrm>
              <a:off x="5290395" y="3138740"/>
              <a:ext cx="3312368"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600"/>
                <a:buFont typeface="Nixie One"/>
                <a:buNone/>
              </a:pPr>
              <a:r>
                <a:rPr b="1" i="0" lang="en-US" sz="1600" u="none">
                  <a:solidFill>
                    <a:schemeClr val="lt1"/>
                  </a:solidFill>
                  <a:latin typeface="Nixie One"/>
                  <a:ea typeface="Nixie One"/>
                  <a:cs typeface="Nixie One"/>
                  <a:sym typeface="Nixie One"/>
                </a:rPr>
                <a:t>OBJECT</a:t>
              </a:r>
              <a:r>
                <a:rPr b="0" i="0" lang="en-US" sz="1600" u="none">
                  <a:solidFill>
                    <a:schemeClr val="lt1"/>
                  </a:solidFill>
                  <a:latin typeface="Nixie One"/>
                  <a:ea typeface="Nixie One"/>
                  <a:cs typeface="Nixie One"/>
                  <a:sym typeface="Nixie One"/>
                </a:rPr>
                <a:t> = the person/thing that the action happens to</a:t>
              </a:r>
              <a:endParaRPr/>
            </a:p>
          </p:txBody>
        </p:sp>
      </p:grpSp>
      <p:grpSp>
        <p:nvGrpSpPr>
          <p:cNvPr id="166" name="Google Shape;166;p5"/>
          <p:cNvGrpSpPr/>
          <p:nvPr/>
        </p:nvGrpSpPr>
        <p:grpSpPr>
          <a:xfrm>
            <a:off x="3897312" y="3130550"/>
            <a:ext cx="1079500" cy="606425"/>
            <a:chOff x="3735423" y="3147815"/>
            <a:chExt cx="1080120" cy="607156"/>
          </a:xfrm>
        </p:grpSpPr>
        <p:sp>
          <p:nvSpPr>
            <p:cNvPr id="167" name="Google Shape;167;p5"/>
            <p:cNvSpPr txBox="1"/>
            <p:nvPr/>
          </p:nvSpPr>
          <p:spPr>
            <a:xfrm>
              <a:off x="3735423" y="3147815"/>
              <a:ext cx="1080120" cy="607156"/>
            </a:xfrm>
            <a:prstGeom prst="rect">
              <a:avLst/>
            </a:prstGeom>
            <a:noFill/>
            <a:ln cap="flat" cmpd="sng" w="762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8" name="Google Shape;168;p5"/>
            <p:cNvSpPr txBox="1"/>
            <p:nvPr/>
          </p:nvSpPr>
          <p:spPr>
            <a:xfrm>
              <a:off x="3887117" y="3282116"/>
              <a:ext cx="792088"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600"/>
                <a:buFont typeface="Nixie One"/>
                <a:buNone/>
              </a:pPr>
              <a:r>
                <a:rPr b="1" i="0" lang="en-US" sz="1600" u="none">
                  <a:solidFill>
                    <a:schemeClr val="lt1"/>
                  </a:solidFill>
                  <a:latin typeface="Nixie One"/>
                  <a:ea typeface="Nixie One"/>
                  <a:cs typeface="Nixie One"/>
                  <a:sym typeface="Nixie One"/>
                </a:rPr>
                <a:t>VERB</a:t>
              </a:r>
              <a:endParaRPr/>
            </a:p>
          </p:txBody>
        </p:sp>
      </p:grpSp>
      <p:sp>
        <p:nvSpPr>
          <p:cNvPr id="169" name="Google Shape;169;p5"/>
          <p:cNvSpPr txBox="1"/>
          <p:nvPr/>
        </p:nvSpPr>
        <p:spPr>
          <a:xfrm>
            <a:off x="2484437" y="711200"/>
            <a:ext cx="4059237" cy="522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Nixie One"/>
              <a:buNone/>
            </a:pPr>
            <a:r>
              <a:rPr b="1" i="0" lang="en-US" sz="2800" u="sng">
                <a:solidFill>
                  <a:schemeClr val="lt1"/>
                </a:solidFill>
                <a:latin typeface="Nixie One"/>
                <a:ea typeface="Nixie One"/>
                <a:cs typeface="Nixie One"/>
                <a:sym typeface="Nixie One"/>
              </a:rPr>
              <a:t>ACTIVE SENTENCE</a:t>
            </a:r>
            <a:endParaRPr/>
          </a:p>
        </p:txBody>
      </p:sp>
      <p:cxnSp>
        <p:nvCxnSpPr>
          <p:cNvPr id="170" name="Google Shape;170;p5"/>
          <p:cNvCxnSpPr/>
          <p:nvPr/>
        </p:nvCxnSpPr>
        <p:spPr>
          <a:xfrm flipH="1" rot="10800000">
            <a:off x="1855787" y="2390775"/>
            <a:ext cx="14287" cy="762000"/>
          </a:xfrm>
          <a:prstGeom prst="straightConnector1">
            <a:avLst/>
          </a:prstGeom>
          <a:noFill/>
          <a:ln cap="flat" cmpd="sng" w="57150">
            <a:solidFill>
              <a:srgbClr val="94BF6E"/>
            </a:solidFill>
            <a:prstDash val="solid"/>
            <a:miter lim="800000"/>
            <a:headEnd len="med" w="med" type="none"/>
            <a:tailEnd len="med" w="med" type="triangle"/>
          </a:ln>
        </p:spPr>
      </p:cxnSp>
      <p:cxnSp>
        <p:nvCxnSpPr>
          <p:cNvPr id="171" name="Google Shape;171;p5"/>
          <p:cNvCxnSpPr/>
          <p:nvPr/>
        </p:nvCxnSpPr>
        <p:spPr>
          <a:xfrm rot="10800000">
            <a:off x="3059112" y="2390775"/>
            <a:ext cx="1377950" cy="739775"/>
          </a:xfrm>
          <a:prstGeom prst="straightConnector1">
            <a:avLst/>
          </a:prstGeom>
          <a:noFill/>
          <a:ln cap="flat" cmpd="sng" w="57150">
            <a:solidFill>
              <a:srgbClr val="0F4354"/>
            </a:solidFill>
            <a:prstDash val="solid"/>
            <a:miter lim="800000"/>
            <a:headEnd len="med" w="med" type="none"/>
            <a:tailEnd len="med" w="med" type="triangle"/>
          </a:ln>
        </p:spPr>
      </p:cxnSp>
      <p:cxnSp>
        <p:nvCxnSpPr>
          <p:cNvPr id="172" name="Google Shape;172;p5"/>
          <p:cNvCxnSpPr/>
          <p:nvPr/>
        </p:nvCxnSpPr>
        <p:spPr>
          <a:xfrm rot="10800000">
            <a:off x="5510212" y="2390775"/>
            <a:ext cx="1655762" cy="733425"/>
          </a:xfrm>
          <a:prstGeom prst="straightConnector1">
            <a:avLst/>
          </a:prstGeom>
          <a:noFill/>
          <a:ln cap="flat" cmpd="sng" w="57150">
            <a:solidFill>
              <a:schemeClr val="lt2"/>
            </a:solidFill>
            <a:prstDash val="solid"/>
            <a:miter lim="800000"/>
            <a:headEnd len="med" w="med" type="none"/>
            <a:tailEnd len="med" w="med" type="triangle"/>
          </a:ln>
        </p:spPr>
      </p:cxn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8" name="Google Shape;178;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9" name="Google Shape;179;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grpSp>
        <p:nvGrpSpPr>
          <p:cNvPr id="180" name="Google Shape;180;p6"/>
          <p:cNvGrpSpPr/>
          <p:nvPr/>
        </p:nvGrpSpPr>
        <p:grpSpPr>
          <a:xfrm>
            <a:off x="935037" y="1844675"/>
            <a:ext cx="3603625" cy="611187"/>
            <a:chOff x="5144694" y="3125237"/>
            <a:chExt cx="3603770" cy="611783"/>
          </a:xfrm>
        </p:grpSpPr>
        <p:sp>
          <p:nvSpPr>
            <p:cNvPr id="181" name="Google Shape;181;p6"/>
            <p:cNvSpPr txBox="1"/>
            <p:nvPr/>
          </p:nvSpPr>
          <p:spPr>
            <a:xfrm>
              <a:off x="5144694" y="3125237"/>
              <a:ext cx="3603770" cy="611783"/>
            </a:xfrm>
            <a:prstGeom prst="rect">
              <a:avLst/>
            </a:prstGeom>
            <a:noFill/>
            <a:ln cap="flat" cmpd="sng" w="76200">
              <a:solidFill>
                <a:schemeClr val="l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2" name="Google Shape;182;p6"/>
            <p:cNvSpPr txBox="1"/>
            <p:nvPr/>
          </p:nvSpPr>
          <p:spPr>
            <a:xfrm>
              <a:off x="5290395" y="3138740"/>
              <a:ext cx="3312368"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600"/>
                <a:buFont typeface="Nixie One"/>
                <a:buNone/>
              </a:pPr>
              <a:r>
                <a:rPr b="1" i="0" lang="en-US" sz="1600" u="none">
                  <a:solidFill>
                    <a:schemeClr val="lt1"/>
                  </a:solidFill>
                  <a:latin typeface="Nixie One"/>
                  <a:ea typeface="Nixie One"/>
                  <a:cs typeface="Nixie One"/>
                  <a:sym typeface="Nixie One"/>
                </a:rPr>
                <a:t>OBJECT</a:t>
              </a:r>
              <a:r>
                <a:rPr b="0" i="0" lang="en-US" sz="1600" u="none">
                  <a:solidFill>
                    <a:schemeClr val="lt1"/>
                  </a:solidFill>
                  <a:latin typeface="Nixie One"/>
                  <a:ea typeface="Nixie One"/>
                  <a:cs typeface="Nixie One"/>
                  <a:sym typeface="Nixie One"/>
                </a:rPr>
                <a:t> = the person/thing that the action happens to</a:t>
              </a:r>
              <a:endParaRPr/>
            </a:p>
          </p:txBody>
        </p:sp>
      </p:grpSp>
      <p:grpSp>
        <p:nvGrpSpPr>
          <p:cNvPr id="183" name="Google Shape;183;p6"/>
          <p:cNvGrpSpPr/>
          <p:nvPr/>
        </p:nvGrpSpPr>
        <p:grpSpPr>
          <a:xfrm>
            <a:off x="5795962" y="1849437"/>
            <a:ext cx="1079500" cy="606425"/>
            <a:chOff x="3735423" y="3147815"/>
            <a:chExt cx="1080120" cy="607156"/>
          </a:xfrm>
        </p:grpSpPr>
        <p:sp>
          <p:nvSpPr>
            <p:cNvPr id="184" name="Google Shape;184;p6"/>
            <p:cNvSpPr txBox="1"/>
            <p:nvPr/>
          </p:nvSpPr>
          <p:spPr>
            <a:xfrm>
              <a:off x="3735423" y="3147815"/>
              <a:ext cx="1080120" cy="607156"/>
            </a:xfrm>
            <a:prstGeom prst="rect">
              <a:avLst/>
            </a:prstGeom>
            <a:noFill/>
            <a:ln cap="flat" cmpd="sng" w="762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5" name="Google Shape;185;p6"/>
            <p:cNvSpPr txBox="1"/>
            <p:nvPr/>
          </p:nvSpPr>
          <p:spPr>
            <a:xfrm>
              <a:off x="3887117" y="3282116"/>
              <a:ext cx="792088"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600"/>
                <a:buFont typeface="Nixie One"/>
                <a:buNone/>
              </a:pPr>
              <a:r>
                <a:rPr b="1" i="0" lang="en-US" sz="1600" u="none">
                  <a:solidFill>
                    <a:schemeClr val="lt1"/>
                  </a:solidFill>
                  <a:latin typeface="Nixie One"/>
                  <a:ea typeface="Nixie One"/>
                  <a:cs typeface="Nixie One"/>
                  <a:sym typeface="Nixie One"/>
                </a:rPr>
                <a:t>VERB</a:t>
              </a:r>
              <a:endParaRPr/>
            </a:p>
          </p:txBody>
        </p:sp>
      </p:grpSp>
      <p:sp>
        <p:nvSpPr>
          <p:cNvPr id="186" name="Google Shape;186;p6"/>
          <p:cNvSpPr txBox="1"/>
          <p:nvPr/>
        </p:nvSpPr>
        <p:spPr>
          <a:xfrm>
            <a:off x="2484437" y="711200"/>
            <a:ext cx="4059237" cy="522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Nixie One"/>
              <a:buNone/>
            </a:pPr>
            <a:r>
              <a:rPr b="1" i="0" lang="en-US" sz="2800" u="sng">
                <a:solidFill>
                  <a:schemeClr val="lt1"/>
                </a:solidFill>
                <a:latin typeface="Nixie One"/>
                <a:ea typeface="Nixie One"/>
                <a:cs typeface="Nixie One"/>
                <a:sym typeface="Nixie One"/>
              </a:rPr>
              <a:t>PASSIVE SENTENCE</a:t>
            </a:r>
            <a:endParaRPr/>
          </a:p>
        </p:txBody>
      </p:sp>
      <p:sp>
        <p:nvSpPr>
          <p:cNvPr id="187" name="Google Shape;187;p6"/>
          <p:cNvSpPr txBox="1"/>
          <p:nvPr/>
        </p:nvSpPr>
        <p:spPr>
          <a:xfrm>
            <a:off x="1065212" y="2736850"/>
            <a:ext cx="6896100" cy="800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800"/>
              <a:buFont typeface="Nixie One"/>
              <a:buNone/>
            </a:pPr>
            <a:r>
              <a:rPr b="1" i="0" lang="en-US" sz="2800" u="none">
                <a:solidFill>
                  <a:schemeClr val="lt1"/>
                </a:solidFill>
                <a:latin typeface="Nixie One"/>
                <a:ea typeface="Nixie One"/>
                <a:cs typeface="Nixie One"/>
                <a:sym typeface="Nixie One"/>
              </a:rPr>
              <a:t>TWO CUPS OF COFFEE WERE DRUNK.</a:t>
            </a:r>
            <a:endParaRPr/>
          </a:p>
          <a:p>
            <a:pPr indent="0" lvl="0" marL="0" marR="0" rtl="0" algn="ctr">
              <a:lnSpc>
                <a:spcPct val="100000"/>
              </a:lnSpc>
              <a:spcBef>
                <a:spcPts val="0"/>
              </a:spcBef>
              <a:spcAft>
                <a:spcPts val="0"/>
              </a:spcAft>
              <a:buClr>
                <a:schemeClr val="lt1"/>
              </a:buClr>
              <a:buSzPts val="1800"/>
              <a:buFont typeface="Nixie One"/>
              <a:buNone/>
            </a:pPr>
            <a:r>
              <a:rPr b="0" i="0" lang="en-US" sz="1800" u="none">
                <a:solidFill>
                  <a:schemeClr val="lt1"/>
                </a:solidFill>
                <a:latin typeface="Nixie One"/>
                <a:ea typeface="Nixie One"/>
                <a:cs typeface="Nixie One"/>
                <a:sym typeface="Nixie One"/>
              </a:rPr>
              <a:t>(we can add 'by me' if we want, but it isn't necessary)</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193" name="Google Shape;193;p7"/>
          <p:cNvGrpSpPr/>
          <p:nvPr/>
        </p:nvGrpSpPr>
        <p:grpSpPr>
          <a:xfrm>
            <a:off x="471487" y="815975"/>
            <a:ext cx="366712" cy="366712"/>
            <a:chOff x="1923675" y="1633650"/>
            <a:chExt cx="436000" cy="435975"/>
          </a:xfrm>
        </p:grpSpPr>
        <p:sp>
          <p:nvSpPr>
            <p:cNvPr id="194" name="Google Shape;194;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5" name="Google Shape;195;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6" name="Google Shape;196;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7" name="Google Shape;197;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8" name="Google Shape;198;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9" name="Google Shape;199;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00" name="Google Shape;200;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1" name="Google Shape;201;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2" name="Google Shape;202;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03" name="Google Shape;203;p7"/>
          <p:cNvSpPr txBox="1"/>
          <p:nvPr/>
        </p:nvSpPr>
        <p:spPr>
          <a:xfrm>
            <a:off x="1042987" y="1730375"/>
            <a:ext cx="8101012" cy="275431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1600"/>
              <a:buFont typeface="Arial"/>
              <a:buAutoNum type="arabicPeriod"/>
            </a:pPr>
            <a:r>
              <a:rPr b="1" i="0" lang="en-US" sz="1600" u="none">
                <a:solidFill>
                  <a:schemeClr val="dk1"/>
                </a:solidFill>
                <a:latin typeface="Nixie One"/>
                <a:ea typeface="Nixie One"/>
                <a:cs typeface="Nixie One"/>
                <a:sym typeface="Nixie One"/>
              </a:rPr>
              <a:t>When we want to change the focus of the sentence</a:t>
            </a:r>
            <a:endParaRPr/>
          </a:p>
          <a:p>
            <a:pPr indent="-342900" lvl="1" marL="800100" marR="0" rtl="0" algn="l">
              <a:lnSpc>
                <a:spcPct val="150000"/>
              </a:lnSpc>
              <a:spcBef>
                <a:spcPts val="0"/>
              </a:spcBef>
              <a:spcAft>
                <a:spcPts val="0"/>
              </a:spcAft>
              <a:buClr>
                <a:schemeClr val="dk1"/>
              </a:buClr>
              <a:buSzPts val="1400"/>
              <a:buFont typeface="Arial"/>
              <a:buChar char="•"/>
            </a:pPr>
            <a:r>
              <a:rPr b="0" i="0" lang="en-US" sz="1400" u="none" cap="none" strike="noStrike">
                <a:solidFill>
                  <a:schemeClr val="dk1"/>
                </a:solidFill>
                <a:latin typeface="Nixie One"/>
                <a:ea typeface="Nixie One"/>
                <a:cs typeface="Nixie One"/>
                <a:sym typeface="Nixie One"/>
              </a:rPr>
              <a:t>The Mona Lisa was painted by Leonardo Da Vinci. (We are more interested in the painting than the artist in this sentence)</a:t>
            </a:r>
            <a:endParaRPr b="0" i="0" sz="1600" u="none" cap="none" strike="noStrike">
              <a:solidFill>
                <a:schemeClr val="dk1"/>
              </a:solidFill>
              <a:latin typeface="Nixie One"/>
              <a:ea typeface="Nixie One"/>
              <a:cs typeface="Nixie One"/>
              <a:sym typeface="Nixie One"/>
            </a:endParaRPr>
          </a:p>
          <a:p>
            <a:pPr indent="-342900" lvl="0" marL="342900" marR="0" rtl="0" algn="l">
              <a:lnSpc>
                <a:spcPct val="150000"/>
              </a:lnSpc>
              <a:spcBef>
                <a:spcPts val="0"/>
              </a:spcBef>
              <a:spcAft>
                <a:spcPts val="0"/>
              </a:spcAft>
              <a:buClr>
                <a:schemeClr val="dk1"/>
              </a:buClr>
              <a:buSzPts val="1600"/>
              <a:buFont typeface="Arial"/>
              <a:buAutoNum type="arabicPeriod"/>
            </a:pPr>
            <a:r>
              <a:rPr b="1" i="0" lang="en-US" sz="1600" u="none">
                <a:solidFill>
                  <a:schemeClr val="dk1"/>
                </a:solidFill>
                <a:latin typeface="Nixie One"/>
                <a:ea typeface="Nixie One"/>
                <a:cs typeface="Nixie One"/>
                <a:sym typeface="Nixie One"/>
              </a:rPr>
              <a:t>When who or what causes the action is unknown/unimportant/people </a:t>
            </a:r>
            <a:endParaRPr/>
          </a:p>
          <a:p>
            <a:pPr indent="-342900" lvl="1" marL="800100" marR="0" rtl="0" algn="l">
              <a:lnSpc>
                <a:spcPct val="150000"/>
              </a:lnSpc>
              <a:spcBef>
                <a:spcPts val="0"/>
              </a:spcBef>
              <a:spcAft>
                <a:spcPts val="0"/>
              </a:spcAft>
              <a:buClr>
                <a:schemeClr val="dk1"/>
              </a:buClr>
              <a:buSzPts val="1400"/>
              <a:buFont typeface="Arial"/>
              <a:buChar char="•"/>
            </a:pPr>
            <a:r>
              <a:rPr b="0" i="0" lang="en-US" sz="1400" u="none" cap="none" strike="noStrike">
                <a:solidFill>
                  <a:schemeClr val="dk1"/>
                </a:solidFill>
                <a:latin typeface="Nixie One"/>
                <a:ea typeface="Nixie One"/>
                <a:cs typeface="Nixie One"/>
                <a:sym typeface="Nixie One"/>
              </a:rPr>
              <a:t>My bike has been stolen (unknown agent).</a:t>
            </a:r>
            <a:endParaRPr/>
          </a:p>
          <a:p>
            <a:pPr indent="-342900" lvl="1" marL="800100" marR="0" rtl="0" algn="l">
              <a:lnSpc>
                <a:spcPct val="100000"/>
              </a:lnSpc>
              <a:spcBef>
                <a:spcPts val="0"/>
              </a:spcBef>
              <a:spcAft>
                <a:spcPts val="0"/>
              </a:spcAft>
              <a:buClr>
                <a:schemeClr val="dk1"/>
              </a:buClr>
              <a:buSzPts val="1400"/>
              <a:buFont typeface="Arial"/>
              <a:buChar char="•"/>
            </a:pPr>
            <a:r>
              <a:rPr b="0" i="0" lang="en-US" sz="1400" u="none" cap="none" strike="noStrike">
                <a:solidFill>
                  <a:schemeClr val="dk1"/>
                </a:solidFill>
                <a:latin typeface="Nixie One"/>
                <a:ea typeface="Nixie One"/>
                <a:cs typeface="Nixie One"/>
                <a:sym typeface="Nixie One"/>
              </a:rPr>
              <a:t>The road is being repaired (unimportant agent).</a:t>
            </a:r>
            <a:endParaRPr b="0" i="0" sz="1600" u="none" cap="none" strike="noStrike">
              <a:solidFill>
                <a:schemeClr val="dk1"/>
              </a:solidFill>
              <a:latin typeface="Nixie One"/>
              <a:ea typeface="Nixie One"/>
              <a:cs typeface="Nixie One"/>
              <a:sym typeface="Nixie One"/>
            </a:endParaRPr>
          </a:p>
          <a:p>
            <a:pPr indent="-342900" lvl="0" marL="342900" marR="0" rtl="0" algn="l">
              <a:lnSpc>
                <a:spcPct val="150000"/>
              </a:lnSpc>
              <a:spcBef>
                <a:spcPts val="0"/>
              </a:spcBef>
              <a:spcAft>
                <a:spcPts val="0"/>
              </a:spcAft>
              <a:buClr>
                <a:schemeClr val="dk1"/>
              </a:buClr>
              <a:buSzPts val="1600"/>
              <a:buFont typeface="Arial"/>
              <a:buAutoNum type="arabicPeriod"/>
            </a:pPr>
            <a:r>
              <a:rPr b="1" i="0" lang="en-US" sz="1600" u="none">
                <a:solidFill>
                  <a:schemeClr val="dk1"/>
                </a:solidFill>
                <a:latin typeface="Nixie One"/>
                <a:ea typeface="Nixie One"/>
                <a:cs typeface="Nixie One"/>
                <a:sym typeface="Nixie One"/>
              </a:rPr>
              <a:t>In factual or scientific writing</a:t>
            </a:r>
            <a:endParaRPr/>
          </a:p>
          <a:p>
            <a:pPr indent="-342900" lvl="1" marL="800100" marR="0" rtl="0" algn="l">
              <a:lnSpc>
                <a:spcPct val="150000"/>
              </a:lnSpc>
              <a:spcBef>
                <a:spcPts val="0"/>
              </a:spcBef>
              <a:spcAft>
                <a:spcPts val="0"/>
              </a:spcAft>
              <a:buClr>
                <a:schemeClr val="dk1"/>
              </a:buClr>
              <a:buSzPts val="1600"/>
              <a:buFont typeface="Arial"/>
              <a:buChar char="•"/>
            </a:pPr>
            <a:r>
              <a:rPr b="0" i="0" lang="en-US" sz="1600" u="none" cap="none" strike="noStrike">
                <a:solidFill>
                  <a:schemeClr val="dk1"/>
                </a:solidFill>
                <a:latin typeface="Nixie One"/>
                <a:ea typeface="Nixie One"/>
                <a:cs typeface="Nixie One"/>
                <a:sym typeface="Nixie One"/>
              </a:rPr>
              <a:t>T</a:t>
            </a:r>
            <a:r>
              <a:rPr b="0" i="0" lang="en-US" sz="1400" u="none" cap="none" strike="noStrike">
                <a:solidFill>
                  <a:schemeClr val="dk1"/>
                </a:solidFill>
                <a:latin typeface="Nixie One"/>
                <a:ea typeface="Nixie One"/>
                <a:cs typeface="Nixie One"/>
                <a:sym typeface="Nixie One"/>
              </a:rPr>
              <a:t>he chemical is placed in a test tube and the data entered into the computer.</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8"/>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209" name="Google Shape;209;p8"/>
          <p:cNvGrpSpPr/>
          <p:nvPr/>
        </p:nvGrpSpPr>
        <p:grpSpPr>
          <a:xfrm>
            <a:off x="481012" y="901700"/>
            <a:ext cx="366712" cy="366712"/>
            <a:chOff x="1923675" y="1633650"/>
            <a:chExt cx="436000" cy="435975"/>
          </a:xfrm>
        </p:grpSpPr>
        <p:sp>
          <p:nvSpPr>
            <p:cNvPr id="210" name="Google Shape;210;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1" name="Google Shape;211;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2" name="Google Shape;212;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3" name="Google Shape;213;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4" name="Google Shape;214;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5" name="Google Shape;215;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16" name="Google Shape;216;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7" name="Google Shape;217;p8"/>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8" name="Google Shape;218;p8"/>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19" name="Google Shape;219;p8"/>
          <p:cNvSpPr txBox="1"/>
          <p:nvPr/>
        </p:nvSpPr>
        <p:spPr>
          <a:xfrm>
            <a:off x="1042987" y="1751012"/>
            <a:ext cx="8101012" cy="286226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1600"/>
              <a:buFont typeface="Nixie One"/>
              <a:buAutoNum type="arabicPeriod" startAt="4"/>
            </a:pPr>
            <a:r>
              <a:rPr b="1" i="0" lang="en-US" sz="1600" u="none">
                <a:solidFill>
                  <a:schemeClr val="dk1"/>
                </a:solidFill>
                <a:latin typeface="Nixie One"/>
                <a:ea typeface="Nixie One"/>
                <a:cs typeface="Nixie One"/>
                <a:sym typeface="Nixie One"/>
              </a:rPr>
              <a:t>In formal writing instead of using someone/ people/ they</a:t>
            </a:r>
            <a:endParaRPr/>
          </a:p>
          <a:p>
            <a:pPr indent="-285750" lvl="1" marL="742950" marR="0" rtl="0" algn="l">
              <a:lnSpc>
                <a:spcPct val="150000"/>
              </a:lnSpc>
              <a:spcBef>
                <a:spcPts val="0"/>
              </a:spcBef>
              <a:spcAft>
                <a:spcPts val="0"/>
              </a:spcAft>
              <a:buClr>
                <a:schemeClr val="dk1"/>
              </a:buClr>
              <a:buSzPts val="1400"/>
              <a:buFont typeface="Arial"/>
              <a:buChar char="•"/>
            </a:pPr>
            <a:r>
              <a:rPr b="0" i="0" lang="en-US" sz="1400" u="none" cap="none" strike="noStrike">
                <a:solidFill>
                  <a:schemeClr val="dk1"/>
                </a:solidFill>
                <a:latin typeface="Nixie One"/>
                <a:ea typeface="Nixie One"/>
                <a:cs typeface="Nixie One"/>
                <a:sym typeface="Nixie One"/>
              </a:rPr>
              <a:t>The brochure will be finished next month.</a:t>
            </a:r>
            <a:endParaRPr b="0" i="0" sz="1600" u="none" cap="none" strike="noStrike">
              <a:solidFill>
                <a:schemeClr val="dk1"/>
              </a:solidFill>
              <a:latin typeface="Nixie One"/>
              <a:ea typeface="Nixie One"/>
              <a:cs typeface="Nixie One"/>
              <a:sym typeface="Nixie One"/>
            </a:endParaRPr>
          </a:p>
          <a:p>
            <a:pPr indent="-342900" lvl="0" marL="342900" marR="0" rtl="0" algn="l">
              <a:lnSpc>
                <a:spcPct val="150000"/>
              </a:lnSpc>
              <a:spcBef>
                <a:spcPts val="0"/>
              </a:spcBef>
              <a:spcAft>
                <a:spcPts val="0"/>
              </a:spcAft>
              <a:buClr>
                <a:schemeClr val="dk1"/>
              </a:buClr>
              <a:buSzPts val="1600"/>
              <a:buFont typeface="Nixie One"/>
              <a:buAutoNum type="arabicPeriod" startAt="4"/>
            </a:pPr>
            <a:r>
              <a:rPr b="1" i="0" lang="en-US" sz="1600" u="none">
                <a:solidFill>
                  <a:schemeClr val="dk1"/>
                </a:solidFill>
                <a:latin typeface="Nixie One"/>
                <a:ea typeface="Nixie One"/>
                <a:cs typeface="Nixie One"/>
                <a:sym typeface="Nixie One"/>
              </a:rPr>
              <a:t>In order to put the new information at the end of the sentence to improve style</a:t>
            </a:r>
            <a:endParaRPr/>
          </a:p>
          <a:p>
            <a:pPr indent="-285750" lvl="1" marL="742950" marR="0" rtl="0" algn="l">
              <a:lnSpc>
                <a:spcPct val="150000"/>
              </a:lnSpc>
              <a:spcBef>
                <a:spcPts val="0"/>
              </a:spcBef>
              <a:spcAft>
                <a:spcPts val="0"/>
              </a:spcAft>
              <a:buClr>
                <a:schemeClr val="dk1"/>
              </a:buClr>
              <a:buSzPts val="1400"/>
              <a:buFont typeface="Arial"/>
              <a:buChar char="•"/>
            </a:pPr>
            <a:r>
              <a:rPr b="0" i="0" lang="en-US" sz="1400" u="none" cap="none" strike="noStrike">
                <a:solidFill>
                  <a:schemeClr val="dk1"/>
                </a:solidFill>
                <a:latin typeface="Nixie One"/>
                <a:ea typeface="Nixie One"/>
                <a:cs typeface="Nixie One"/>
                <a:sym typeface="Nixie One"/>
              </a:rPr>
              <a:t>Three books are used regularly in the class. The books were written by Dr. Bell.</a:t>
            </a:r>
            <a:endParaRPr b="0" i="0" sz="1600" u="none" cap="none" strike="noStrike">
              <a:solidFill>
                <a:schemeClr val="dk1"/>
              </a:solidFill>
              <a:latin typeface="Nixie One"/>
              <a:ea typeface="Nixie One"/>
              <a:cs typeface="Nixie One"/>
              <a:sym typeface="Nixie One"/>
            </a:endParaRPr>
          </a:p>
          <a:p>
            <a:pPr indent="-342900" lvl="0" marL="342900" marR="0" rtl="0" algn="l">
              <a:lnSpc>
                <a:spcPct val="150000"/>
              </a:lnSpc>
              <a:spcBef>
                <a:spcPts val="0"/>
              </a:spcBef>
              <a:spcAft>
                <a:spcPts val="0"/>
              </a:spcAft>
              <a:buClr>
                <a:schemeClr val="dk1"/>
              </a:buClr>
              <a:buSzPts val="1600"/>
              <a:buFont typeface="Nixie One"/>
              <a:buAutoNum type="arabicPeriod" startAt="4"/>
            </a:pPr>
            <a:r>
              <a:rPr b="1" i="0" lang="en-US" sz="1600" u="none">
                <a:solidFill>
                  <a:schemeClr val="dk1"/>
                </a:solidFill>
                <a:latin typeface="Nixie One"/>
                <a:ea typeface="Nixie One"/>
                <a:cs typeface="Nixie One"/>
                <a:sym typeface="Nixie One"/>
              </a:rPr>
              <a:t>When the subject is very long</a:t>
            </a:r>
            <a:endParaRPr/>
          </a:p>
          <a:p>
            <a:pPr indent="-285750" lvl="1" marL="742950" marR="0" rtl="0" algn="l">
              <a:lnSpc>
                <a:spcPct val="150000"/>
              </a:lnSpc>
              <a:spcBef>
                <a:spcPts val="0"/>
              </a:spcBef>
              <a:spcAft>
                <a:spcPts val="0"/>
              </a:spcAft>
              <a:buClr>
                <a:schemeClr val="dk1"/>
              </a:buClr>
              <a:buSzPts val="1400"/>
              <a:buFont typeface="Arial"/>
              <a:buChar char="•"/>
            </a:pPr>
            <a:r>
              <a:rPr b="0" i="0" lang="en-US" sz="1400" u="none" cap="none" strike="noStrike">
                <a:solidFill>
                  <a:schemeClr val="dk1"/>
                </a:solidFill>
                <a:latin typeface="Nixie One"/>
                <a:ea typeface="Nixie One"/>
                <a:cs typeface="Nixie One"/>
                <a:sym typeface="Nixie One"/>
              </a:rPr>
              <a:t>I was surprised by how well the students did in the test. (More natural than: 'how well the students did in the test surprised me')</a:t>
            </a:r>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9"/>
          <p:cNvSpPr txBox="1"/>
          <p:nvPr>
            <p:ph type="title"/>
          </p:nvPr>
        </p:nvSpPr>
        <p:spPr>
          <a:xfrm>
            <a:off x="1042987" y="63341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(affirmative)</a:t>
            </a:r>
            <a:endParaRPr/>
          </a:p>
        </p:txBody>
      </p:sp>
      <p:grpSp>
        <p:nvGrpSpPr>
          <p:cNvPr id="225" name="Google Shape;225;p9"/>
          <p:cNvGrpSpPr/>
          <p:nvPr/>
        </p:nvGrpSpPr>
        <p:grpSpPr>
          <a:xfrm>
            <a:off x="323850" y="758825"/>
            <a:ext cx="366712" cy="366712"/>
            <a:chOff x="1923675" y="1633650"/>
            <a:chExt cx="436000" cy="435975"/>
          </a:xfrm>
        </p:grpSpPr>
        <p:sp>
          <p:nvSpPr>
            <p:cNvPr id="226" name="Google Shape;226;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7" name="Google Shape;227;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8" name="Google Shape;228;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9" name="Google Shape;229;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0" name="Google Shape;230;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1" name="Google Shape;231;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32" name="Google Shape;232;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3" name="Google Shape;233;p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34" name="Google Shape;234;p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35" name="Google Shape;235;p9"/>
          <p:cNvSpPr txBox="1"/>
          <p:nvPr/>
        </p:nvSpPr>
        <p:spPr>
          <a:xfrm>
            <a:off x="1042987" y="1700212"/>
            <a:ext cx="7921625" cy="871537"/>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We make the passive by putting the verb 'to be' into whatever tense we need and then adding the </a:t>
            </a:r>
            <a:r>
              <a:rPr b="1" i="0" lang="en-US" sz="1800" u="sng">
                <a:solidFill>
                  <a:schemeClr val="dk1"/>
                </a:solidFill>
                <a:latin typeface="Arial"/>
                <a:ea typeface="Arial"/>
                <a:cs typeface="Arial"/>
                <a:sym typeface="Arial"/>
                <a:hlinkClick r:id="rId4">
                  <a:extLst>
                    <a:ext uri="{A12FA001-AC4F-418D-AE19-62706E023703}">
                      <ahyp:hlinkClr val="tx"/>
                    </a:ext>
                  </a:extLst>
                </a:hlinkClick>
              </a:rPr>
              <a:t>past participle</a:t>
            </a:r>
            <a:r>
              <a:rPr b="0" i="0" lang="en-US" sz="1800" u="none">
                <a:solidFill>
                  <a:schemeClr val="dk1"/>
                </a:solidFill>
                <a:latin typeface="Nixie One"/>
                <a:ea typeface="Nixie One"/>
                <a:cs typeface="Nixie One"/>
                <a:sym typeface="Nixie One"/>
              </a:rPr>
              <a:t>. </a:t>
            </a:r>
            <a:endParaRPr/>
          </a:p>
        </p:txBody>
      </p:sp>
      <p:sp>
        <p:nvSpPr>
          <p:cNvPr id="236" name="Google Shape;236;p9"/>
          <p:cNvSpPr/>
          <p:nvPr/>
        </p:nvSpPr>
        <p:spPr>
          <a:xfrm>
            <a:off x="366712" y="2692400"/>
            <a:ext cx="2541587" cy="1533525"/>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OBJECT</a:t>
            </a:r>
            <a:endParaRPr/>
          </a:p>
        </p:txBody>
      </p:sp>
      <p:sp>
        <p:nvSpPr>
          <p:cNvPr id="237" name="Google Shape;237;p9"/>
          <p:cNvSpPr/>
          <p:nvPr/>
        </p:nvSpPr>
        <p:spPr>
          <a:xfrm>
            <a:off x="6383337" y="2692400"/>
            <a:ext cx="2635250" cy="15335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past participle</a:t>
            </a:r>
            <a:endParaRPr/>
          </a:p>
          <a:p>
            <a:pPr indent="-114300" lvl="0" marL="0" marR="0" rtl="0" algn="ctr">
              <a:lnSpc>
                <a:spcPct val="100000"/>
              </a:lnSpc>
              <a:spcBef>
                <a:spcPts val="0"/>
              </a:spcBef>
              <a:spcAft>
                <a:spcPts val="0"/>
              </a:spcAft>
              <a:buClr>
                <a:srgbClr val="000000"/>
              </a:buClr>
              <a:buSzPts val="1800"/>
              <a:buFont typeface="Arial"/>
              <a:buChar char="•"/>
            </a:pPr>
            <a:r>
              <a:rPr b="1" i="0" lang="en-US" sz="1800" u="none">
                <a:solidFill>
                  <a:srgbClr val="18637B"/>
                </a:solidFill>
                <a:latin typeface="Nixie One"/>
                <a:ea typeface="Nixie One"/>
                <a:cs typeface="Nixie One"/>
                <a:sym typeface="Nixie One"/>
              </a:rPr>
              <a:t>regular</a:t>
            </a:r>
            <a:endParaRPr/>
          </a:p>
          <a:p>
            <a:pPr indent="-114300" lvl="0" marL="0" marR="0" rtl="0" algn="ctr">
              <a:lnSpc>
                <a:spcPct val="100000"/>
              </a:lnSpc>
              <a:spcBef>
                <a:spcPts val="0"/>
              </a:spcBef>
              <a:spcAft>
                <a:spcPts val="0"/>
              </a:spcAft>
              <a:buClr>
                <a:srgbClr val="000000"/>
              </a:buClr>
              <a:buSzPts val="1800"/>
              <a:buFont typeface="Arial"/>
              <a:buChar char="•"/>
            </a:pPr>
            <a:r>
              <a:rPr b="1" i="0" lang="en-US" sz="1800" u="none">
                <a:solidFill>
                  <a:srgbClr val="18637B"/>
                </a:solidFill>
                <a:latin typeface="Nixie One"/>
                <a:ea typeface="Nixie One"/>
                <a:cs typeface="Nixie One"/>
                <a:sym typeface="Nixie One"/>
              </a:rPr>
              <a:t>irregular </a:t>
            </a:r>
            <a:endParaRPr/>
          </a:p>
        </p:txBody>
      </p:sp>
      <p:sp>
        <p:nvSpPr>
          <p:cNvPr id="238" name="Google Shape;238;p9"/>
          <p:cNvSpPr/>
          <p:nvPr/>
        </p:nvSpPr>
        <p:spPr>
          <a:xfrm>
            <a:off x="3375025" y="2692400"/>
            <a:ext cx="2541587" cy="1533525"/>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am/is/was/ had been/are being/will be</a:t>
            </a:r>
            <a:endParaRPr/>
          </a:p>
        </p:txBody>
      </p:sp>
      <p:sp>
        <p:nvSpPr>
          <p:cNvPr id="239" name="Google Shape;239;p9"/>
          <p:cNvSpPr txBox="1"/>
          <p:nvPr/>
        </p:nvSpPr>
        <p:spPr>
          <a:xfrm>
            <a:off x="2979737" y="3259137"/>
            <a:ext cx="3175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40" name="Google Shape;240;p9"/>
          <p:cNvSpPr txBox="1"/>
          <p:nvPr/>
        </p:nvSpPr>
        <p:spPr>
          <a:xfrm>
            <a:off x="5994400" y="3259137"/>
            <a:ext cx="3175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41" name="Google Shape;241;p9"/>
          <p:cNvSpPr txBox="1"/>
          <p:nvPr/>
        </p:nvSpPr>
        <p:spPr>
          <a:xfrm>
            <a:off x="2555875" y="4405312"/>
            <a:ext cx="65532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92D050"/>
              </a:buClr>
              <a:buSzPts val="2000"/>
              <a:buFont typeface="Nixie One"/>
              <a:buNone/>
            </a:pPr>
            <a:r>
              <a:rPr b="1" i="0" lang="en-US" sz="2000" u="none">
                <a:solidFill>
                  <a:srgbClr val="92D050"/>
                </a:solidFill>
                <a:latin typeface="Nixie One"/>
                <a:ea typeface="Nixie One"/>
                <a:cs typeface="Nixie One"/>
                <a:sym typeface="Nixie One"/>
              </a:rPr>
              <a:t>The hotel 	</a:t>
            </a:r>
            <a:r>
              <a:rPr b="1" i="0" lang="en-US" sz="2000" u="none">
                <a:solidFill>
                  <a:schemeClr val="lt2"/>
                </a:solidFill>
                <a:latin typeface="Nixie One"/>
                <a:ea typeface="Nixie One"/>
                <a:cs typeface="Nixie One"/>
                <a:sym typeface="Nixie One"/>
              </a:rPr>
              <a:t>was</a:t>
            </a:r>
            <a:r>
              <a:rPr b="1" i="0" lang="en-US" sz="2000" u="none">
                <a:solidFill>
                  <a:schemeClr val="dk1"/>
                </a:solidFill>
                <a:latin typeface="Nixie One"/>
                <a:ea typeface="Nixie One"/>
                <a:cs typeface="Nixie One"/>
                <a:sym typeface="Nixie One"/>
              </a:rPr>
              <a:t> 	opened in 1819</a:t>
            </a:r>
            <a:r>
              <a:rPr b="0" i="0" lang="en-US" sz="14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