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embeddedFontLs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2" roundtripDataSignature="AMtx7mgtcNDCzp5/X2Kfsrmev742nDmv1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NixieOne-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0" name="Google Shape;31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9" name="Google Shape;31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5" name="Google Shape;23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learningapps.org/display?v=pp2c24oy521" TargetMode="External"/><Relationship Id="rId4" Type="http://schemas.openxmlformats.org/officeDocument/2006/relationships/hyperlink" Target="https://wordwall.net/resource/26930383" TargetMode="External"/><Relationship Id="rId5"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docs.google.com/document/d/1hTdOyLrN-OnSaypM08TQeyNZEbz0nARR/edit?usp=sharing&amp;ouid=106368243515045485075&amp;rtpof=true&amp;sd=true" TargetMode="External"/><Relationship Id="rId4" Type="http://schemas.openxmlformats.org/officeDocument/2006/relationships/image" Target="../media/image4.jpg"/><Relationship Id="rId5"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1490002" y="2708925"/>
            <a:ext cx="8405400" cy="1545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Information Technologies – Licensing and Copyright</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latin typeface="Arial"/>
              <a:ea typeface="Arial"/>
              <a:cs typeface="Arial"/>
              <a:sym typeface="Arial"/>
            </a:endParaRPr>
          </a:p>
        </p:txBody>
      </p:sp>
      <p:sp>
        <p:nvSpPr>
          <p:cNvPr id="254" name="Google Shape;254;p31"/>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Open-source</a:t>
            </a:r>
            <a:endParaRPr b="1" sz="2000">
              <a:solidFill>
                <a:srgbClr val="114454"/>
              </a:solidFill>
              <a:latin typeface="Arial"/>
              <a:ea typeface="Arial"/>
              <a:cs typeface="Arial"/>
              <a:sym typeface="Arial"/>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Commercial software</a:t>
            </a:r>
            <a:endParaRPr b="1" sz="2000">
              <a:solidFill>
                <a:srgbClr val="114454"/>
              </a:solidFill>
              <a:latin typeface="Arial"/>
              <a:ea typeface="Arial"/>
              <a:cs typeface="Arial"/>
              <a:sym typeface="Arial"/>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GNU/GPL license</a:t>
            </a:r>
            <a:endParaRPr b="1" sz="2000">
              <a:solidFill>
                <a:srgbClr val="114454"/>
              </a:solidFill>
              <a:latin typeface="Arial"/>
              <a:ea typeface="Arial"/>
              <a:cs typeface="Arial"/>
              <a:sym typeface="Arial"/>
            </a:endParaRPr>
          </a:p>
          <a:p>
            <a:pPr indent="-406400" lvl="0" marL="457200" rtl="0" algn="l">
              <a:lnSpc>
                <a:spcPct val="150000"/>
              </a:lnSpc>
              <a:spcBef>
                <a:spcPts val="0"/>
              </a:spcBef>
              <a:spcAft>
                <a:spcPts val="0"/>
              </a:spcAft>
              <a:buClr>
                <a:srgbClr val="114454"/>
              </a:buClr>
              <a:buSzPts val="1616"/>
              <a:buChar char="▪"/>
            </a:pPr>
            <a:r>
              <a:rPr b="1" lang="sk-SK" sz="2000">
                <a:solidFill>
                  <a:srgbClr val="114454"/>
                </a:solidFill>
                <a:latin typeface="Arial"/>
                <a:ea typeface="Arial"/>
                <a:cs typeface="Arial"/>
                <a:sym typeface="Arial"/>
              </a:rPr>
              <a:t>Public domain</a:t>
            </a:r>
            <a:endParaRPr b="1" sz="2000">
              <a:solidFill>
                <a:srgbClr val="114454"/>
              </a:solidFill>
              <a:latin typeface="Arial"/>
              <a:ea typeface="Arial"/>
              <a:cs typeface="Arial"/>
              <a:sym typeface="Arial"/>
            </a:endParaRPr>
          </a:p>
        </p:txBody>
      </p:sp>
      <p:grpSp>
        <p:nvGrpSpPr>
          <p:cNvPr id="255" name="Google Shape;255;p31"/>
          <p:cNvGrpSpPr/>
          <p:nvPr/>
        </p:nvGrpSpPr>
        <p:grpSpPr>
          <a:xfrm>
            <a:off x="1847852" y="1616077"/>
            <a:ext cx="366713" cy="366713"/>
            <a:chOff x="1923675" y="1633650"/>
            <a:chExt cx="436000" cy="435975"/>
          </a:xfrm>
        </p:grpSpPr>
        <p:sp>
          <p:nvSpPr>
            <p:cNvPr id="256" name="Google Shape;256;p3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7" name="Google Shape;257;p3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8" name="Google Shape;258;p3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9" name="Google Shape;259;p3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0" name="Google Shape;260;p3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1" name="Google Shape;261;p3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62" name="Google Shape;26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3" name="Google Shape;263;p31"/>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4" name="Google Shape;264;p31"/>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0"/>
          <p:cNvSpPr txBox="1"/>
          <p:nvPr>
            <p:ph type="ctrTitle"/>
          </p:nvPr>
        </p:nvSpPr>
        <p:spPr>
          <a:xfrm>
            <a:off x="5637227" y="3735400"/>
            <a:ext cx="6204000" cy="11604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Teaching Materials</a:t>
            </a:r>
            <a:endParaRPr>
              <a:latin typeface="Arial"/>
              <a:ea typeface="Arial"/>
              <a:cs typeface="Arial"/>
              <a:sym typeface="Arial"/>
            </a:endParaRPr>
          </a:p>
        </p:txBody>
      </p:sp>
      <p:sp>
        <p:nvSpPr>
          <p:cNvPr id="270" name="Google Shape;270;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71" name="Google Shape;271;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72" name="Google Shape;27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3" name="Google Shape;273;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4" name="Google Shape;274;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a:latin typeface="Arial"/>
              <a:ea typeface="Arial"/>
              <a:cs typeface="Arial"/>
              <a:sym typeface="Arial"/>
            </a:endParaRPr>
          </a:p>
        </p:txBody>
      </p:sp>
      <p:sp>
        <p:nvSpPr>
          <p:cNvPr id="280" name="Google Shape;280;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To revise, students do:</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u="sng">
                <a:solidFill>
                  <a:srgbClr val="114454"/>
                </a:solidFill>
                <a:latin typeface="Arial"/>
                <a:ea typeface="Arial"/>
                <a:cs typeface="Arial"/>
                <a:sym typeface="Arial"/>
                <a:hlinkClick r:id="rId3">
                  <a:extLst>
                    <a:ext uri="{A12FA001-AC4F-418D-AE19-62706E023703}">
                      <ahyp:hlinkClr val="tx"/>
                    </a:ext>
                  </a:extLst>
                </a:hlinkClick>
              </a:rPr>
              <a:t>the matching activity</a:t>
            </a:r>
            <a:r>
              <a:rPr lang="sk-SK" sz="2000">
                <a:solidFill>
                  <a:srgbClr val="114454"/>
                </a:solidFill>
                <a:latin typeface="Arial"/>
                <a:ea typeface="Arial"/>
                <a:cs typeface="Arial"/>
                <a:sym typeface="Arial"/>
              </a:rPr>
              <a:t> at Learningapps</a:t>
            </a:r>
            <a:endParaRPr sz="20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u="sng">
                <a:solidFill>
                  <a:srgbClr val="114454"/>
                </a:solidFill>
                <a:latin typeface="Arial"/>
                <a:ea typeface="Arial"/>
                <a:cs typeface="Arial"/>
                <a:sym typeface="Arial"/>
                <a:hlinkClick r:id="rId4">
                  <a:extLst>
                    <a:ext uri="{A12FA001-AC4F-418D-AE19-62706E023703}">
                      <ahyp:hlinkClr val="tx"/>
                    </a:ext>
                  </a:extLst>
                </a:hlinkClick>
              </a:rPr>
              <a:t>the match-up activity</a:t>
            </a:r>
            <a:r>
              <a:rPr lang="sk-SK" sz="2000">
                <a:solidFill>
                  <a:srgbClr val="114454"/>
                </a:solidFill>
              </a:rPr>
              <a:t> </a:t>
            </a:r>
            <a:r>
              <a:rPr lang="sk-SK" sz="2000">
                <a:solidFill>
                  <a:srgbClr val="114454"/>
                </a:solidFill>
                <a:latin typeface="Arial"/>
                <a:ea typeface="Arial"/>
                <a:cs typeface="Arial"/>
                <a:sym typeface="Arial"/>
              </a:rPr>
              <a:t>at Wordwalle</a:t>
            </a:r>
            <a:endParaRPr sz="2000">
              <a:solidFill>
                <a:srgbClr val="114454"/>
              </a:solidFill>
              <a:latin typeface="Arial"/>
              <a:ea typeface="Arial"/>
              <a:cs typeface="Arial"/>
              <a:sym typeface="Arial"/>
            </a:endParaRPr>
          </a:p>
        </p:txBody>
      </p:sp>
      <p:grpSp>
        <p:nvGrpSpPr>
          <p:cNvPr id="281" name="Google Shape;281;p11"/>
          <p:cNvGrpSpPr/>
          <p:nvPr/>
        </p:nvGrpSpPr>
        <p:grpSpPr>
          <a:xfrm>
            <a:off x="1847852" y="1616077"/>
            <a:ext cx="366713" cy="366713"/>
            <a:chOff x="1923675" y="1633650"/>
            <a:chExt cx="436000" cy="435975"/>
          </a:xfrm>
        </p:grpSpPr>
        <p:sp>
          <p:nvSpPr>
            <p:cNvPr id="282" name="Google Shape;282;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3" name="Google Shape;283;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4" name="Google Shape;284;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5" name="Google Shape;285;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6" name="Google Shape;286;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7" name="Google Shape;287;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88" name="Google Shape;288;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9" name="Google Shape;289;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0" name="Google Shape;290;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b="1" sz="1800">
              <a:solidFill>
                <a:srgbClr val="FFFFFF"/>
              </a:solidFill>
              <a:latin typeface="Arial"/>
              <a:ea typeface="Arial"/>
              <a:cs typeface="Arial"/>
              <a:sym typeface="Arial"/>
            </a:endParaRPr>
          </a:p>
        </p:txBody>
      </p:sp>
      <p:sp>
        <p:nvSpPr>
          <p:cNvPr id="296" name="Google Shape;296;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Notes</a:t>
            </a:r>
            <a:endParaRPr sz="2000">
              <a:latin typeface="Arial"/>
              <a:ea typeface="Arial"/>
              <a:cs typeface="Arial"/>
              <a:sym typeface="Arial"/>
            </a:endParaRPr>
          </a:p>
        </p:txBody>
      </p:sp>
      <p:grpSp>
        <p:nvGrpSpPr>
          <p:cNvPr id="297" name="Google Shape;297;p12"/>
          <p:cNvGrpSpPr/>
          <p:nvPr/>
        </p:nvGrpSpPr>
        <p:grpSpPr>
          <a:xfrm>
            <a:off x="1847852" y="1616077"/>
            <a:ext cx="366713" cy="366713"/>
            <a:chOff x="1923675" y="1633650"/>
            <a:chExt cx="436000" cy="435975"/>
          </a:xfrm>
        </p:grpSpPr>
        <p:sp>
          <p:nvSpPr>
            <p:cNvPr id="298" name="Google Shape;298;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9" name="Google Shape;299;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0" name="Google Shape;300;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1" name="Google Shape;301;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2" name="Google Shape;302;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3" name="Google Shape;303;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304" name="Google Shape;30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5" name="Google Shape;305;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6" name="Google Shape;306;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307" name="Google Shape;307;p12"/>
          <p:cNvPicPr preferRelativeResize="0"/>
          <p:nvPr/>
        </p:nvPicPr>
        <p:blipFill rotWithShape="1">
          <a:blip r:embed="rId5">
            <a:alphaModFix/>
          </a:blip>
          <a:srcRect b="3306" l="29974" r="29974" t="7754"/>
          <a:stretch/>
        </p:blipFill>
        <p:spPr>
          <a:xfrm>
            <a:off x="4081023" y="2436813"/>
            <a:ext cx="1080120" cy="135015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Arial"/>
              <a:ea typeface="Arial"/>
              <a:cs typeface="Arial"/>
              <a:sym typeface="Arial"/>
            </a:endParaRPr>
          </a:p>
        </p:txBody>
      </p:sp>
      <p:sp>
        <p:nvSpPr>
          <p:cNvPr id="313" name="Google Shape;313;p13"/>
          <p:cNvSpPr txBox="1"/>
          <p:nvPr>
            <p:ph idx="4294967295" type="subTitle"/>
          </p:nvPr>
        </p:nvSpPr>
        <p:spPr>
          <a:xfrm>
            <a:off x="1738327" y="2286000"/>
            <a:ext cx="9806700" cy="1828800"/>
          </a:xfrm>
          <a:prstGeom prst="rect">
            <a:avLst/>
          </a:prstGeom>
          <a:noFill/>
          <a:ln>
            <a:noFill/>
          </a:ln>
        </p:spPr>
        <p:txBody>
          <a:bodyPr anchorCtr="0" anchor="ctr" bIns="45700" lIns="91425" spcFirstLastPara="1" rIns="91425" wrap="square" tIns="45700">
            <a:normAutofit fontScale="77500" lnSpcReduction="10000"/>
          </a:bodyPr>
          <a:lstStyle/>
          <a:p>
            <a:pPr indent="0" lvl="0" marL="0" marR="0" rtl="0" algn="l">
              <a:lnSpc>
                <a:spcPct val="90000"/>
              </a:lnSpc>
              <a:spcBef>
                <a:spcPts val="0"/>
              </a:spcBef>
              <a:spcAft>
                <a:spcPts val="0"/>
              </a:spcAft>
              <a:buClr>
                <a:srgbClr val="114454"/>
              </a:buClr>
              <a:buSzPct val="138248"/>
              <a:buFont typeface="Arial"/>
              <a:buNone/>
            </a:pPr>
            <a:r>
              <a:rPr b="0" i="0" lang="sk-SK" sz="2800" u="none" cap="none" strike="noStrike">
                <a:solidFill>
                  <a:schemeClr val="lt1"/>
                </a:solidFill>
                <a:latin typeface="Arial"/>
                <a:ea typeface="Arial"/>
                <a:cs typeface="Arial"/>
                <a:sym typeface="Arial"/>
              </a:rPr>
              <a:t>Skalka, J. – Klimeš, C. – Lovászová, G. – Švec, P.:Informatika na maturity a prijímacie skúšky, Enigma Publishing, 2017, ISBN 978-80-89132-49-2</a:t>
            </a:r>
            <a:endParaRPr/>
          </a:p>
          <a:p>
            <a:pPr indent="0" lvl="0" marL="0" marR="0" rtl="0" algn="l">
              <a:lnSpc>
                <a:spcPct val="90000"/>
              </a:lnSpc>
              <a:spcBef>
                <a:spcPts val="0"/>
              </a:spcBef>
              <a:spcAft>
                <a:spcPts val="0"/>
              </a:spcAft>
              <a:buClr>
                <a:srgbClr val="114454"/>
              </a:buClr>
              <a:buSzPct val="138248"/>
              <a:buFont typeface="Arial"/>
              <a:buNone/>
            </a:pPr>
            <a:r>
              <a:t/>
            </a:r>
            <a:endParaRPr b="0" i="0" sz="2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ct val="138248"/>
              <a:buFont typeface="Arial"/>
              <a:buNone/>
            </a:pPr>
            <a:r>
              <a:rPr b="0" i="0" lang="sk-SK" sz="2800" u="none" cap="none" strike="noStrike">
                <a:solidFill>
                  <a:schemeClr val="lt1"/>
                </a:solidFill>
                <a:latin typeface="Arial"/>
                <a:ea typeface="Arial"/>
                <a:cs typeface="Arial"/>
                <a:sym typeface="Arial"/>
              </a:rPr>
              <a:t>https://sk.wikipedia.org/wiki/Softv%C3%A9rov%C3%A1_licencia</a:t>
            </a:r>
            <a:endParaRPr/>
          </a:p>
          <a:p>
            <a:pPr indent="0" lvl="0" marL="0" marR="0" rtl="0" algn="l">
              <a:lnSpc>
                <a:spcPct val="90000"/>
              </a:lnSpc>
              <a:spcBef>
                <a:spcPts val="0"/>
              </a:spcBef>
              <a:spcAft>
                <a:spcPts val="0"/>
              </a:spcAft>
              <a:buClr>
                <a:srgbClr val="114454"/>
              </a:buClr>
              <a:buSzPct val="138248"/>
              <a:buFont typeface="Arial"/>
              <a:buNone/>
            </a:pPr>
            <a:r>
              <a:t/>
            </a:r>
            <a:endParaRPr b="0" i="0" sz="2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ct val="138248"/>
              <a:buFont typeface="Arial"/>
              <a:buNone/>
            </a:pPr>
            <a:r>
              <a:rPr b="0" i="0" lang="sk-SK" sz="2800" u="none" cap="none" strike="noStrike">
                <a:solidFill>
                  <a:schemeClr val="lt1"/>
                </a:solidFill>
                <a:latin typeface="Arial"/>
                <a:ea typeface="Arial"/>
                <a:cs typeface="Arial"/>
                <a:sym typeface="Arial"/>
              </a:rPr>
              <a:t>https://licencieaautorskeprava.estranky.sk/clanky/typy-licencii.html</a:t>
            </a:r>
            <a:endParaRPr b="0" i="0" sz="2800" u="none" cap="none" strike="noStrike">
              <a:solidFill>
                <a:schemeClr val="lt1"/>
              </a:solidFill>
              <a:latin typeface="Arial"/>
              <a:ea typeface="Arial"/>
              <a:cs typeface="Arial"/>
              <a:sym typeface="Arial"/>
            </a:endParaRPr>
          </a:p>
        </p:txBody>
      </p:sp>
      <p:sp>
        <p:nvSpPr>
          <p:cNvPr id="314" name="Google Shape;3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15" name="Google Shape;315;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16" name="Google Shape;316;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22" name="Google Shape;322;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23" name="Google Shape;32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24" name="Google Shape;324;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25" name="Google Shape;325;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26" name="Google Shape;326;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SUBJECT: IT</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SPECIFICATION: Licensing and Copyright</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AGE GROUP: 16-17</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1 LESSON : 45 min</a:t>
            </a:r>
            <a:endParaRPr b="0" i="0" sz="1400" u="none" cap="none" strike="noStrike">
              <a:solidFill>
                <a:srgbClr val="000000"/>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984750"/>
            <a:ext cx="3084600" cy="9990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25"/>
            <a:ext cx="2759100" cy="9990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5972237" y="222259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Copyright</a:t>
            </a:r>
            <a:endParaRPr b="1" i="0" sz="16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34269"/>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License</a:t>
            </a:r>
            <a:endParaRPr b="0" i="0" sz="16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2" y="4125386"/>
            <a:ext cx="2444892"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Types of License</a:t>
            </a:r>
            <a:endParaRPr b="0" i="0" sz="16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56312" y="5101169"/>
            <a:ext cx="2037483"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Arial"/>
                <a:ea typeface="Arial"/>
                <a:cs typeface="Arial"/>
                <a:sym typeface="Arial"/>
              </a:rPr>
              <a:t>Teaching Materials</a:t>
            </a:r>
            <a:endParaRPr b="0" i="0" sz="16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1981201" y="6309785"/>
            <a:ext cx="4535488" cy="566875"/>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Copyright</a:t>
            </a:r>
            <a:endParaRPr>
              <a:latin typeface="Arial"/>
              <a:ea typeface="Arial"/>
              <a:cs typeface="Arial"/>
              <a:sym typeface="Arial"/>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178" name="Google Shape;178;p4"/>
          <p:cNvPicPr preferRelativeResize="0"/>
          <p:nvPr/>
        </p:nvPicPr>
        <p:blipFill rotWithShape="1">
          <a:blip r:embed="rId4">
            <a:alphaModFix/>
          </a:blip>
          <a:srcRect b="0" l="0" r="0" t="0"/>
          <a:stretch/>
        </p:blipFill>
        <p:spPr>
          <a:xfrm>
            <a:off x="6045777" y="234123"/>
            <a:ext cx="4023049" cy="4023049"/>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184" name="Google Shape;184;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Clr>
                <a:schemeClr val="dk1"/>
              </a:buClr>
              <a:buSzPts val="2800"/>
              <a:buNone/>
            </a:pPr>
            <a:r>
              <a:t/>
            </a:r>
            <a:endParaRPr sz="1800">
              <a:latin typeface="Arial"/>
              <a:ea typeface="Arial"/>
              <a:cs typeface="Arial"/>
              <a:sym typeface="Arial"/>
            </a:endParaRPr>
          </a:p>
          <a:p>
            <a:pPr indent="-285750" lvl="0" marL="514350" rtl="0" algn="l">
              <a:lnSpc>
                <a:spcPct val="90000"/>
              </a:lnSpc>
              <a:spcBef>
                <a:spcPts val="600"/>
              </a:spcBef>
              <a:spcAft>
                <a:spcPts val="0"/>
              </a:spcAft>
              <a:buClr>
                <a:srgbClr val="114454"/>
              </a:buClr>
              <a:buSzPts val="2800"/>
              <a:buChar char="▪"/>
            </a:pPr>
            <a:r>
              <a:rPr lang="sk-SK" sz="2400">
                <a:solidFill>
                  <a:srgbClr val="114454"/>
                </a:solidFill>
                <a:latin typeface="Arial"/>
                <a:ea typeface="Arial"/>
                <a:cs typeface="Arial"/>
                <a:sym typeface="Arial"/>
              </a:rPr>
              <a:t>software is copyrighted</a:t>
            </a:r>
            <a:endParaRPr sz="2400">
              <a:solidFill>
                <a:srgbClr val="114454"/>
              </a:solidFill>
              <a:latin typeface="Arial"/>
              <a:ea typeface="Arial"/>
              <a:cs typeface="Arial"/>
              <a:sym typeface="Arial"/>
            </a:endParaRPr>
          </a:p>
          <a:p>
            <a:pPr indent="-285750" lvl="0" marL="514350" rtl="0" algn="l">
              <a:lnSpc>
                <a:spcPct val="90000"/>
              </a:lnSpc>
              <a:spcBef>
                <a:spcPts val="1200"/>
              </a:spcBef>
              <a:spcAft>
                <a:spcPts val="0"/>
              </a:spcAft>
              <a:buClr>
                <a:srgbClr val="114454"/>
              </a:buClr>
              <a:buSzPts val="2800"/>
              <a:buChar char="▪"/>
            </a:pPr>
            <a:r>
              <a:rPr lang="sk-SK" sz="2400">
                <a:solidFill>
                  <a:srgbClr val="114454"/>
                </a:solidFill>
                <a:latin typeface="Arial"/>
                <a:ea typeface="Arial"/>
                <a:cs typeface="Arial"/>
                <a:sym typeface="Arial"/>
              </a:rPr>
              <a:t>intellectual property of the author of the software (company/individual)</a:t>
            </a:r>
            <a:endParaRPr/>
          </a:p>
          <a:p>
            <a:pPr indent="-285750" lvl="0" marL="514350" rtl="0" algn="l">
              <a:lnSpc>
                <a:spcPct val="90000"/>
              </a:lnSpc>
              <a:spcBef>
                <a:spcPts val="1200"/>
              </a:spcBef>
              <a:spcAft>
                <a:spcPts val="600"/>
              </a:spcAft>
              <a:buClr>
                <a:srgbClr val="114454"/>
              </a:buClr>
              <a:buSzPts val="2800"/>
              <a:buChar char="▪"/>
            </a:pPr>
            <a:r>
              <a:rPr lang="sk-SK" sz="2400">
                <a:solidFill>
                  <a:srgbClr val="114454"/>
                </a:solidFill>
                <a:latin typeface="Arial"/>
                <a:ea typeface="Arial"/>
                <a:cs typeface="Arial"/>
                <a:sym typeface="Arial"/>
              </a:rPr>
              <a:t>when buying software, we only buy the right to use it under term of service, we do not buy the copyright</a:t>
            </a:r>
            <a:endParaRPr sz="2400">
              <a:solidFill>
                <a:srgbClr val="114454"/>
              </a:solidFill>
              <a:latin typeface="Arial"/>
              <a:ea typeface="Arial"/>
              <a:cs typeface="Arial"/>
              <a:sym typeface="Arial"/>
            </a:endParaRP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1" name="Google Shape;191;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2" name="Google Shape;19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3" name="Google Shape;193;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4" name="Google Shape;194;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License</a:t>
            </a:r>
            <a:endParaRPr>
              <a:latin typeface="Arial"/>
              <a:ea typeface="Arial"/>
              <a:cs typeface="Arial"/>
              <a:sym typeface="Arial"/>
            </a:endParaRPr>
          </a:p>
        </p:txBody>
      </p:sp>
      <p:sp>
        <p:nvSpPr>
          <p:cNvPr id="200" name="Google Shape;200;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1" name="Google Shape;201;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02" name="Google Shape;20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3" name="Google Shape;203;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4" name="Google Shape;204;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5" name="Google Shape;205;p6"/>
          <p:cNvPicPr preferRelativeResize="0"/>
          <p:nvPr/>
        </p:nvPicPr>
        <p:blipFill rotWithShape="1">
          <a:blip r:embed="rId4">
            <a:alphaModFix/>
          </a:blip>
          <a:srcRect b="0" l="0" r="0" t="0"/>
          <a:stretch/>
        </p:blipFill>
        <p:spPr>
          <a:xfrm>
            <a:off x="6752029" y="721549"/>
            <a:ext cx="2363980" cy="3013839"/>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11" name="Google Shape;211;p7"/>
          <p:cNvSpPr txBox="1"/>
          <p:nvPr>
            <p:ph idx="1" type="body"/>
          </p:nvPr>
        </p:nvSpPr>
        <p:spPr>
          <a:xfrm>
            <a:off x="1460064" y="2299407"/>
            <a:ext cx="7991846" cy="3159125"/>
          </a:xfrm>
          <a:prstGeom prst="rect">
            <a:avLst/>
          </a:prstGeom>
          <a:noFill/>
          <a:ln>
            <a:noFill/>
          </a:ln>
        </p:spPr>
        <p:txBody>
          <a:bodyPr anchorCtr="0" anchor="t" bIns="45700" lIns="91425" spcFirstLastPara="1" rIns="91425" wrap="square" tIns="45700">
            <a:noAutofit/>
          </a:bodyPr>
          <a:lstStyle/>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states under which conditions the software can be used</a:t>
            </a:r>
            <a:endParaRPr sz="2000">
              <a:solidFill>
                <a:srgbClr val="114454"/>
              </a:solidFill>
              <a:latin typeface="Arial"/>
              <a:ea typeface="Arial"/>
              <a:cs typeface="Arial"/>
              <a:sym typeface="Arial"/>
            </a:endParaRPr>
          </a:p>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all the conditions of the license must be agreed with </a:t>
            </a:r>
            <a:endParaRPr sz="2000">
              <a:solidFill>
                <a:srgbClr val="114454"/>
              </a:solidFill>
              <a:latin typeface="Arial"/>
              <a:ea typeface="Arial"/>
              <a:cs typeface="Arial"/>
              <a:sym typeface="Arial"/>
            </a:endParaRPr>
          </a:p>
          <a:p>
            <a:pPr indent="-406400" lvl="0" marL="457200" rtl="0" algn="just">
              <a:lnSpc>
                <a:spcPct val="100000"/>
              </a:lnSpc>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the contents of the license agreement:</a:t>
            </a:r>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how many computers the program can be installed on </a:t>
            </a:r>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under what conditions (if ever) the program can be distributed </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what must not be done to the program (e.g., modifications) </a:t>
            </a:r>
            <a:endParaRPr sz="2000">
              <a:solidFill>
                <a:srgbClr val="114454"/>
              </a:solidFill>
              <a:latin typeface="Arial"/>
              <a:ea typeface="Arial"/>
              <a:cs typeface="Arial"/>
              <a:sym typeface="Arial"/>
            </a:endParaRPr>
          </a:p>
          <a:p>
            <a:pPr indent="-406400" lvl="1" marL="914400" rtl="0" algn="just">
              <a:lnSpc>
                <a:spcPct val="100000"/>
              </a:lnSpc>
              <a:spcBef>
                <a:spcPts val="0"/>
              </a:spcBef>
              <a:spcAft>
                <a:spcPts val="0"/>
              </a:spcAft>
              <a:buClr>
                <a:srgbClr val="114454"/>
              </a:buClr>
              <a:buSzPts val="2800"/>
              <a:buFont typeface="Arial"/>
              <a:buChar char="•"/>
            </a:pPr>
            <a:r>
              <a:rPr lang="sk-SK" sz="2000">
                <a:solidFill>
                  <a:srgbClr val="114454"/>
                </a:solidFill>
                <a:latin typeface="Arial"/>
                <a:ea typeface="Arial"/>
                <a:cs typeface="Arial"/>
                <a:sym typeface="Arial"/>
              </a:rPr>
              <a:t>what the author of the software is or is not responsible for</a:t>
            </a:r>
            <a:endParaRPr sz="2000">
              <a:solidFill>
                <a:srgbClr val="114454"/>
              </a:solidFill>
              <a:latin typeface="Arial"/>
              <a:ea typeface="Arial"/>
              <a:cs typeface="Arial"/>
              <a:sym typeface="Arial"/>
            </a:endParaRPr>
          </a:p>
        </p:txBody>
      </p:sp>
      <p:grpSp>
        <p:nvGrpSpPr>
          <p:cNvPr id="212" name="Google Shape;212;p7"/>
          <p:cNvGrpSpPr/>
          <p:nvPr/>
        </p:nvGrpSpPr>
        <p:grpSpPr>
          <a:xfrm>
            <a:off x="1847852" y="1616077"/>
            <a:ext cx="366713" cy="366713"/>
            <a:chOff x="1923675" y="1633650"/>
            <a:chExt cx="436000" cy="435975"/>
          </a:xfrm>
        </p:grpSpPr>
        <p:sp>
          <p:nvSpPr>
            <p:cNvPr id="213" name="Google Shape;21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4" name="Google Shape;21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5" name="Google Shape;21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6" name="Google Shape;21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7" name="Google Shape;21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8" name="Google Shape;21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9" name="Google Shape;21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0" name="Google Shape;220;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1" name="Google Shape;221;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Types of License</a:t>
            </a:r>
            <a:endParaRPr sz="4000">
              <a:latin typeface="Arial"/>
              <a:ea typeface="Arial"/>
              <a:cs typeface="Arial"/>
              <a:sym typeface="Arial"/>
            </a:endParaRPr>
          </a:p>
        </p:txBody>
      </p:sp>
      <p:sp>
        <p:nvSpPr>
          <p:cNvPr id="227" name="Google Shape;227;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8" name="Google Shape;228;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9" name="Google Shape;22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0" name="Google Shape;230;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1" name="Google Shape;231;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2" name="Google Shape;232;p8"/>
          <p:cNvPicPr preferRelativeResize="0"/>
          <p:nvPr/>
        </p:nvPicPr>
        <p:blipFill rotWithShape="1">
          <a:blip r:embed="rId4">
            <a:alphaModFix/>
          </a:blip>
          <a:srcRect b="0" l="0" r="0" t="0"/>
          <a:stretch/>
        </p:blipFill>
        <p:spPr>
          <a:xfrm>
            <a:off x="5374625" y="636507"/>
            <a:ext cx="5150498" cy="2615487"/>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38" name="Google Shape;238;p9"/>
          <p:cNvSpPr txBox="1"/>
          <p:nvPr>
            <p:ph idx="1" type="body"/>
          </p:nvPr>
        </p:nvSpPr>
        <p:spPr>
          <a:xfrm>
            <a:off x="1011982" y="2276349"/>
            <a:ext cx="8613028" cy="3644617"/>
          </a:xfrm>
          <a:prstGeom prst="rect">
            <a:avLst/>
          </a:prstGeom>
          <a:noFill/>
          <a:ln>
            <a:noFill/>
          </a:ln>
        </p:spPr>
        <p:txBody>
          <a:bodyPr anchorCtr="0" anchor="t" bIns="45700" lIns="91425" spcFirstLastPara="1" rIns="91425" wrap="square" tIns="45700">
            <a:noAutofit/>
          </a:bodyPr>
          <a:lstStyle/>
          <a:p>
            <a:pPr indent="0" lvl="0" marL="50800" rtl="0" algn="l">
              <a:lnSpc>
                <a:spcPct val="100000"/>
              </a:lnSpc>
              <a:spcBef>
                <a:spcPts val="600"/>
              </a:spcBef>
              <a:spcAft>
                <a:spcPts val="0"/>
              </a:spcAft>
              <a:buClr>
                <a:srgbClr val="114454"/>
              </a:buClr>
              <a:buSzPts val="1616"/>
              <a:buNone/>
            </a:pPr>
            <a:r>
              <a:rPr b="1" i="1" lang="sk-SK" sz="1800">
                <a:solidFill>
                  <a:srgbClr val="114454"/>
                </a:solidFill>
                <a:latin typeface="Arial"/>
                <a:ea typeface="Arial"/>
                <a:cs typeface="Arial"/>
                <a:sym typeface="Arial"/>
              </a:rPr>
              <a:t>Proprietary software</a:t>
            </a:r>
            <a:r>
              <a:rPr b="1" lang="sk-SK" sz="1800">
                <a:solidFill>
                  <a:srgbClr val="114454"/>
                </a:solidFill>
                <a:latin typeface="Arial"/>
                <a:ea typeface="Arial"/>
                <a:cs typeface="Arial"/>
                <a:sym typeface="Arial"/>
              </a:rPr>
              <a:t> </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full license</a:t>
            </a:r>
            <a:endParaRPr sz="1800">
              <a:solidFill>
                <a:srgbClr val="114454"/>
              </a:solidFill>
              <a:latin typeface="Arial"/>
              <a:ea typeface="Arial"/>
              <a:cs typeface="Arial"/>
              <a:sym typeface="Arial"/>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multi-licensing</a:t>
            </a:r>
            <a:endParaRPr sz="1800">
              <a:solidFill>
                <a:srgbClr val="114454"/>
              </a:solidFill>
              <a:latin typeface="Arial"/>
              <a:ea typeface="Arial"/>
              <a:cs typeface="Arial"/>
              <a:sym typeface="Arial"/>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OEM</a:t>
            </a:r>
            <a:endParaRPr/>
          </a:p>
          <a:p>
            <a:pPr indent="-406400" lvl="1" marL="9144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shareware</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demo version</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trial version</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adware</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solidFill>
                  <a:srgbClr val="114454"/>
                </a:solidFill>
                <a:latin typeface="Arial"/>
                <a:ea typeface="Arial"/>
                <a:cs typeface="Arial"/>
                <a:sym typeface="Arial"/>
              </a:rPr>
              <a:t>beta version</a:t>
            </a:r>
            <a:endParaRPr sz="1800">
              <a:solidFill>
                <a:srgbClr val="114454"/>
              </a:solidFill>
              <a:latin typeface="Arial"/>
              <a:ea typeface="Arial"/>
              <a:cs typeface="Arial"/>
              <a:sym typeface="Arial"/>
            </a:endParaRPr>
          </a:p>
          <a:p>
            <a:pPr indent="-406400" lvl="2" marL="1371600" rtl="0" algn="l">
              <a:lnSpc>
                <a:spcPct val="100000"/>
              </a:lnSpc>
              <a:spcBef>
                <a:spcPts val="600"/>
              </a:spcBef>
              <a:spcAft>
                <a:spcPts val="0"/>
              </a:spcAft>
              <a:buClr>
                <a:srgbClr val="114454"/>
              </a:buClr>
              <a:buSzPts val="1616"/>
              <a:buChar char="▪"/>
            </a:pPr>
            <a:r>
              <a:rPr lang="sk-SK" sz="1800">
                <a:latin typeface="Arial"/>
                <a:ea typeface="Arial"/>
                <a:cs typeface="Arial"/>
                <a:sym typeface="Arial"/>
              </a:rPr>
              <a:t>freeware</a:t>
            </a:r>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p:txBody>
      </p:sp>
      <p:grpSp>
        <p:nvGrpSpPr>
          <p:cNvPr id="239" name="Google Shape;239;p9"/>
          <p:cNvGrpSpPr/>
          <p:nvPr/>
        </p:nvGrpSpPr>
        <p:grpSpPr>
          <a:xfrm>
            <a:off x="1847852" y="1616077"/>
            <a:ext cx="366713" cy="366713"/>
            <a:chOff x="1923675" y="1633650"/>
            <a:chExt cx="436000" cy="435975"/>
          </a:xfrm>
        </p:grpSpPr>
        <p:sp>
          <p:nvSpPr>
            <p:cNvPr id="240" name="Google Shape;240;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1" name="Google Shape;241;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2" name="Google Shape;242;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3" name="Google Shape;243;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4" name="Google Shape;244;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5" name="Google Shape;245;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6" name="Google Shape;24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7" name="Google Shape;247;p9"/>
          <p:cNvSpPr txBox="1"/>
          <p:nvPr/>
        </p:nvSpPr>
        <p:spPr>
          <a:xfrm>
            <a:off x="3962771" y="628389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8" name="Google Shape;248;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