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3"/>
  </p:notesMasterIdLst>
  <p:sldIdLst>
    <p:sldId id="256" r:id="rId2"/>
    <p:sldId id="287" r:id="rId3"/>
    <p:sldId id="268" r:id="rId4"/>
    <p:sldId id="259" r:id="rId5"/>
    <p:sldId id="302" r:id="rId6"/>
    <p:sldId id="303" r:id="rId7"/>
    <p:sldId id="293" r:id="rId8"/>
    <p:sldId id="294" r:id="rId9"/>
    <p:sldId id="298" r:id="rId10"/>
    <p:sldId id="299" r:id="rId11"/>
    <p:sldId id="290" r:id="rId12"/>
  </p:sldIdLst>
  <p:sldSz cx="9144000" cy="5143500" type="screen16x9"/>
  <p:notesSz cx="6858000" cy="9144000"/>
  <p:embeddedFontLst>
    <p:embeddedFont>
      <p:font typeface="Impact" panose="020B0806030902050204" pitchFamily="34" charset="0"/>
      <p:regular r:id="rId14"/>
    </p:embeddedFont>
    <p:embeddedFont>
      <p:font typeface="Nixie One" panose="020B0604020202020204" charset="0"/>
      <p:regular r:id="rId15"/>
    </p:embeddedFont>
    <p:embeddedFont>
      <p:font typeface="Roboto Slab" panose="020B0604020202020204" charset="0"/>
      <p:regular r:id="rId16"/>
      <p:bold r:id="rId17"/>
    </p:embeddedFont>
    <p:embeddedFont>
      <p:font typeface="Weekly Free Light" panose="020B0604020202020204" charset="0"/>
      <p:regular r:id="rId18"/>
    </p:embeddedFont>
    <p:embeddedFont>
      <p:font typeface="Calibri" panose="020F0502020204030204" pitchFamily="34" charset="0"/>
      <p:regular r:id="rId19"/>
      <p:bold r:id="rId20"/>
      <p:italic r:id="rId21"/>
      <p:boldItalic r:id="rId22"/>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Gazdiko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Svetlý štýl 2 - zvýrazneni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74" autoAdjust="0"/>
  </p:normalViewPr>
  <p:slideViewPr>
    <p:cSldViewPr>
      <p:cViewPr varScale="1">
        <p:scale>
          <a:sx n="115" d="100"/>
          <a:sy n="115" d="100"/>
        </p:scale>
        <p:origin x="514"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A1765663-7E7B-400F-9BC6-BC49D707C1AA}"/>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F4809708-B606-4523-BFCB-C3714270793B}"/>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0A75735F-AC99-4615-8EA5-18BD74A2C09E}"/>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3D82980B-ED56-4DE3-975E-ACE062ABA5CB}"/>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1;g35f391192_09:notes">
            <a:extLst>
              <a:ext uri="{FF2B5EF4-FFF2-40B4-BE49-F238E27FC236}">
                <a16:creationId xmlns:a16="http://schemas.microsoft.com/office/drawing/2014/main" id="{AD67FF75-63C0-4D10-A510-089B141BEB41}"/>
              </a:ext>
            </a:extLst>
          </p:cNvPr>
          <p:cNvSpPr>
            <a:spLocks noGrp="1" noRot="1" noChangeAspect="1" noTextEdit="1"/>
          </p:cNvSpPr>
          <p:nvPr>
            <p:ph type="sldImg" idx="2"/>
          </p:nvPr>
        </p:nvSpPr>
        <p:spPr>
          <a:ln>
            <a:miter lim="800000"/>
            <a:headEnd/>
            <a:tailEnd/>
          </a:ln>
        </p:spPr>
      </p:sp>
      <p:sp>
        <p:nvSpPr>
          <p:cNvPr id="11267" name="Google Shape;152;g35f391192_09:notes">
            <a:extLst>
              <a:ext uri="{FF2B5EF4-FFF2-40B4-BE49-F238E27FC236}">
                <a16:creationId xmlns:a16="http://schemas.microsoft.com/office/drawing/2014/main" id="{0358A3FA-E5C4-45E6-BCBF-1521DC6F8E76}"/>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40A5FAF7-C50E-48B3-8D22-10EC940F111A}"/>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E1EB3193-F203-4261-BD6F-D726D7398F72}"/>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3;g35f391192_029:notes">
            <a:extLst>
              <a:ext uri="{FF2B5EF4-FFF2-40B4-BE49-F238E27FC236}">
                <a16:creationId xmlns:a16="http://schemas.microsoft.com/office/drawing/2014/main" id="{BB8BF041-A47E-459A-9FE5-A023E6124CC0}"/>
              </a:ext>
            </a:extLst>
          </p:cNvPr>
          <p:cNvSpPr>
            <a:spLocks noGrp="1" noRot="1" noChangeAspect="1" noTextEdit="1"/>
          </p:cNvSpPr>
          <p:nvPr>
            <p:ph type="sldImg" idx="2"/>
          </p:nvPr>
        </p:nvSpPr>
        <p:spPr>
          <a:ln>
            <a:miter lim="800000"/>
            <a:headEnd/>
            <a:tailEnd/>
          </a:ln>
        </p:spPr>
      </p:sp>
      <p:sp>
        <p:nvSpPr>
          <p:cNvPr id="15363" name="Google Shape;144;g35f391192_029:notes">
            <a:extLst>
              <a:ext uri="{FF2B5EF4-FFF2-40B4-BE49-F238E27FC236}">
                <a16:creationId xmlns:a16="http://schemas.microsoft.com/office/drawing/2014/main" id="{0EB1868B-7A2B-4473-8CB1-7482098F29CE}"/>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43;g35f391192_029:notes">
            <a:extLst>
              <a:ext uri="{FF2B5EF4-FFF2-40B4-BE49-F238E27FC236}">
                <a16:creationId xmlns:a16="http://schemas.microsoft.com/office/drawing/2014/main" id="{8D6E91E1-C0AE-4D04-BC9B-7B22096B85CF}"/>
              </a:ext>
            </a:extLst>
          </p:cNvPr>
          <p:cNvSpPr>
            <a:spLocks noGrp="1" noRot="1" noChangeAspect="1" noTextEdit="1"/>
          </p:cNvSpPr>
          <p:nvPr>
            <p:ph type="sldImg" idx="2"/>
          </p:nvPr>
        </p:nvSpPr>
        <p:spPr>
          <a:ln>
            <a:miter lim="800000"/>
            <a:headEnd/>
            <a:tailEnd/>
          </a:ln>
        </p:spPr>
      </p:sp>
      <p:sp>
        <p:nvSpPr>
          <p:cNvPr id="21507" name="Google Shape;144;g35f391192_029:notes">
            <a:extLst>
              <a:ext uri="{FF2B5EF4-FFF2-40B4-BE49-F238E27FC236}">
                <a16:creationId xmlns:a16="http://schemas.microsoft.com/office/drawing/2014/main" id="{BB5ED025-3A70-481E-A7EE-668418D2E16B}"/>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35;g35f391192_04:notes">
            <a:extLst>
              <a:ext uri="{FF2B5EF4-FFF2-40B4-BE49-F238E27FC236}">
                <a16:creationId xmlns:a16="http://schemas.microsoft.com/office/drawing/2014/main" id="{F37D18B8-CCF7-4C0C-947D-7C067A6EBD44}"/>
              </a:ext>
            </a:extLst>
          </p:cNvPr>
          <p:cNvSpPr>
            <a:spLocks noGrp="1" noRot="1" noChangeAspect="1" noTextEdit="1"/>
          </p:cNvSpPr>
          <p:nvPr>
            <p:ph type="sldImg" idx="2"/>
          </p:nvPr>
        </p:nvSpPr>
        <p:spPr>
          <a:ln>
            <a:miter lim="800000"/>
            <a:headEnd/>
            <a:tailEnd/>
          </a:ln>
        </p:spPr>
      </p:sp>
      <p:sp>
        <p:nvSpPr>
          <p:cNvPr id="26627" name="Google Shape;136;g35f391192_04:notes">
            <a:extLst>
              <a:ext uri="{FF2B5EF4-FFF2-40B4-BE49-F238E27FC236}">
                <a16:creationId xmlns:a16="http://schemas.microsoft.com/office/drawing/2014/main" id="{E40D5911-A632-4C30-82B5-5B6E79AF9154}"/>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D87C255A-70EA-4F41-A2AD-359C2271F039}"/>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11;p2">
            <a:extLst>
              <a:ext uri="{FF2B5EF4-FFF2-40B4-BE49-F238E27FC236}">
                <a16:creationId xmlns:a16="http://schemas.microsoft.com/office/drawing/2014/main" id="{2FD3D164-685A-46DB-B0A1-91CD72BBE158}"/>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B8F738D9-3E4D-4964-94C8-26F7191FF881}"/>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13;p2">
            <a:extLst>
              <a:ext uri="{FF2B5EF4-FFF2-40B4-BE49-F238E27FC236}">
                <a16:creationId xmlns:a16="http://schemas.microsoft.com/office/drawing/2014/main" id="{7B27DC79-24D9-40EF-BF2E-A1E5F8D2F66E}"/>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14;p2">
            <a:extLst>
              <a:ext uri="{FF2B5EF4-FFF2-40B4-BE49-F238E27FC236}">
                <a16:creationId xmlns:a16="http://schemas.microsoft.com/office/drawing/2014/main" id="{898E69DB-8FCB-4E70-8242-77506DD296C9}"/>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38897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808FBB18-A21F-4E03-8098-B792CACE9273}"/>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20;p3">
            <a:extLst>
              <a:ext uri="{FF2B5EF4-FFF2-40B4-BE49-F238E27FC236}">
                <a16:creationId xmlns:a16="http://schemas.microsoft.com/office/drawing/2014/main" id="{CD247AB2-D7F1-442F-8E33-3FE66A067509}"/>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BC8B40C0-8551-4065-9FE3-89117472BA2E}"/>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22;p3">
            <a:extLst>
              <a:ext uri="{FF2B5EF4-FFF2-40B4-BE49-F238E27FC236}">
                <a16:creationId xmlns:a16="http://schemas.microsoft.com/office/drawing/2014/main" id="{AD8543F0-B362-4326-9D01-DE592A39A69C}"/>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23;p3">
            <a:extLst>
              <a:ext uri="{FF2B5EF4-FFF2-40B4-BE49-F238E27FC236}">
                <a16:creationId xmlns:a16="http://schemas.microsoft.com/office/drawing/2014/main" id="{280DCC8F-EE80-480F-9D01-11A96045770E}"/>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7E247398-55F6-4A93-B1D8-5852473401C3}"/>
              </a:ext>
            </a:extLst>
          </p:cNvPr>
          <p:cNvSpPr txBox="1">
            <a:spLocks noGrp="1"/>
          </p:cNvSpPr>
          <p:nvPr>
            <p:ph type="sldNum" idx="10"/>
          </p:nvPr>
        </p:nvSpPr>
        <p:spPr/>
        <p:txBody>
          <a:bodyPr/>
          <a:lstStyle>
            <a:lvl1pPr>
              <a:defRPr/>
            </a:lvl1pPr>
          </a:lstStyle>
          <a:p>
            <a:pPr>
              <a:defRPr/>
            </a:pPr>
            <a:fld id="{9DC86034-8EFB-420B-9E5D-A062204B46AD}" type="slidenum">
              <a:rPr lang="sk-SK" altLang="sk-SK"/>
              <a:pPr>
                <a:defRPr/>
              </a:pPr>
              <a:t>‹N›</a:t>
            </a:fld>
            <a:endParaRPr lang="sk-SK" altLang="sk-SK"/>
          </a:p>
        </p:txBody>
      </p:sp>
    </p:spTree>
    <p:extLst>
      <p:ext uri="{BB962C8B-B14F-4D97-AF65-F5344CB8AC3E}">
        <p14:creationId xmlns:p14="http://schemas.microsoft.com/office/powerpoint/2010/main" val="331636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DB648D5D-1E97-4A5B-BBCA-8E95C498661B}"/>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27;p4">
            <a:extLst>
              <a:ext uri="{FF2B5EF4-FFF2-40B4-BE49-F238E27FC236}">
                <a16:creationId xmlns:a16="http://schemas.microsoft.com/office/drawing/2014/main" id="{4C69282D-A6CB-4D28-922F-17A1F6F7D931}"/>
              </a:ext>
            </a:extLst>
          </p:cNvPr>
          <p:cNvSpPr/>
          <p:nvPr/>
        </p:nvSpPr>
        <p:spPr>
          <a:xfrm>
            <a:off x="3398538" y="1599538"/>
            <a:ext cx="2346925" cy="1944425"/>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D0E37C15-2D57-4284-8CC7-25DE5245991F}"/>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9;p4">
            <a:extLst>
              <a:ext uri="{FF2B5EF4-FFF2-40B4-BE49-F238E27FC236}">
                <a16:creationId xmlns:a16="http://schemas.microsoft.com/office/drawing/2014/main" id="{A30AC2C0-0CCF-44C3-AB76-FE36FEC23673}"/>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30;p4">
            <a:extLst>
              <a:ext uri="{FF2B5EF4-FFF2-40B4-BE49-F238E27FC236}">
                <a16:creationId xmlns:a16="http://schemas.microsoft.com/office/drawing/2014/main" id="{A1D658AD-AA88-41AB-A319-D1D87BE21754}"/>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31;p4">
            <a:extLst>
              <a:ext uri="{FF2B5EF4-FFF2-40B4-BE49-F238E27FC236}">
                <a16:creationId xmlns:a16="http://schemas.microsoft.com/office/drawing/2014/main" id="{D1A91D72-F25B-406E-89BF-5B3212DC29E4}"/>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2CFA0484-152D-4966-8DCD-71A73E5DD903}"/>
              </a:ext>
            </a:extLst>
          </p:cNvPr>
          <p:cNvSpPr txBox="1">
            <a:spLocks noGrp="1"/>
          </p:cNvSpPr>
          <p:nvPr>
            <p:ph type="sldNum" idx="10"/>
          </p:nvPr>
        </p:nvSpPr>
        <p:spPr/>
        <p:txBody>
          <a:bodyPr/>
          <a:lstStyle>
            <a:lvl1pPr>
              <a:defRPr/>
            </a:lvl1pPr>
          </a:lstStyle>
          <a:p>
            <a:pPr>
              <a:defRPr/>
            </a:pPr>
            <a:fld id="{E981BCEA-64F1-46D2-941D-D46C462F7E68}" type="slidenum">
              <a:rPr lang="sk-SK" altLang="sk-SK"/>
              <a:pPr>
                <a:defRPr/>
              </a:pPr>
              <a:t>‹N›</a:t>
            </a:fld>
            <a:endParaRPr lang="sk-SK" altLang="sk-SK"/>
          </a:p>
        </p:txBody>
      </p:sp>
    </p:spTree>
    <p:extLst>
      <p:ext uri="{BB962C8B-B14F-4D97-AF65-F5344CB8AC3E}">
        <p14:creationId xmlns:p14="http://schemas.microsoft.com/office/powerpoint/2010/main" val="351624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95AAF4E7-B461-4196-8EA4-A9A68C3BECC0}"/>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E77463B4-8215-44FA-8391-674B3F9D4453}"/>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87;p10">
            <a:extLst>
              <a:ext uri="{FF2B5EF4-FFF2-40B4-BE49-F238E27FC236}">
                <a16:creationId xmlns:a16="http://schemas.microsoft.com/office/drawing/2014/main" id="{8B9BA2AF-DE82-43D0-8108-E546BCF00872}"/>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88;p10">
            <a:extLst>
              <a:ext uri="{FF2B5EF4-FFF2-40B4-BE49-F238E27FC236}">
                <a16:creationId xmlns:a16="http://schemas.microsoft.com/office/drawing/2014/main" id="{599A74EF-D434-4C7E-828C-619C0EACCFC6}"/>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89;p10">
            <a:extLst>
              <a:ext uri="{FF2B5EF4-FFF2-40B4-BE49-F238E27FC236}">
                <a16:creationId xmlns:a16="http://schemas.microsoft.com/office/drawing/2014/main" id="{8E81DFDF-9F5A-4C0B-A475-9D158EEF868C}"/>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90;p10">
            <a:extLst>
              <a:ext uri="{FF2B5EF4-FFF2-40B4-BE49-F238E27FC236}">
                <a16:creationId xmlns:a16="http://schemas.microsoft.com/office/drawing/2014/main" id="{9E0D177A-FCC6-4BFD-BAB5-BD44EC4D06E3}"/>
              </a:ext>
            </a:extLst>
          </p:cNvPr>
          <p:cNvSpPr txBox="1">
            <a:spLocks noGrp="1"/>
          </p:cNvSpPr>
          <p:nvPr>
            <p:ph type="sldNum" idx="10"/>
          </p:nvPr>
        </p:nvSpPr>
        <p:spPr/>
        <p:txBody>
          <a:bodyPr/>
          <a:lstStyle>
            <a:lvl1pPr>
              <a:defRPr/>
            </a:lvl1pPr>
          </a:lstStyle>
          <a:p>
            <a:pPr>
              <a:defRPr/>
            </a:pPr>
            <a:fld id="{D9587DCC-7D42-45B8-9F5B-EB58E8AA7ECF}" type="slidenum">
              <a:rPr lang="sk-SK" altLang="sk-SK"/>
              <a:pPr>
                <a:defRPr/>
              </a:pPr>
              <a:t>‹N›</a:t>
            </a:fld>
            <a:endParaRPr lang="sk-SK" altLang="sk-SK"/>
          </a:p>
        </p:txBody>
      </p:sp>
    </p:spTree>
    <p:extLst>
      <p:ext uri="{BB962C8B-B14F-4D97-AF65-F5344CB8AC3E}">
        <p14:creationId xmlns:p14="http://schemas.microsoft.com/office/powerpoint/2010/main" val="2146654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D912AFAD-80FF-42F3-A91D-EF952A62E2C4}"/>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CC42F114-4198-4F64-AAFA-B5AE74F02923}"/>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D7B3CCE2-9F7D-4CBA-B74E-B6B5A66E3174}"/>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904ECD04-3246-4E33-9F48-1599B226CA7A}"/>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ED2522CC-80A3-4522-8439-6A13C974544B}"/>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D70B998F-AFD0-4054-9F93-8C8619D16453}"/>
              </a:ext>
            </a:extLst>
          </p:cNvPr>
          <p:cNvSpPr txBox="1">
            <a:spLocks noGrp="1"/>
          </p:cNvSpPr>
          <p:nvPr>
            <p:ph type="sldNum" idx="10"/>
          </p:nvPr>
        </p:nvSpPr>
        <p:spPr/>
        <p:txBody>
          <a:bodyPr/>
          <a:lstStyle>
            <a:lvl1pPr>
              <a:defRPr/>
            </a:lvl1pPr>
          </a:lstStyle>
          <a:p>
            <a:pPr>
              <a:defRPr/>
            </a:pPr>
            <a:fld id="{AA3AED08-B180-4379-8486-9A45CBA70CAF}" type="slidenum">
              <a:rPr lang="sk-SK" altLang="sk-SK"/>
              <a:pPr>
                <a:defRPr/>
              </a:pPr>
              <a:t>‹N›</a:t>
            </a:fld>
            <a:endParaRPr lang="sk-SK" altLang="sk-SK"/>
          </a:p>
        </p:txBody>
      </p:sp>
    </p:spTree>
    <p:extLst>
      <p:ext uri="{BB962C8B-B14F-4D97-AF65-F5344CB8AC3E}">
        <p14:creationId xmlns:p14="http://schemas.microsoft.com/office/powerpoint/2010/main" val="3348210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1467683A-F60B-4729-A940-61AF073B3B3C}"/>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02A9FD34-96A4-4B07-930C-BF1E6029871C}"/>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8524860B-4FE0-4790-A722-549961156F8F}"/>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5B4B1AE8-5EF3-41E5-B8E4-CED29509A56C}" type="slidenum">
              <a:rPr lang="sk-SK" altLang="sk-SK"/>
              <a:pPr>
                <a:defRPr/>
              </a:pPr>
              <a:t>‹N›</a:t>
            </a:fld>
            <a:endParaRPr lang="sk-SK" altLang="sk-SK"/>
          </a:p>
        </p:txBody>
      </p:sp>
    </p:spTree>
  </p:cSld>
  <p:clrMap bg1="lt1" tx1="dk1" bg2="dk2" tx2="lt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jamboard.google.com/d/1A_ZYsdO8k2rO4uW2M_d1ZXTsFo42E-9rDXaaELHVYwI/edit?usp=sharing" TargetMode="External"/><Relationship Id="rId2" Type="http://schemas.openxmlformats.org/officeDocument/2006/relationships/hyperlink" Target="https://create.kahoot.it/share/2020-1-sk01-ka226-sch-094350-digi-school-economics-demand-and-supply/4e07e310-b33a-4428-9e89-03a133012acf"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4.xml"/><Relationship Id="rId4" Type="http://schemas.openxmlformats.org/officeDocument/2006/relationships/hyperlink" Target="https://www.liveworksheets.com/xo2751755n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EDC7C2F3-62CF-4E85-A1CB-9F2DE29B978C}"/>
              </a:ext>
            </a:extLst>
          </p:cNvPr>
          <p:cNvSpPr txBox="1">
            <a:spLocks noGrp="1"/>
          </p:cNvSpPr>
          <p:nvPr>
            <p:ph type="ctrTitle"/>
          </p:nvPr>
        </p:nvSpPr>
        <p:spPr>
          <a:xfrm>
            <a:off x="611188" y="2427288"/>
            <a:ext cx="6694487" cy="1158875"/>
          </a:xfrm>
        </p:spPr>
        <p:txBody>
          <a:bodyPr/>
          <a:lstStyle/>
          <a:p>
            <a:pPr eaLnBrk="1" hangingPunct="1">
              <a:spcBef>
                <a:spcPct val="0"/>
              </a:spcBef>
              <a:spcAft>
                <a:spcPct val="0"/>
              </a:spcAft>
              <a:buClr>
                <a:srgbClr val="FFFFFF"/>
              </a:buClr>
              <a:buFont typeface="Roboto Slab" panose="020B0604020202020204" pitchFamily="2" charset="0"/>
              <a:buNone/>
            </a:pP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Digi</a:t>
            </a:r>
            <a:r>
              <a:rPr lang="en-US"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 Schol</a:t>
            </a: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 E</a:t>
            </a:r>
            <a:r>
              <a:rPr lang="en-US"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c</a:t>
            </a: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onomi</a:t>
            </a:r>
            <a:r>
              <a:rPr lang="en-US"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cs Market Equilibrium</a:t>
            </a:r>
            <a:endPar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endParaRPr>
          </a:p>
        </p:txBody>
      </p:sp>
      <p:pic>
        <p:nvPicPr>
          <p:cNvPr id="8195" name="Obrázok 6" descr="Erasmus+ logo EN.jpg">
            <a:extLst>
              <a:ext uri="{FF2B5EF4-FFF2-40B4-BE49-F238E27FC236}">
                <a16:creationId xmlns:a16="http://schemas.microsoft.com/office/drawing/2014/main" id="{5B706081-055A-445E-9E5F-9A6E3C2A80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Obrázok 2">
            <a:extLst>
              <a:ext uri="{FF2B5EF4-FFF2-40B4-BE49-F238E27FC236}">
                <a16:creationId xmlns:a16="http://schemas.microsoft.com/office/drawing/2014/main" id="{3FA823A7-EC5F-46F2-B03D-A5C39ECF62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85750"/>
            <a:ext cx="11588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bdĺžnik 12">
            <a:extLst>
              <a:ext uri="{FF2B5EF4-FFF2-40B4-BE49-F238E27FC236}">
                <a16:creationId xmlns:a16="http://schemas.microsoft.com/office/drawing/2014/main" id="{8FD6F57D-4252-4C24-820E-1CB1DDFBEE57}"/>
              </a:ext>
            </a:extLst>
          </p:cNvPr>
          <p:cNvSpPr>
            <a:spLocks noChangeArrowheads="1"/>
          </p:cNvSpPr>
          <p:nvPr/>
        </p:nvSpPr>
        <p:spPr bwMode="auto">
          <a:xfrm>
            <a:off x="428625" y="4643438"/>
            <a:ext cx="5080000" cy="400050"/>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defRPr/>
            </a:pPr>
            <a:r>
              <a:rPr lang="sk-SK" altLang="sk-SK" sz="2000" b="1" dirty="0">
                <a:solidFill>
                  <a:schemeClr val="accent4"/>
                </a:solidFill>
                <a:latin typeface="Weekly Free Light" panose="00000400000000000000" pitchFamily="50" charset="-18"/>
              </a:rPr>
              <a:t>2020-1-SK01-KA226-SCH-094350</a:t>
            </a:r>
            <a:r>
              <a:rPr lang="sk-SK" altLang="sk-SK" sz="2000" b="1" dirty="0">
                <a:solidFill>
                  <a:schemeClr val="bg1"/>
                </a:solidFill>
              </a:rPr>
              <a:t>  </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objekt pre číslo snímky 3">
            <a:extLst>
              <a:ext uri="{FF2B5EF4-FFF2-40B4-BE49-F238E27FC236}">
                <a16:creationId xmlns:a16="http://schemas.microsoft.com/office/drawing/2014/main" id="{34AAB60D-EB35-4CBE-BE00-9732D1F91EB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D8BABFD-480E-447D-BAEB-BA84C3E3713E}"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10</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24579" name="Podnadpis 2">
            <a:extLst>
              <a:ext uri="{FF2B5EF4-FFF2-40B4-BE49-F238E27FC236}">
                <a16:creationId xmlns:a16="http://schemas.microsoft.com/office/drawing/2014/main" id="{7B8A4B9F-5836-44A7-B143-C69BD361971A}"/>
              </a:ext>
            </a:extLst>
          </p:cNvPr>
          <p:cNvSpPr txBox="1">
            <a:spLocks noChangeArrowheads="1"/>
          </p:cNvSpPr>
          <p:nvPr/>
        </p:nvSpPr>
        <p:spPr bwMode="auto">
          <a:xfrm>
            <a:off x="1116013" y="1054100"/>
            <a:ext cx="74041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None/>
            </a:pPr>
            <a:r>
              <a:rPr lang="en-US" altLang="sk-SK" sz="1800" dirty="0">
                <a:solidFill>
                  <a:schemeClr val="tx1"/>
                </a:solidFill>
                <a:latin typeface="Weekly Free Light" panose="02070309020205020404" pitchFamily="50" charset="0"/>
              </a:rPr>
              <a:t>Sources</a:t>
            </a:r>
            <a:r>
              <a:rPr lang="sk-SK" altLang="sk-SK" sz="1800" dirty="0">
                <a:solidFill>
                  <a:schemeClr val="tx1"/>
                </a:solidFill>
                <a:latin typeface="Weekly Free Light" panose="02070309020205020404" pitchFamily="50" charset="0"/>
              </a:rPr>
              <a:t>:</a:t>
            </a:r>
          </a:p>
          <a:p>
            <a:pPr>
              <a:buClr>
                <a:srgbClr val="94BF6E"/>
              </a:buClr>
              <a:buSzPts val="1800"/>
              <a:buFont typeface="Arial" panose="020B0604020202020204" pitchFamily="34" charset="0"/>
              <a:buNone/>
            </a:pPr>
            <a:endParaRPr lang="sk-SK" altLang="sk-SK" sz="1200" dirty="0">
              <a:solidFill>
                <a:schemeClr val="tx1"/>
              </a:solidFill>
              <a:latin typeface="Weekly Free Light" panose="02070309020205020404" pitchFamily="50" charset="0"/>
            </a:endParaRPr>
          </a:p>
          <a:p>
            <a:pPr>
              <a:buClr>
                <a:srgbClr val="94BF6E"/>
              </a:buClr>
              <a:buSzPts val="1800"/>
              <a:buFont typeface="Arial" panose="020B0604020202020204" pitchFamily="34" charset="0"/>
              <a:buNone/>
            </a:pPr>
            <a:r>
              <a:rPr lang="sk-SK" altLang="sk-SK" sz="1200" dirty="0">
                <a:solidFill>
                  <a:schemeClr val="tx1"/>
                </a:solidFill>
                <a:latin typeface="Weekly Free Light" panose="02070309020205020404" pitchFamily="50" charset="0"/>
              </a:rPr>
              <a:t>Novák J., Šlosár R., Základy ekonómie a ekonomiky, SPN Bratislava, 2008, ISBN: 978-80-10-01346-3</a:t>
            </a:r>
          </a:p>
          <a:p>
            <a:pPr>
              <a:buClr>
                <a:srgbClr val="94BF6E"/>
              </a:buClr>
              <a:buSzPts val="1800"/>
              <a:buFont typeface="Arial" panose="020B0604020202020204" pitchFamily="34" charset="0"/>
              <a:buNone/>
            </a:pPr>
            <a:endParaRPr lang="sk-SK" altLang="sk-SK" sz="1200" dirty="0">
              <a:solidFill>
                <a:schemeClr val="tx1"/>
              </a:solidFill>
              <a:latin typeface="Weekly Free Light" panose="02070309020205020404" pitchFamily="50" charset="0"/>
            </a:endParaRPr>
          </a:p>
          <a:p>
            <a:pPr>
              <a:buClr>
                <a:srgbClr val="94BF6E"/>
              </a:buClr>
              <a:buSzPts val="1800"/>
              <a:buFont typeface="Arial" panose="020B0604020202020204" pitchFamily="34" charset="0"/>
              <a:buNone/>
            </a:pPr>
            <a:r>
              <a:rPr lang="sk-SK" altLang="sk-SK" sz="1200" dirty="0">
                <a:solidFill>
                  <a:schemeClr val="tx1"/>
                </a:solidFill>
                <a:latin typeface="Weekly Free Light" panose="02070309020205020404" pitchFamily="50" charset="0"/>
              </a:rPr>
              <a:t>Orbánová D., Maturujem z ekonomiky a ekonómie, SPN Bratislava, 2014, ISBN 978-80-10-025575-6</a:t>
            </a:r>
          </a:p>
          <a:p>
            <a:pPr>
              <a:buClr>
                <a:srgbClr val="94BF6E"/>
              </a:buClr>
              <a:buSzPts val="1800"/>
              <a:buFont typeface="Arial" panose="020B0604020202020204" pitchFamily="34" charset="0"/>
              <a:buNone/>
            </a:pPr>
            <a:endParaRPr lang="sk-SK" altLang="sk-SK" sz="1200" dirty="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endParaRPr lang="sk-SK" altLang="sk-SK" sz="1800" dirty="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endParaRPr lang="sk-SK" altLang="sk-SK" sz="1800" b="1" dirty="0">
              <a:solidFill>
                <a:srgbClr val="94BF6E"/>
              </a:solidFill>
              <a:latin typeface="Weekly Free Light" panose="02070309020205020404" pitchFamily="50" charset="0"/>
            </a:endParaRPr>
          </a:p>
        </p:txBody>
      </p:sp>
      <p:pic>
        <p:nvPicPr>
          <p:cNvPr id="24580" name="Obrázok 6" descr="Erasmus+ logo EN.jpg">
            <a:extLst>
              <a:ext uri="{FF2B5EF4-FFF2-40B4-BE49-F238E27FC236}">
                <a16:creationId xmlns:a16="http://schemas.microsoft.com/office/drawing/2014/main" id="{50CA493A-04D9-498B-B875-C317A4966A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889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Google Shape;292;p25">
            <a:extLst>
              <a:ext uri="{FF2B5EF4-FFF2-40B4-BE49-F238E27FC236}">
                <a16:creationId xmlns:a16="http://schemas.microsoft.com/office/drawing/2014/main" id="{64458BA2-7205-4123-B1EF-737C1CE53836}"/>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Google Shape;139;p15">
            <a:extLst>
              <a:ext uri="{FF2B5EF4-FFF2-40B4-BE49-F238E27FC236}">
                <a16:creationId xmlns:a16="http://schemas.microsoft.com/office/drawing/2014/main" id="{D5D24BF6-31FE-4992-9F49-FEABCBC608A0}"/>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Weekly Free Light" panose="02070309020205020404" pitchFamily="50"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Weekly Free Light" panose="02070309020205020404" pitchFamily="50" charset="0"/>
              <a:cs typeface="Arial" panose="020B0604020202020204" pitchFamily="34" charset="0"/>
              <a:sym typeface="Nixie One" panose="020B0604020202020204" charset="0"/>
            </a:endParaRPr>
          </a:p>
        </p:txBody>
      </p:sp>
      <p:sp>
        <p:nvSpPr>
          <p:cNvPr id="25603" name="Google Shape;141;p15">
            <a:extLst>
              <a:ext uri="{FF2B5EF4-FFF2-40B4-BE49-F238E27FC236}">
                <a16:creationId xmlns:a16="http://schemas.microsoft.com/office/drawing/2014/main" id="{D7A5A94B-5785-435C-B2A9-1C896B6CA4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FA3BE5D-9AF0-40C2-BC82-CF6D7731CE31}"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11</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7" name="Google Shape;132;p14">
            <a:extLst>
              <a:ext uri="{FF2B5EF4-FFF2-40B4-BE49-F238E27FC236}">
                <a16:creationId xmlns:a16="http://schemas.microsoft.com/office/drawing/2014/main" id="{EBE910B1-1D5D-4C19-ACF2-73C626C15D68}"/>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Weekly Free Light" panose="00000400000000000000" pitchFamily="50" charset="-18"/>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p:txBody>
      </p:sp>
      <p:pic>
        <p:nvPicPr>
          <p:cNvPr id="25605" name="Obrázok 7" descr="Erasmus+ logo EN.jpg">
            <a:extLst>
              <a:ext uri="{FF2B5EF4-FFF2-40B4-BE49-F238E27FC236}">
                <a16:creationId xmlns:a16="http://schemas.microsoft.com/office/drawing/2014/main" id="{7301ED74-71A5-42F0-846F-4A7AAE54A0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BlokTextu 9">
            <a:extLst>
              <a:ext uri="{FF2B5EF4-FFF2-40B4-BE49-F238E27FC236}">
                <a16:creationId xmlns:a16="http://schemas.microsoft.com/office/drawing/2014/main" id="{387EEE0A-CC78-4AC7-AFFB-16666691EA45}"/>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latin typeface="Weekly Free Light" panose="02070309020205020404" pitchFamily="50" charset="0"/>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54;p17">
            <a:extLst>
              <a:ext uri="{FF2B5EF4-FFF2-40B4-BE49-F238E27FC236}">
                <a16:creationId xmlns:a16="http://schemas.microsoft.com/office/drawing/2014/main" id="{5BD53A00-A9A9-44E9-A5DF-2BA2EEE99191}"/>
              </a:ext>
            </a:extLst>
          </p:cNvPr>
          <p:cNvSpPr txBox="1">
            <a:spLocks noGrp="1"/>
          </p:cNvSpPr>
          <p:nvPr>
            <p:ph type="body" idx="1"/>
          </p:nvPr>
        </p:nvSpPr>
        <p:spPr>
          <a:xfrm>
            <a:off x="107950" y="1635125"/>
            <a:ext cx="6840538" cy="1441450"/>
          </a:xfrm>
        </p:spPr>
        <p:txBody>
          <a:bodyPr/>
          <a:lstStyle/>
          <a:p>
            <a:pPr marL="342900" indent="-342900" algn="l" eaLnBrk="1" hangingPunct="1">
              <a:spcAft>
                <a:spcPct val="0"/>
              </a:spcAft>
              <a:buFont typeface="Wingdings" panose="05000000000000000000" pitchFamily="2" charset="2"/>
              <a:buChar char="v"/>
            </a:pPr>
            <a:r>
              <a:rPr lang="en-US" altLang="sk-SK">
                <a:latin typeface="Nixie One" panose="020B0604020202020204" charset="0"/>
                <a:cs typeface="Arial" panose="020B0604020202020204" pitchFamily="34" charset="0"/>
                <a:sym typeface="Nixie One" panose="020B0604020202020204" charset="0"/>
              </a:rPr>
              <a:t>Subject</a:t>
            </a:r>
            <a:r>
              <a:rPr lang="sk-SK" altLang="sk-SK">
                <a:latin typeface="Nixie One" panose="020B0604020202020204" charset="0"/>
                <a:cs typeface="Arial" panose="020B0604020202020204" pitchFamily="34" charset="0"/>
                <a:sym typeface="Nixie One" panose="020B0604020202020204" charset="0"/>
              </a:rPr>
              <a:t>: Ekonomi</a:t>
            </a:r>
            <a:r>
              <a:rPr lang="en-US" altLang="sk-SK">
                <a:latin typeface="Nixie One" panose="020B0604020202020204" charset="0"/>
                <a:cs typeface="Arial" panose="020B0604020202020204" pitchFamily="34" charset="0"/>
                <a:sym typeface="Nixie One" panose="020B0604020202020204" charset="0"/>
              </a:rPr>
              <a:t>cs</a:t>
            </a:r>
            <a:endParaRPr lang="sk-SK" altLang="sk-SK">
              <a:latin typeface="Nixie One" panose="020B0604020202020204" charset="0"/>
              <a:cs typeface="Arial" panose="020B0604020202020204" pitchFamily="34" charset="0"/>
              <a:sym typeface="Nixie One" panose="020B0604020202020204" charset="0"/>
            </a:endParaRPr>
          </a:p>
          <a:p>
            <a:pPr marL="342900" indent="-342900" algn="l" eaLnBrk="1" hangingPunct="1">
              <a:spcAft>
                <a:spcPct val="0"/>
              </a:spcAft>
              <a:buFont typeface="Wingdings" panose="05000000000000000000" pitchFamily="2" charset="2"/>
              <a:buChar char="v"/>
            </a:pPr>
            <a:r>
              <a:rPr lang="en-US" altLang="sk-SK">
                <a:latin typeface="Nixie One" panose="020B0604020202020204" charset="0"/>
                <a:cs typeface="Arial" panose="020B0604020202020204" pitchFamily="34" charset="0"/>
                <a:sym typeface="Nixie One" panose="020B0604020202020204" charset="0"/>
              </a:rPr>
              <a:t>S</a:t>
            </a:r>
            <a:r>
              <a:rPr lang="sk-SK" altLang="sk-SK">
                <a:latin typeface="Nixie One" panose="020B0604020202020204" charset="0"/>
                <a:cs typeface="Arial" panose="020B0604020202020204" pitchFamily="34" charset="0"/>
                <a:sym typeface="Nixie One" panose="020B0604020202020204" charset="0"/>
              </a:rPr>
              <a:t>pecifi</a:t>
            </a:r>
            <a:r>
              <a:rPr lang="en-US" altLang="sk-SK">
                <a:latin typeface="Nixie One" panose="020B0604020202020204" charset="0"/>
                <a:cs typeface="Arial" panose="020B0604020202020204" pitchFamily="34" charset="0"/>
                <a:sym typeface="Nixie One" panose="020B0604020202020204" charset="0"/>
              </a:rPr>
              <a:t>cation</a:t>
            </a:r>
            <a:r>
              <a:rPr lang="sk-SK" altLang="sk-SK">
                <a:latin typeface="Nixie One" panose="020B0604020202020204" charset="0"/>
                <a:cs typeface="Arial" panose="020B0604020202020204" pitchFamily="34" charset="0"/>
                <a:sym typeface="Nixie One" panose="020B0604020202020204" charset="0"/>
              </a:rPr>
              <a:t>: Ekonomi</a:t>
            </a:r>
            <a:r>
              <a:rPr lang="en-US" altLang="sk-SK">
                <a:latin typeface="Nixie One" panose="020B0604020202020204" charset="0"/>
                <a:cs typeface="Arial" panose="020B0604020202020204" pitchFamily="34" charset="0"/>
                <a:sym typeface="Nixie One" panose="020B0604020202020204" charset="0"/>
              </a:rPr>
              <a:t>cs</a:t>
            </a:r>
            <a:endParaRPr lang="sk-SK" altLang="sk-SK">
              <a:latin typeface="Nixie One" panose="020B0604020202020204" charset="0"/>
              <a:cs typeface="Arial" panose="020B0604020202020204" pitchFamily="34" charset="0"/>
              <a:sym typeface="Nixie One" panose="020B0604020202020204" charset="0"/>
            </a:endParaRPr>
          </a:p>
          <a:p>
            <a:pPr marL="342900" indent="-342900" algn="l" eaLnBrk="1" hangingPunct="1">
              <a:spcAft>
                <a:spcPct val="0"/>
              </a:spcAft>
              <a:buFont typeface="Wingdings" panose="05000000000000000000" pitchFamily="2" charset="2"/>
              <a:buChar char="v"/>
            </a:pPr>
            <a:r>
              <a:rPr lang="en-US" altLang="sk-SK">
                <a:latin typeface="Nixie One" panose="020B0604020202020204" charset="0"/>
                <a:cs typeface="Arial" panose="020B0604020202020204" pitchFamily="34" charset="0"/>
                <a:sym typeface="Nixie One" panose="020B0604020202020204" charset="0"/>
              </a:rPr>
              <a:t>Age Group:</a:t>
            </a:r>
            <a:r>
              <a:rPr lang="sk-SK" altLang="sk-SK">
                <a:latin typeface="Nixie One" panose="020B0604020202020204" charset="0"/>
                <a:cs typeface="Arial" panose="020B0604020202020204" pitchFamily="34" charset="0"/>
                <a:sym typeface="Nixie One" panose="020B0604020202020204" charset="0"/>
              </a:rPr>
              <a:t> 16-19</a:t>
            </a:r>
          </a:p>
          <a:p>
            <a:pPr marL="342900" indent="-342900" algn="l" eaLnBrk="1" hangingPunct="1">
              <a:spcAft>
                <a:spcPct val="0"/>
              </a:spcAft>
              <a:buFont typeface="Wingdings" panose="05000000000000000000" pitchFamily="2" charset="2"/>
              <a:buChar char="v"/>
            </a:pPr>
            <a:r>
              <a:rPr lang="en-US" altLang="sk-SK">
                <a:latin typeface="Nixie One" panose="020B0604020202020204" charset="0"/>
                <a:cs typeface="Arial" panose="020B0604020202020204" pitchFamily="34" charset="0"/>
                <a:sym typeface="Nixie One" panose="020B0604020202020204" charset="0"/>
              </a:rPr>
              <a:t>Lesson</a:t>
            </a:r>
            <a:r>
              <a:rPr lang="sk-SK" altLang="sk-SK">
                <a:latin typeface="Nixie One" panose="020B0604020202020204" charset="0"/>
                <a:cs typeface="Arial" panose="020B0604020202020204" pitchFamily="34" charset="0"/>
                <a:sym typeface="Nixie One" panose="020B0604020202020204" charset="0"/>
              </a:rPr>
              <a:t>: 45 min</a:t>
            </a:r>
          </a:p>
        </p:txBody>
      </p:sp>
      <p:sp>
        <p:nvSpPr>
          <p:cNvPr id="10243" name="Google Shape;155;p17">
            <a:extLst>
              <a:ext uri="{FF2B5EF4-FFF2-40B4-BE49-F238E27FC236}">
                <a16:creationId xmlns:a16="http://schemas.microsoft.com/office/drawing/2014/main" id="{482EC4B2-CFF9-48DC-A95F-E25E7F4FD32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B5A7C31-0FDC-4654-A74B-03FD9B79A519}"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2</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10244" name="BlokTextu 4">
            <a:extLst>
              <a:ext uri="{FF2B5EF4-FFF2-40B4-BE49-F238E27FC236}">
                <a16:creationId xmlns:a16="http://schemas.microsoft.com/office/drawing/2014/main" id="{7C474C49-0F58-42E8-A215-B9B5FD8EB1B2}"/>
              </a:ext>
            </a:extLst>
          </p:cNvPr>
          <p:cNvSpPr txBox="1">
            <a:spLocks noChangeArrowheads="1"/>
          </p:cNvSpPr>
          <p:nvPr/>
        </p:nvSpPr>
        <p:spPr bwMode="auto">
          <a:xfrm>
            <a:off x="539750" y="4538663"/>
            <a:ext cx="3960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000" b="1">
                <a:solidFill>
                  <a:schemeClr val="bg1"/>
                </a:solidFill>
                <a:latin typeface="Weekly Free Light" panose="02070309020205020404" pitchFamily="50" charset="0"/>
              </a:rPr>
              <a:t>2020-1-SK01-KA226-SCH-094350</a:t>
            </a:r>
          </a:p>
        </p:txBody>
      </p:sp>
      <p:pic>
        <p:nvPicPr>
          <p:cNvPr id="10245" name="Obrázok 3">
            <a:extLst>
              <a:ext uri="{FF2B5EF4-FFF2-40B4-BE49-F238E27FC236}">
                <a16:creationId xmlns:a16="http://schemas.microsoft.com/office/drawing/2014/main" id="{B8A0EF82-EF50-4FAD-91E1-CCCF23537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27063"/>
            <a:ext cx="2463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265;p25">
            <a:extLst>
              <a:ext uri="{FF2B5EF4-FFF2-40B4-BE49-F238E27FC236}">
                <a16:creationId xmlns:a16="http://schemas.microsoft.com/office/drawing/2014/main" id="{BCE65087-9A02-4E70-A8E8-6958AE8441FB}"/>
              </a:ext>
            </a:extLst>
          </p:cNvPr>
          <p:cNvSpPr txBox="1">
            <a:spLocks noGrp="1"/>
          </p:cNvSpPr>
          <p:nvPr>
            <p:ph type="title" idx="4294967295"/>
          </p:nvPr>
        </p:nvSpPr>
        <p:spPr>
          <a:xfrm>
            <a:off x="387350" y="366713"/>
            <a:ext cx="2759075" cy="476250"/>
          </a:xfrm>
        </p:spPr>
        <p:txBody>
          <a:bodyPr anchor="t"/>
          <a:lstStyle/>
          <a:p>
            <a:pPr eaLnBrk="1" hangingPunct="1">
              <a:buClr>
                <a:srgbClr val="FFFFFF"/>
              </a:buClr>
              <a:buSzPts val="1800"/>
              <a:buFont typeface="Roboto Slab" panose="020B0604020202020204" pitchFamily="2" charset="0"/>
              <a:buNone/>
            </a:pPr>
            <a:endParaRPr lang="sk-SK" altLang="sk-SK" sz="1800" b="1">
              <a:solidFill>
                <a:srgbClr val="124057"/>
              </a:solidFill>
              <a:latin typeface="Roboto Slab" panose="020B0604020202020204" pitchFamily="2" charset="0"/>
              <a:cs typeface="Arial" panose="020B0604020202020204" pitchFamily="34" charset="0"/>
              <a:sym typeface="Roboto Slab" panose="020B0604020202020204" pitchFamily="2" charset="0"/>
            </a:endParaRPr>
          </a:p>
        </p:txBody>
      </p:sp>
      <p:sp>
        <p:nvSpPr>
          <p:cNvPr id="12291" name="Google Shape;266;p25">
            <a:extLst>
              <a:ext uri="{FF2B5EF4-FFF2-40B4-BE49-F238E27FC236}">
                <a16:creationId xmlns:a16="http://schemas.microsoft.com/office/drawing/2014/main" id="{EE1EB36C-2D94-4DCC-99A8-77FF46F6316F}"/>
              </a:ext>
            </a:extLst>
          </p:cNvPr>
          <p:cNvSpPr>
            <a:spLocks noChangeArrowheads="1"/>
          </p:cNvSpPr>
          <p:nvPr/>
        </p:nvSpPr>
        <p:spPr bwMode="auto">
          <a:xfrm>
            <a:off x="3759200" y="3738563"/>
            <a:ext cx="3549650" cy="749300"/>
          </a:xfrm>
          <a:prstGeom prst="homePlate">
            <a:avLst>
              <a:gd name="adj" fmla="val 35442"/>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2" name="Google Shape;267;p25">
            <a:extLst>
              <a:ext uri="{FF2B5EF4-FFF2-40B4-BE49-F238E27FC236}">
                <a16:creationId xmlns:a16="http://schemas.microsoft.com/office/drawing/2014/main" id="{47D98545-FB67-45CD-97BE-F02C340CE240}"/>
              </a:ext>
            </a:extLst>
          </p:cNvPr>
          <p:cNvSpPr>
            <a:spLocks noChangeArrowheads="1"/>
          </p:cNvSpPr>
          <p:nvPr/>
        </p:nvSpPr>
        <p:spPr bwMode="auto">
          <a:xfrm>
            <a:off x="3759200" y="3003550"/>
            <a:ext cx="3189288" cy="749300"/>
          </a:xfrm>
          <a:prstGeom prst="homePlate">
            <a:avLst>
              <a:gd name="adj" fmla="val 35450"/>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3" name="Google Shape;268;p25">
            <a:extLst>
              <a:ext uri="{FF2B5EF4-FFF2-40B4-BE49-F238E27FC236}">
                <a16:creationId xmlns:a16="http://schemas.microsoft.com/office/drawing/2014/main" id="{CFDA08D8-FC2C-43A2-B2A6-4DBD9AB94863}"/>
              </a:ext>
            </a:extLst>
          </p:cNvPr>
          <p:cNvSpPr>
            <a:spLocks noChangeArrowheads="1"/>
          </p:cNvSpPr>
          <p:nvPr/>
        </p:nvSpPr>
        <p:spPr bwMode="auto">
          <a:xfrm>
            <a:off x="3759200" y="2259013"/>
            <a:ext cx="3692525" cy="749300"/>
          </a:xfrm>
          <a:prstGeom prst="homePlate">
            <a:avLst>
              <a:gd name="adj" fmla="val 35431"/>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4" name="Google Shape;269;p25">
            <a:extLst>
              <a:ext uri="{FF2B5EF4-FFF2-40B4-BE49-F238E27FC236}">
                <a16:creationId xmlns:a16="http://schemas.microsoft.com/office/drawing/2014/main" id="{28EB176E-D2A5-4CF7-99A9-9CB95447C706}"/>
              </a:ext>
            </a:extLst>
          </p:cNvPr>
          <p:cNvSpPr>
            <a:spLocks noChangeArrowheads="1"/>
          </p:cNvSpPr>
          <p:nvPr/>
        </p:nvSpPr>
        <p:spPr bwMode="auto">
          <a:xfrm>
            <a:off x="3759200" y="1508125"/>
            <a:ext cx="3116263" cy="750888"/>
          </a:xfrm>
          <a:prstGeom prst="homePlate">
            <a:avLst>
              <a:gd name="adj" fmla="val 35353"/>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5" name="Google Shape;270;p25">
            <a:extLst>
              <a:ext uri="{FF2B5EF4-FFF2-40B4-BE49-F238E27FC236}">
                <a16:creationId xmlns:a16="http://schemas.microsoft.com/office/drawing/2014/main" id="{AED1CEFD-7192-4C17-9796-7EBA0BB79D41}"/>
              </a:ext>
            </a:extLst>
          </p:cNvPr>
          <p:cNvSpPr>
            <a:spLocks noChangeArrowheads="1"/>
          </p:cNvSpPr>
          <p:nvPr/>
        </p:nvSpPr>
        <p:spPr bwMode="auto">
          <a:xfrm>
            <a:off x="2889250" y="1320800"/>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6" name="Google Shape;271;p25">
            <a:extLst>
              <a:ext uri="{FF2B5EF4-FFF2-40B4-BE49-F238E27FC236}">
                <a16:creationId xmlns:a16="http://schemas.microsoft.com/office/drawing/2014/main" id="{3E711F3C-9DD0-45EB-8AEF-86F058B7D64B}"/>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7" name="Google Shape;272;p25">
            <a:extLst>
              <a:ext uri="{FF2B5EF4-FFF2-40B4-BE49-F238E27FC236}">
                <a16:creationId xmlns:a16="http://schemas.microsoft.com/office/drawing/2014/main" id="{AC369F61-6A57-4176-B5C7-9D6A038177C1}"/>
              </a:ext>
            </a:extLst>
          </p:cNvPr>
          <p:cNvSpPr>
            <a:spLocks noChangeArrowheads="1"/>
          </p:cNvSpPr>
          <p:nvPr/>
        </p:nvSpPr>
        <p:spPr bwMode="auto">
          <a:xfrm rot="10800000" flipH="1">
            <a:off x="2892425" y="3008313"/>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8" name="Google Shape;273;p25">
            <a:extLst>
              <a:ext uri="{FF2B5EF4-FFF2-40B4-BE49-F238E27FC236}">
                <a16:creationId xmlns:a16="http://schemas.microsoft.com/office/drawing/2014/main" id="{FCEAE70E-9336-4868-96A6-6CDC6B73FAAA}"/>
              </a:ext>
            </a:extLst>
          </p:cNvPr>
          <p:cNvSpPr>
            <a:spLocks noChangeArrowheads="1"/>
          </p:cNvSpPr>
          <p:nvPr/>
        </p:nvSpPr>
        <p:spPr bwMode="auto">
          <a:xfrm rot="10800000" flipH="1">
            <a:off x="2894013" y="3751263"/>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9" name="Google Shape;274;p25">
            <a:extLst>
              <a:ext uri="{FF2B5EF4-FFF2-40B4-BE49-F238E27FC236}">
                <a16:creationId xmlns:a16="http://schemas.microsoft.com/office/drawing/2014/main" id="{ABEA591A-9CA3-40ED-8808-31E20C13EB08}"/>
              </a:ext>
            </a:extLst>
          </p:cNvPr>
          <p:cNvSpPr>
            <a:spLocks noChangeArrowheads="1"/>
          </p:cNvSpPr>
          <p:nvPr/>
        </p:nvSpPr>
        <p:spPr bwMode="auto">
          <a:xfrm rot="10800000">
            <a:off x="2022475" y="3748088"/>
            <a:ext cx="877888" cy="9413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0" name="Google Shape;275;p25">
            <a:extLst>
              <a:ext uri="{FF2B5EF4-FFF2-40B4-BE49-F238E27FC236}">
                <a16:creationId xmlns:a16="http://schemas.microsoft.com/office/drawing/2014/main" id="{A22212C0-8B54-4532-84AA-C1B1482CF996}"/>
              </a:ext>
            </a:extLst>
          </p:cNvPr>
          <p:cNvSpPr>
            <a:spLocks noChangeArrowheads="1"/>
          </p:cNvSpPr>
          <p:nvPr/>
        </p:nvSpPr>
        <p:spPr bwMode="auto">
          <a:xfrm flipH="1">
            <a:off x="2017713" y="2127250"/>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1" name="Google Shape;276;p25">
            <a:extLst>
              <a:ext uri="{FF2B5EF4-FFF2-40B4-BE49-F238E27FC236}">
                <a16:creationId xmlns:a16="http://schemas.microsoft.com/office/drawing/2014/main" id="{AC3673FD-9047-4DDC-96DB-4008C810DC96}"/>
              </a:ext>
            </a:extLst>
          </p:cNvPr>
          <p:cNvSpPr>
            <a:spLocks noChangeArrowheads="1"/>
          </p:cNvSpPr>
          <p:nvPr/>
        </p:nvSpPr>
        <p:spPr bwMode="auto">
          <a:xfrm flipH="1">
            <a:off x="2016125" y="1314450"/>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2" name="Google Shape;277;p25">
            <a:extLst>
              <a:ext uri="{FF2B5EF4-FFF2-40B4-BE49-F238E27FC236}">
                <a16:creationId xmlns:a16="http://schemas.microsoft.com/office/drawing/2014/main" id="{C890F006-13E4-4D19-AEB2-C6921B20BFED}"/>
              </a:ext>
            </a:extLst>
          </p:cNvPr>
          <p:cNvSpPr>
            <a:spLocks noChangeArrowheads="1"/>
          </p:cNvSpPr>
          <p:nvPr/>
        </p:nvSpPr>
        <p:spPr bwMode="auto">
          <a:xfrm rot="10800000">
            <a:off x="2020888" y="3003550"/>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3" name="Google Shape;278;p25">
            <a:extLst>
              <a:ext uri="{FF2B5EF4-FFF2-40B4-BE49-F238E27FC236}">
                <a16:creationId xmlns:a16="http://schemas.microsoft.com/office/drawing/2014/main" id="{791E8F00-5AE3-4B8A-843A-38EEB4B863C9}"/>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4" name="Google Shape;279;p25">
            <a:extLst>
              <a:ext uri="{FF2B5EF4-FFF2-40B4-BE49-F238E27FC236}">
                <a16:creationId xmlns:a16="http://schemas.microsoft.com/office/drawing/2014/main" id="{A8B56025-C0FF-4CE8-B555-EC2AFD73653C}"/>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01</a:t>
            </a:r>
          </a:p>
        </p:txBody>
      </p:sp>
      <p:cxnSp>
        <p:nvCxnSpPr>
          <p:cNvPr id="12305" name="Google Shape;280;p25">
            <a:extLst>
              <a:ext uri="{FF2B5EF4-FFF2-40B4-BE49-F238E27FC236}">
                <a16:creationId xmlns:a16="http://schemas.microsoft.com/office/drawing/2014/main" id="{ED3E5578-4E76-4D50-8B24-6BF7983EF8BF}"/>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6" name="Google Shape;281;p25">
            <a:extLst>
              <a:ext uri="{FF2B5EF4-FFF2-40B4-BE49-F238E27FC236}">
                <a16:creationId xmlns:a16="http://schemas.microsoft.com/office/drawing/2014/main" id="{118884C0-5662-4659-BE14-B38DD8AE1E21}"/>
              </a:ext>
            </a:extLst>
          </p:cNvPr>
          <p:cNvSpPr txBox="1">
            <a:spLocks noChangeArrowheads="1"/>
          </p:cNvSpPr>
          <p:nvPr/>
        </p:nvSpPr>
        <p:spPr bwMode="auto">
          <a:xfrm>
            <a:off x="4532313" y="1666875"/>
            <a:ext cx="18399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en-US" altLang="sk-SK" sz="1200">
                <a:solidFill>
                  <a:srgbClr val="FFFFFF"/>
                </a:solidFill>
                <a:latin typeface="Weekly Free Light" panose="02070309020205020404" pitchFamily="50" charset="0"/>
                <a:sym typeface="Nixie One" panose="020B0604020202020204" charset="0"/>
              </a:rPr>
              <a:t>Revision</a:t>
            </a:r>
            <a:endParaRPr lang="sk-SK" altLang="sk-SK">
              <a:solidFill>
                <a:srgbClr val="FFFFFF"/>
              </a:solidFill>
              <a:latin typeface="Weekly Free Light" panose="02070309020205020404" pitchFamily="50" charset="0"/>
              <a:sym typeface="Nixie One" panose="020B0604020202020204" charset="0"/>
            </a:endParaRPr>
          </a:p>
        </p:txBody>
      </p:sp>
      <p:sp>
        <p:nvSpPr>
          <p:cNvPr id="12307" name="Google Shape;282;p25">
            <a:extLst>
              <a:ext uri="{FF2B5EF4-FFF2-40B4-BE49-F238E27FC236}">
                <a16:creationId xmlns:a16="http://schemas.microsoft.com/office/drawing/2014/main" id="{1E5C8C45-1561-4C16-A2FC-59E5909CBD24}"/>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02</a:t>
            </a:r>
            <a:endParaRPr lang="sk-SK" altLang="sk-SK" sz="2400" b="1">
              <a:latin typeface="Nixie One" panose="020B0604020202020204" charset="0"/>
              <a:sym typeface="Nixie One" panose="020B0604020202020204" charset="0"/>
            </a:endParaRPr>
          </a:p>
        </p:txBody>
      </p:sp>
      <p:cxnSp>
        <p:nvCxnSpPr>
          <p:cNvPr id="12308" name="Google Shape;283;p25">
            <a:extLst>
              <a:ext uri="{FF2B5EF4-FFF2-40B4-BE49-F238E27FC236}">
                <a16:creationId xmlns:a16="http://schemas.microsoft.com/office/drawing/2014/main" id="{9B42CA87-95F5-4C77-B645-04399447C1AA}"/>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4;p25">
            <a:extLst>
              <a:ext uri="{FF2B5EF4-FFF2-40B4-BE49-F238E27FC236}">
                <a16:creationId xmlns:a16="http://schemas.microsoft.com/office/drawing/2014/main" id="{B1B2A166-F40C-4792-ACFF-04CB9400D046}"/>
              </a:ext>
            </a:extLst>
          </p:cNvPr>
          <p:cNvSpPr txBox="1">
            <a:spLocks noChangeArrowheads="1"/>
          </p:cNvSpPr>
          <p:nvPr/>
        </p:nvSpPr>
        <p:spPr bwMode="auto">
          <a:xfrm>
            <a:off x="4532313" y="2409825"/>
            <a:ext cx="2271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en-US" altLang="sk-SK" sz="1200">
                <a:solidFill>
                  <a:srgbClr val="FFFFFF"/>
                </a:solidFill>
                <a:latin typeface="Weekly Free Light" panose="02070309020205020404" pitchFamily="50" charset="0"/>
                <a:sym typeface="Nixie One" panose="020B0604020202020204" charset="0"/>
              </a:rPr>
              <a:t>Market Equilibrium</a:t>
            </a:r>
            <a:endParaRPr lang="sk-SK" altLang="sk-SK">
              <a:latin typeface="Weekly Free Light" panose="02070309020205020404" pitchFamily="50" charset="0"/>
              <a:sym typeface="Nixie One" panose="020B0604020202020204" charset="0"/>
            </a:endParaRPr>
          </a:p>
        </p:txBody>
      </p:sp>
      <p:sp>
        <p:nvSpPr>
          <p:cNvPr id="12310" name="Google Shape;285;p25">
            <a:extLst>
              <a:ext uri="{FF2B5EF4-FFF2-40B4-BE49-F238E27FC236}">
                <a16:creationId xmlns:a16="http://schemas.microsoft.com/office/drawing/2014/main" id="{1A885273-A967-4493-83B5-6F81BF6B5571}"/>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03</a:t>
            </a:r>
          </a:p>
        </p:txBody>
      </p:sp>
      <p:cxnSp>
        <p:nvCxnSpPr>
          <p:cNvPr id="12311" name="Google Shape;286;p25">
            <a:extLst>
              <a:ext uri="{FF2B5EF4-FFF2-40B4-BE49-F238E27FC236}">
                <a16:creationId xmlns:a16="http://schemas.microsoft.com/office/drawing/2014/main" id="{040A9AD5-3928-4EDF-A1A2-0152314DF719}"/>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2" name="Google Shape;287;p25">
            <a:extLst>
              <a:ext uri="{FF2B5EF4-FFF2-40B4-BE49-F238E27FC236}">
                <a16:creationId xmlns:a16="http://schemas.microsoft.com/office/drawing/2014/main" id="{E87B7CF6-6188-4AF3-B6EC-58B8272FE100}"/>
              </a:ext>
            </a:extLst>
          </p:cNvPr>
          <p:cNvSpPr txBox="1">
            <a:spLocks noChangeArrowheads="1"/>
          </p:cNvSpPr>
          <p:nvPr/>
        </p:nvSpPr>
        <p:spPr bwMode="auto">
          <a:xfrm>
            <a:off x="4497388" y="3074988"/>
            <a:ext cx="2055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en-US" altLang="sk-SK" sz="1200">
                <a:solidFill>
                  <a:srgbClr val="FFFFFF"/>
                </a:solidFill>
                <a:latin typeface="Weekly Free Light" panose="02070309020205020404" pitchFamily="50" charset="0"/>
                <a:sym typeface="Nixie One" panose="020B0604020202020204" charset="0"/>
              </a:rPr>
              <a:t>Market Disequilibrium</a:t>
            </a:r>
            <a:endParaRPr lang="sk-SK" altLang="sk-SK">
              <a:solidFill>
                <a:srgbClr val="FFFFFF"/>
              </a:solidFill>
              <a:latin typeface="Weekly Free Light" panose="02070309020205020404" pitchFamily="50" charset="0"/>
              <a:sym typeface="Nixie One" panose="020B0604020202020204" charset="0"/>
            </a:endParaRPr>
          </a:p>
        </p:txBody>
      </p:sp>
      <p:sp>
        <p:nvSpPr>
          <p:cNvPr id="12313" name="Google Shape;288;p25">
            <a:extLst>
              <a:ext uri="{FF2B5EF4-FFF2-40B4-BE49-F238E27FC236}">
                <a16:creationId xmlns:a16="http://schemas.microsoft.com/office/drawing/2014/main" id="{6E02A06A-E21C-4461-B003-A017D0351930}"/>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04</a:t>
            </a:r>
          </a:p>
        </p:txBody>
      </p:sp>
      <p:cxnSp>
        <p:nvCxnSpPr>
          <p:cNvPr id="12314" name="Google Shape;289;p25">
            <a:extLst>
              <a:ext uri="{FF2B5EF4-FFF2-40B4-BE49-F238E27FC236}">
                <a16:creationId xmlns:a16="http://schemas.microsoft.com/office/drawing/2014/main" id="{C640530B-6D96-4D40-9C5E-D7187FEB49BB}"/>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5" name="Google Shape;290;p25">
            <a:extLst>
              <a:ext uri="{FF2B5EF4-FFF2-40B4-BE49-F238E27FC236}">
                <a16:creationId xmlns:a16="http://schemas.microsoft.com/office/drawing/2014/main" id="{4E04C35D-E2E5-4ABA-AD10-D711DE81A549}"/>
              </a:ext>
            </a:extLst>
          </p:cNvPr>
          <p:cNvSpPr txBox="1">
            <a:spLocks noChangeArrowheads="1"/>
          </p:cNvSpPr>
          <p:nvPr/>
        </p:nvSpPr>
        <p:spPr bwMode="auto">
          <a:xfrm>
            <a:off x="4573588" y="3844925"/>
            <a:ext cx="15827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en-US" altLang="sk-SK" sz="1200">
                <a:solidFill>
                  <a:srgbClr val="FFFFFF"/>
                </a:solidFill>
                <a:latin typeface="Weekly Free Light" panose="02070309020205020404" pitchFamily="50" charset="0"/>
                <a:sym typeface="Nixie One" panose="020B0604020202020204" charset="0"/>
              </a:rPr>
              <a:t>Teaching Materials</a:t>
            </a:r>
            <a:endParaRPr lang="sk-SK" altLang="sk-SK" sz="1200">
              <a:solidFill>
                <a:srgbClr val="FFFFFF"/>
              </a:solidFill>
              <a:latin typeface="Weekly Free Light" panose="02070309020205020404" pitchFamily="50" charset="0"/>
              <a:sym typeface="Nixie One" panose="020B0604020202020204" charset="0"/>
            </a:endParaRPr>
          </a:p>
          <a:p>
            <a:pPr eaLnBrk="1" hangingPunct="1">
              <a:lnSpc>
                <a:spcPct val="83000"/>
              </a:lnSpc>
              <a:buFont typeface="Arial" panose="020B0604020202020204" pitchFamily="34" charset="0"/>
              <a:buNone/>
            </a:pPr>
            <a:endParaRPr lang="sk-SK" altLang="sk-SK">
              <a:solidFill>
                <a:srgbClr val="FFFFFF"/>
              </a:solidFill>
              <a:latin typeface="Nixie One" panose="020B0604020202020204" charset="0"/>
              <a:sym typeface="Nixie One" panose="020B0604020202020204" charset="0"/>
            </a:endParaRPr>
          </a:p>
        </p:txBody>
      </p:sp>
      <p:sp>
        <p:nvSpPr>
          <p:cNvPr id="12316" name="Google Shape;291;p25">
            <a:extLst>
              <a:ext uri="{FF2B5EF4-FFF2-40B4-BE49-F238E27FC236}">
                <a16:creationId xmlns:a16="http://schemas.microsoft.com/office/drawing/2014/main" id="{A4DE2AF6-8E94-4758-8810-EE5C04183FC2}"/>
              </a:ext>
            </a:extLst>
          </p:cNvPr>
          <p:cNvSpPr>
            <a:spLocks noChangeArrowheads="1"/>
          </p:cNvSpPr>
          <p:nvPr/>
        </p:nvSpPr>
        <p:spPr bwMode="auto">
          <a:xfrm flipH="1">
            <a:off x="3787775" y="1509713"/>
            <a:ext cx="90488" cy="2978150"/>
          </a:xfrm>
          <a:custGeom>
            <a:avLst/>
            <a:gdLst>
              <a:gd name="T0" fmla="*/ 0 w 120000"/>
              <a:gd name="T1" fmla="*/ 2147483646 h 120000"/>
              <a:gd name="T2" fmla="*/ 0 w 120000"/>
              <a:gd name="T3" fmla="*/ 2147483646 h 120000"/>
              <a:gd name="T4" fmla="*/ 103 w 120000"/>
              <a:gd name="T5" fmla="*/ 0 h 120000"/>
              <a:gd name="T6" fmla="*/ 103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17" name="Google Shape;292;p25">
            <a:extLst>
              <a:ext uri="{FF2B5EF4-FFF2-40B4-BE49-F238E27FC236}">
                <a16:creationId xmlns:a16="http://schemas.microsoft.com/office/drawing/2014/main" id="{6F832AED-2E52-4802-AFDC-EB07B15BDC15}"/>
              </a:ext>
            </a:extLst>
          </p:cNvPr>
          <p:cNvSpPr txBox="1">
            <a:spLocks noChangeArrowheads="1"/>
          </p:cNvSpPr>
          <p:nvPr/>
        </p:nvSpPr>
        <p:spPr bwMode="auto">
          <a:xfrm>
            <a:off x="298450" y="4710113"/>
            <a:ext cx="3711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panose="020B0604020202020204" charset="0"/>
              <a:sym typeface="Nixie One" panose="020B0604020202020204" charset="0"/>
            </a:endParaRPr>
          </a:p>
        </p:txBody>
      </p:sp>
      <p:sp>
        <p:nvSpPr>
          <p:cNvPr id="12318" name="Google Shape;312;p25">
            <a:extLst>
              <a:ext uri="{FF2B5EF4-FFF2-40B4-BE49-F238E27FC236}">
                <a16:creationId xmlns:a16="http://schemas.microsoft.com/office/drawing/2014/main" id="{B5D6134C-3050-4F94-8CA7-F30CF041565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882D49B-20BF-437D-8455-16FE7F76ACC6}"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3</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12319" name="Google Shape;292;p25">
            <a:extLst>
              <a:ext uri="{FF2B5EF4-FFF2-40B4-BE49-F238E27FC236}">
                <a16:creationId xmlns:a16="http://schemas.microsoft.com/office/drawing/2014/main" id="{77016593-35B4-4600-866A-BD23326A7FE3}"/>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pic>
        <p:nvPicPr>
          <p:cNvPr id="12320" name="Obrázok 2">
            <a:extLst>
              <a:ext uri="{FF2B5EF4-FFF2-40B4-BE49-F238E27FC236}">
                <a16:creationId xmlns:a16="http://schemas.microsoft.com/office/drawing/2014/main" id="{B006CD66-6588-461B-BE2B-13A07134C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57188"/>
            <a:ext cx="3181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21" name="Google Shape;506;p40">
            <a:extLst>
              <a:ext uri="{FF2B5EF4-FFF2-40B4-BE49-F238E27FC236}">
                <a16:creationId xmlns:a16="http://schemas.microsoft.com/office/drawing/2014/main" id="{35F52AB2-8BE2-4942-9061-863C185A1A4E}"/>
              </a:ext>
            </a:extLst>
          </p:cNvPr>
          <p:cNvGrpSpPr>
            <a:grpSpLocks/>
          </p:cNvGrpSpPr>
          <p:nvPr/>
        </p:nvGrpSpPr>
        <p:grpSpPr bwMode="auto">
          <a:xfrm>
            <a:off x="3275013" y="1701800"/>
            <a:ext cx="296862" cy="252413"/>
            <a:chOff x="1934025" y="1001650"/>
            <a:chExt cx="415300" cy="355600"/>
          </a:xfrm>
        </p:grpSpPr>
        <p:sp>
          <p:nvSpPr>
            <p:cNvPr id="12343" name="Google Shape;507;p40">
              <a:extLst>
                <a:ext uri="{FF2B5EF4-FFF2-40B4-BE49-F238E27FC236}">
                  <a16:creationId xmlns:a16="http://schemas.microsoft.com/office/drawing/2014/main" id="{3C6FC9AD-EFE5-4BB5-8630-10E55651D984}"/>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4" name="Google Shape;508;p40">
              <a:extLst>
                <a:ext uri="{FF2B5EF4-FFF2-40B4-BE49-F238E27FC236}">
                  <a16:creationId xmlns:a16="http://schemas.microsoft.com/office/drawing/2014/main" id="{9114BE61-61EC-4D68-AB75-D5076F3FCC5E}"/>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5" name="Google Shape;509;p40">
              <a:extLst>
                <a:ext uri="{FF2B5EF4-FFF2-40B4-BE49-F238E27FC236}">
                  <a16:creationId xmlns:a16="http://schemas.microsoft.com/office/drawing/2014/main" id="{CB634BE9-E117-4AE2-B9DC-D78C03B7441B}"/>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6" name="Google Shape;510;p40">
              <a:extLst>
                <a:ext uri="{FF2B5EF4-FFF2-40B4-BE49-F238E27FC236}">
                  <a16:creationId xmlns:a16="http://schemas.microsoft.com/office/drawing/2014/main" id="{50B49882-4590-4A2A-B004-CA7F583B8D38}"/>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2" name="Google Shape;506;p40">
            <a:extLst>
              <a:ext uri="{FF2B5EF4-FFF2-40B4-BE49-F238E27FC236}">
                <a16:creationId xmlns:a16="http://schemas.microsoft.com/office/drawing/2014/main" id="{E080E5E2-22F3-4461-B823-11CC062E1575}"/>
              </a:ext>
            </a:extLst>
          </p:cNvPr>
          <p:cNvGrpSpPr>
            <a:grpSpLocks/>
          </p:cNvGrpSpPr>
          <p:nvPr/>
        </p:nvGrpSpPr>
        <p:grpSpPr bwMode="auto">
          <a:xfrm>
            <a:off x="1579563" y="1096963"/>
            <a:ext cx="296862" cy="252412"/>
            <a:chOff x="1934025" y="1001650"/>
            <a:chExt cx="415300" cy="355600"/>
          </a:xfrm>
        </p:grpSpPr>
        <p:sp>
          <p:nvSpPr>
            <p:cNvPr id="12339" name="Google Shape;507;p40">
              <a:extLst>
                <a:ext uri="{FF2B5EF4-FFF2-40B4-BE49-F238E27FC236}">
                  <a16:creationId xmlns:a16="http://schemas.microsoft.com/office/drawing/2014/main" id="{17888EAD-8806-41C2-82E0-47C9F056A1A6}"/>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0" name="Google Shape;508;p40">
              <a:extLst>
                <a:ext uri="{FF2B5EF4-FFF2-40B4-BE49-F238E27FC236}">
                  <a16:creationId xmlns:a16="http://schemas.microsoft.com/office/drawing/2014/main" id="{68FE4545-3A65-4877-A831-EC240AA5B8B6}"/>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1" name="Google Shape;509;p40">
              <a:extLst>
                <a:ext uri="{FF2B5EF4-FFF2-40B4-BE49-F238E27FC236}">
                  <a16:creationId xmlns:a16="http://schemas.microsoft.com/office/drawing/2014/main" id="{AB3EAE38-1C8E-4B19-8D75-5A8FC84BD954}"/>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2" name="Google Shape;510;p40">
              <a:extLst>
                <a:ext uri="{FF2B5EF4-FFF2-40B4-BE49-F238E27FC236}">
                  <a16:creationId xmlns:a16="http://schemas.microsoft.com/office/drawing/2014/main" id="{5DE29960-E48F-465E-89AB-FA87AD408981}"/>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3" name="Google Shape;506;p40">
            <a:extLst>
              <a:ext uri="{FF2B5EF4-FFF2-40B4-BE49-F238E27FC236}">
                <a16:creationId xmlns:a16="http://schemas.microsoft.com/office/drawing/2014/main" id="{C917334C-C51A-4579-B820-A45FDF064517}"/>
              </a:ext>
            </a:extLst>
          </p:cNvPr>
          <p:cNvGrpSpPr>
            <a:grpSpLocks/>
          </p:cNvGrpSpPr>
          <p:nvPr/>
        </p:nvGrpSpPr>
        <p:grpSpPr bwMode="auto">
          <a:xfrm>
            <a:off x="3233738" y="2451100"/>
            <a:ext cx="296862" cy="252413"/>
            <a:chOff x="1934025" y="1001650"/>
            <a:chExt cx="415300" cy="355600"/>
          </a:xfrm>
        </p:grpSpPr>
        <p:sp>
          <p:nvSpPr>
            <p:cNvPr id="12335" name="Google Shape;507;p40">
              <a:extLst>
                <a:ext uri="{FF2B5EF4-FFF2-40B4-BE49-F238E27FC236}">
                  <a16:creationId xmlns:a16="http://schemas.microsoft.com/office/drawing/2014/main" id="{219B1CAE-1577-4B5D-AABE-C3E9D146E088}"/>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6" name="Google Shape;508;p40">
              <a:extLst>
                <a:ext uri="{FF2B5EF4-FFF2-40B4-BE49-F238E27FC236}">
                  <a16:creationId xmlns:a16="http://schemas.microsoft.com/office/drawing/2014/main" id="{CE45F8E0-2946-43C5-95DE-95F711E5C03F}"/>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7" name="Google Shape;509;p40">
              <a:extLst>
                <a:ext uri="{FF2B5EF4-FFF2-40B4-BE49-F238E27FC236}">
                  <a16:creationId xmlns:a16="http://schemas.microsoft.com/office/drawing/2014/main" id="{C496A361-3B8C-4369-8103-933B1F8211EB}"/>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8" name="Google Shape;510;p40">
              <a:extLst>
                <a:ext uri="{FF2B5EF4-FFF2-40B4-BE49-F238E27FC236}">
                  <a16:creationId xmlns:a16="http://schemas.microsoft.com/office/drawing/2014/main" id="{91659DE7-6A7B-4C18-8AA9-5F15607BF05E}"/>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4" name="Google Shape;506;p40">
            <a:extLst>
              <a:ext uri="{FF2B5EF4-FFF2-40B4-BE49-F238E27FC236}">
                <a16:creationId xmlns:a16="http://schemas.microsoft.com/office/drawing/2014/main" id="{484C0A47-87D6-4176-879B-01EC8F1185AB}"/>
              </a:ext>
            </a:extLst>
          </p:cNvPr>
          <p:cNvGrpSpPr>
            <a:grpSpLocks/>
          </p:cNvGrpSpPr>
          <p:nvPr/>
        </p:nvGrpSpPr>
        <p:grpSpPr bwMode="auto">
          <a:xfrm>
            <a:off x="3233738" y="3248025"/>
            <a:ext cx="296862" cy="252413"/>
            <a:chOff x="1934025" y="1001650"/>
            <a:chExt cx="415300" cy="355600"/>
          </a:xfrm>
        </p:grpSpPr>
        <p:sp>
          <p:nvSpPr>
            <p:cNvPr id="12331" name="Google Shape;507;p40">
              <a:extLst>
                <a:ext uri="{FF2B5EF4-FFF2-40B4-BE49-F238E27FC236}">
                  <a16:creationId xmlns:a16="http://schemas.microsoft.com/office/drawing/2014/main" id="{9D70B8A4-5CCB-4F49-9A02-587CEA99A5CE}"/>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2" name="Google Shape;508;p40">
              <a:extLst>
                <a:ext uri="{FF2B5EF4-FFF2-40B4-BE49-F238E27FC236}">
                  <a16:creationId xmlns:a16="http://schemas.microsoft.com/office/drawing/2014/main" id="{342E77D3-D5D5-411C-9795-575C61BF732B}"/>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3" name="Google Shape;509;p40">
              <a:extLst>
                <a:ext uri="{FF2B5EF4-FFF2-40B4-BE49-F238E27FC236}">
                  <a16:creationId xmlns:a16="http://schemas.microsoft.com/office/drawing/2014/main" id="{76BDAF64-9D68-44C7-833A-066E3B28602F}"/>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4" name="Google Shape;510;p40">
              <a:extLst>
                <a:ext uri="{FF2B5EF4-FFF2-40B4-BE49-F238E27FC236}">
                  <a16:creationId xmlns:a16="http://schemas.microsoft.com/office/drawing/2014/main" id="{402692D3-F528-4ACC-985E-ED07BEA032EA}"/>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5" name="Google Shape;506;p40">
            <a:extLst>
              <a:ext uri="{FF2B5EF4-FFF2-40B4-BE49-F238E27FC236}">
                <a16:creationId xmlns:a16="http://schemas.microsoft.com/office/drawing/2014/main" id="{2596A6AA-6A16-4405-8A73-4A6CE60297F7}"/>
              </a:ext>
            </a:extLst>
          </p:cNvPr>
          <p:cNvGrpSpPr>
            <a:grpSpLocks/>
          </p:cNvGrpSpPr>
          <p:nvPr/>
        </p:nvGrpSpPr>
        <p:grpSpPr bwMode="auto">
          <a:xfrm>
            <a:off x="3221038" y="4024313"/>
            <a:ext cx="296862" cy="252412"/>
            <a:chOff x="1934025" y="1001650"/>
            <a:chExt cx="415300" cy="355600"/>
          </a:xfrm>
        </p:grpSpPr>
        <p:sp>
          <p:nvSpPr>
            <p:cNvPr id="12327" name="Google Shape;507;p40">
              <a:extLst>
                <a:ext uri="{FF2B5EF4-FFF2-40B4-BE49-F238E27FC236}">
                  <a16:creationId xmlns:a16="http://schemas.microsoft.com/office/drawing/2014/main" id="{7177D531-4A5E-4838-99C6-8ADD569FB33A}"/>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8" name="Google Shape;508;p40">
              <a:extLst>
                <a:ext uri="{FF2B5EF4-FFF2-40B4-BE49-F238E27FC236}">
                  <a16:creationId xmlns:a16="http://schemas.microsoft.com/office/drawing/2014/main" id="{54FFCAC5-BD37-4D92-A5F1-38FD72BA458D}"/>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9" name="Google Shape;509;p40">
              <a:extLst>
                <a:ext uri="{FF2B5EF4-FFF2-40B4-BE49-F238E27FC236}">
                  <a16:creationId xmlns:a16="http://schemas.microsoft.com/office/drawing/2014/main" id="{EEE73812-B371-48C6-9984-371327890DD3}"/>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0" name="Google Shape;510;p40">
              <a:extLst>
                <a:ext uri="{FF2B5EF4-FFF2-40B4-BE49-F238E27FC236}">
                  <a16:creationId xmlns:a16="http://schemas.microsoft.com/office/drawing/2014/main" id="{C8D929B5-B060-4C01-9E58-48DE10516A36}"/>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26" name="BlokTextu 58">
            <a:extLst>
              <a:ext uri="{FF2B5EF4-FFF2-40B4-BE49-F238E27FC236}">
                <a16:creationId xmlns:a16="http://schemas.microsoft.com/office/drawing/2014/main" id="{27755D57-0DEE-4F96-8D74-55C2CE2D7469}"/>
              </a:ext>
            </a:extLst>
          </p:cNvPr>
          <p:cNvSpPr txBox="1">
            <a:spLocks noChangeArrowheads="1"/>
          </p:cNvSpPr>
          <p:nvPr/>
        </p:nvSpPr>
        <p:spPr bwMode="auto">
          <a:xfrm>
            <a:off x="1016000" y="1335088"/>
            <a:ext cx="465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solidFill>
                  <a:srgbClr val="124057"/>
                </a:solidFill>
                <a:latin typeface="Weekly Free Light" panose="02070309020205020404" pitchFamily="50" charset="0"/>
              </a:rPr>
              <a:t>Contents:</a:t>
            </a:r>
            <a:endParaRPr lang="sk-SK" altLang="sk-SK">
              <a:latin typeface="Weekly Free Light" panose="02070309020205020404" pitchFamily="50"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7;p16">
            <a:extLst>
              <a:ext uri="{FF2B5EF4-FFF2-40B4-BE49-F238E27FC236}">
                <a16:creationId xmlns:a16="http://schemas.microsoft.com/office/drawing/2014/main" id="{07FCAAF5-B5C3-4119-91B5-6AC2792E0BDF}"/>
              </a:ext>
            </a:extLst>
          </p:cNvPr>
          <p:cNvSpPr txBox="1">
            <a:spLocks noGrp="1"/>
          </p:cNvSpPr>
          <p:nvPr>
            <p:ph type="subTitle" idx="1"/>
          </p:nvPr>
        </p:nvSpPr>
        <p:spPr>
          <a:xfrm>
            <a:off x="-149225" y="4659313"/>
            <a:ext cx="3744913" cy="381000"/>
          </a:xfrm>
        </p:spPr>
        <p:txBody>
          <a:bodyPr/>
          <a:lstStyle/>
          <a:p>
            <a:pPr algn="ctr" eaLnBrk="1" hangingPunct="1">
              <a:spcBef>
                <a:spcPct val="0"/>
              </a:spcBef>
              <a:spcAft>
                <a:spcPct val="0"/>
              </a:spcAft>
              <a:buClrTx/>
            </a:pPr>
            <a:r>
              <a:rPr lang="sk-SK" altLang="sk-SK" sz="1200">
                <a:solidFill>
                  <a:schemeClr val="tx1"/>
                </a:solidFill>
                <a:latin typeface="Weekly Free Light" panose="02070309020205020404" pitchFamily="50" charset="0"/>
                <a:cs typeface="Arial" panose="020B0604020202020204" pitchFamily="34" charset="0"/>
              </a:rPr>
              <a:t>2020-1-SK01-KA226-SCH-094350</a:t>
            </a:r>
          </a:p>
        </p:txBody>
      </p:sp>
      <p:sp>
        <p:nvSpPr>
          <p:cNvPr id="14339" name="Google Shape;148;p16">
            <a:extLst>
              <a:ext uri="{FF2B5EF4-FFF2-40B4-BE49-F238E27FC236}">
                <a16:creationId xmlns:a16="http://schemas.microsoft.com/office/drawing/2014/main" id="{980A4F4D-3450-4F16-86A2-19A3DECDCE08}"/>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Weekly Free Light" panose="02070309020205020404" pitchFamily="50" charset="0"/>
                <a:sym typeface="Roboto Slab" panose="020B0604020202020204" pitchFamily="2" charset="0"/>
              </a:rPr>
              <a:t>1</a:t>
            </a:r>
          </a:p>
        </p:txBody>
      </p:sp>
      <p:sp>
        <p:nvSpPr>
          <p:cNvPr id="14340" name="Google Shape;149;p16">
            <a:extLst>
              <a:ext uri="{FF2B5EF4-FFF2-40B4-BE49-F238E27FC236}">
                <a16:creationId xmlns:a16="http://schemas.microsoft.com/office/drawing/2014/main" id="{DE5E6309-2306-475C-8C3E-F8215E65DF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135923B-63F6-4A3C-B6D6-E326A20EACFA}"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4</a:t>
            </a:fld>
            <a:endParaRPr lang="sk-SK" altLang="sk-SK" sz="800">
              <a:solidFill>
                <a:srgbClr val="FFFFFF"/>
              </a:solidFill>
              <a:latin typeface="Weekly Free Light" panose="02070309020205020404" pitchFamily="50" charset="0"/>
              <a:sym typeface="Roboto Slab" panose="020B0604020202020204" pitchFamily="2" charset="0"/>
            </a:endParaRPr>
          </a:p>
        </p:txBody>
      </p:sp>
      <p:pic>
        <p:nvPicPr>
          <p:cNvPr id="14341" name="Obrázok 2">
            <a:extLst>
              <a:ext uri="{FF2B5EF4-FFF2-40B4-BE49-F238E27FC236}">
                <a16:creationId xmlns:a16="http://schemas.microsoft.com/office/drawing/2014/main" id="{59C1F359-CA6F-4781-B5C0-3FE1CBA93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8"/>
            <a:ext cx="26177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Nadpis 1">
            <a:extLst>
              <a:ext uri="{FF2B5EF4-FFF2-40B4-BE49-F238E27FC236}">
                <a16:creationId xmlns:a16="http://schemas.microsoft.com/office/drawing/2014/main" id="{732B5A5C-DCA8-42D4-A674-ED90C2FB862A}"/>
              </a:ext>
            </a:extLst>
          </p:cNvPr>
          <p:cNvSpPr txBox="1">
            <a:spLocks noGrp="1"/>
          </p:cNvSpPr>
          <p:nvPr>
            <p:ph type="ctrTitle"/>
          </p:nvPr>
        </p:nvSpPr>
        <p:spPr>
          <a:xfrm>
            <a:off x="4113213" y="2878138"/>
            <a:ext cx="4505325" cy="1160462"/>
          </a:xfrm>
        </p:spPr>
        <p:txBody>
          <a:bodyPr/>
          <a:lstStyle/>
          <a:p>
            <a:pPr>
              <a:spcBef>
                <a:spcPct val="0"/>
              </a:spcBef>
              <a:spcAft>
                <a:spcPct val="0"/>
              </a:spcAft>
            </a:pPr>
            <a:r>
              <a:rPr lang="en-US" altLang="sk-SK" b="1">
                <a:latin typeface="Roboto Slab" panose="020B0604020202020204" pitchFamily="2" charset="0"/>
                <a:cs typeface="Arial" panose="020B0604020202020204" pitchFamily="34" charset="0"/>
              </a:rPr>
              <a:t>Revision</a:t>
            </a:r>
            <a:endParaRPr lang="sk-SK" altLang="sk-SK" b="1">
              <a:latin typeface="Roboto Slab" panose="020B0604020202020204" pitchFamily="2" charset="0"/>
              <a:cs typeface="Arial" panose="020B0604020202020204" pitchFamily="34" charset="0"/>
            </a:endParaRPr>
          </a:p>
        </p:txBody>
      </p:sp>
      <p:grpSp>
        <p:nvGrpSpPr>
          <p:cNvPr id="14343" name="Skupina 7">
            <a:extLst>
              <a:ext uri="{FF2B5EF4-FFF2-40B4-BE49-F238E27FC236}">
                <a16:creationId xmlns:a16="http://schemas.microsoft.com/office/drawing/2014/main" id="{26CF42D5-CD76-4541-A63C-B143726C98CB}"/>
              </a:ext>
            </a:extLst>
          </p:cNvPr>
          <p:cNvGrpSpPr>
            <a:grpSpLocks/>
          </p:cNvGrpSpPr>
          <p:nvPr/>
        </p:nvGrpSpPr>
        <p:grpSpPr bwMode="auto">
          <a:xfrm>
            <a:off x="4838700" y="-1173163"/>
            <a:ext cx="4029075" cy="4241801"/>
            <a:chOff x="4838643" y="-1646265"/>
            <a:chExt cx="4029773" cy="4241029"/>
          </a:xfrm>
        </p:grpSpPr>
        <p:cxnSp>
          <p:nvCxnSpPr>
            <p:cNvPr id="3" name="Rovná spojnica 2">
              <a:extLst>
                <a:ext uri="{FF2B5EF4-FFF2-40B4-BE49-F238E27FC236}">
                  <a16:creationId xmlns:a16="http://schemas.microsoft.com/office/drawing/2014/main" id="{609C661E-AABE-4C4A-A605-5486AF3F9DD9}"/>
                </a:ext>
              </a:extLst>
            </p:cNvPr>
            <p:cNvCxnSpPr/>
            <p:nvPr/>
          </p:nvCxnSpPr>
          <p:spPr>
            <a:xfrm>
              <a:off x="5484868" y="410762"/>
              <a:ext cx="0" cy="2017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ovná spojnica 11">
              <a:extLst>
                <a:ext uri="{FF2B5EF4-FFF2-40B4-BE49-F238E27FC236}">
                  <a16:creationId xmlns:a16="http://schemas.microsoft.com/office/drawing/2014/main" id="{B3C51F42-411B-4F3C-9F92-F7DEE184DF60}"/>
                </a:ext>
              </a:extLst>
            </p:cNvPr>
            <p:cNvCxnSpPr>
              <a:cxnSpLocks/>
            </p:cNvCxnSpPr>
            <p:nvPr/>
          </p:nvCxnSpPr>
          <p:spPr>
            <a:xfrm>
              <a:off x="5411830" y="2264624"/>
              <a:ext cx="251979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blúk 5">
              <a:extLst>
                <a:ext uri="{FF2B5EF4-FFF2-40B4-BE49-F238E27FC236}">
                  <a16:creationId xmlns:a16="http://schemas.microsoft.com/office/drawing/2014/main" id="{A1F21025-0D33-4B72-9B8E-A6640E22E1A3}"/>
                </a:ext>
              </a:extLst>
            </p:cNvPr>
            <p:cNvSpPr/>
            <p:nvPr/>
          </p:nvSpPr>
          <p:spPr>
            <a:xfrm rot="15028098" flipH="1">
              <a:off x="5080640" y="-1134068"/>
              <a:ext cx="3688680" cy="2664286"/>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14351" name="BlokTextu 6">
              <a:extLst>
                <a:ext uri="{FF2B5EF4-FFF2-40B4-BE49-F238E27FC236}">
                  <a16:creationId xmlns:a16="http://schemas.microsoft.com/office/drawing/2014/main" id="{8DAB5628-12E3-4D4F-B18E-29BC43FB66B1}"/>
                </a:ext>
              </a:extLst>
            </p:cNvPr>
            <p:cNvSpPr txBox="1">
              <a:spLocks noChangeArrowheads="1"/>
            </p:cNvSpPr>
            <p:nvPr/>
          </p:nvSpPr>
          <p:spPr bwMode="auto">
            <a:xfrm>
              <a:off x="4838643" y="215092"/>
              <a:ext cx="864093" cy="3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price</a:t>
              </a:r>
              <a:endParaRPr lang="sk-SK" altLang="sk-SK">
                <a:latin typeface="Weekly Free Light" panose="02070309020205020404" pitchFamily="50" charset="0"/>
              </a:endParaRPr>
            </a:p>
          </p:txBody>
        </p:sp>
        <p:sp>
          <p:nvSpPr>
            <p:cNvPr id="14352" name="BlokTextu 16">
              <a:extLst>
                <a:ext uri="{FF2B5EF4-FFF2-40B4-BE49-F238E27FC236}">
                  <a16:creationId xmlns:a16="http://schemas.microsoft.com/office/drawing/2014/main" id="{1DFCF7E6-A222-4F56-8556-C00ADB51A38F}"/>
                </a:ext>
              </a:extLst>
            </p:cNvPr>
            <p:cNvSpPr txBox="1">
              <a:spLocks noChangeArrowheads="1"/>
            </p:cNvSpPr>
            <p:nvPr/>
          </p:nvSpPr>
          <p:spPr bwMode="auto">
            <a:xfrm>
              <a:off x="7802397" y="2286987"/>
              <a:ext cx="1066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quantity</a:t>
              </a:r>
              <a:endParaRPr lang="sk-SK" altLang="sk-SK">
                <a:latin typeface="Weekly Free Light" panose="02070309020205020404" pitchFamily="50" charset="0"/>
              </a:endParaRPr>
            </a:p>
          </p:txBody>
        </p:sp>
        <p:sp>
          <p:nvSpPr>
            <p:cNvPr id="14353" name="BlokTextu 17">
              <a:extLst>
                <a:ext uri="{FF2B5EF4-FFF2-40B4-BE49-F238E27FC236}">
                  <a16:creationId xmlns:a16="http://schemas.microsoft.com/office/drawing/2014/main" id="{2613E0D8-C0EB-44AA-B751-B7CA1892F220}"/>
                </a:ext>
              </a:extLst>
            </p:cNvPr>
            <p:cNvSpPr txBox="1">
              <a:spLocks noChangeArrowheads="1"/>
            </p:cNvSpPr>
            <p:nvPr/>
          </p:nvSpPr>
          <p:spPr bwMode="auto">
            <a:xfrm>
              <a:off x="5703647" y="383960"/>
              <a:ext cx="1004534" cy="3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demand</a:t>
              </a:r>
              <a:endParaRPr lang="sk-SK" altLang="sk-SK">
                <a:latin typeface="Weekly Free Light" panose="02070309020205020404" pitchFamily="50" charset="0"/>
              </a:endParaRPr>
            </a:p>
          </p:txBody>
        </p:sp>
      </p:grpSp>
      <p:sp>
        <p:nvSpPr>
          <p:cNvPr id="2" name="Bublina myšlienky: obláčik 1">
            <a:extLst>
              <a:ext uri="{FF2B5EF4-FFF2-40B4-BE49-F238E27FC236}">
                <a16:creationId xmlns:a16="http://schemas.microsoft.com/office/drawing/2014/main" id="{4BFBFD0C-CE21-4747-A960-0A108DF27D3D}"/>
              </a:ext>
            </a:extLst>
          </p:cNvPr>
          <p:cNvSpPr/>
          <p:nvPr/>
        </p:nvSpPr>
        <p:spPr>
          <a:xfrm>
            <a:off x="7596188" y="4156075"/>
            <a:ext cx="1368425" cy="600075"/>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latin typeface="Weekly Free Light" panose="00000400000000000000" pitchFamily="50" charset="-18"/>
            </a:endParaRPr>
          </a:p>
        </p:txBody>
      </p:sp>
      <p:sp>
        <p:nvSpPr>
          <p:cNvPr id="14345" name="BlokTextu 3">
            <a:extLst>
              <a:ext uri="{FF2B5EF4-FFF2-40B4-BE49-F238E27FC236}">
                <a16:creationId xmlns:a16="http://schemas.microsoft.com/office/drawing/2014/main" id="{C9F4F4A6-8E0D-4191-B48D-675651E19D30}"/>
              </a:ext>
            </a:extLst>
          </p:cNvPr>
          <p:cNvSpPr txBox="1">
            <a:spLocks noChangeArrowheads="1"/>
          </p:cNvSpPr>
          <p:nvPr/>
        </p:nvSpPr>
        <p:spPr bwMode="auto">
          <a:xfrm>
            <a:off x="7753350" y="4264025"/>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hlinkClick r:id="rId4" action="ppaction://hlinksldjump"/>
              </a:rPr>
              <a:t>revision</a:t>
            </a:r>
            <a:endParaRPr lang="sk-SK" altLang="sk-SK">
              <a:latin typeface="Weekly Free Light" panose="02070309020205020404" pitchFamily="50" charset="0"/>
            </a:endParaRPr>
          </a:p>
        </p:txBody>
      </p:sp>
      <p:sp>
        <p:nvSpPr>
          <p:cNvPr id="16" name="Oblúk 15">
            <a:extLst>
              <a:ext uri="{FF2B5EF4-FFF2-40B4-BE49-F238E27FC236}">
                <a16:creationId xmlns:a16="http://schemas.microsoft.com/office/drawing/2014/main" id="{7ACB3326-D51B-47F4-AADB-AE61F7199F3C}"/>
              </a:ext>
            </a:extLst>
          </p:cNvPr>
          <p:cNvSpPr/>
          <p:nvPr/>
        </p:nvSpPr>
        <p:spPr bwMode="auto">
          <a:xfrm rot="10243497" flipH="1">
            <a:off x="3986213" y="-263525"/>
            <a:ext cx="3689350" cy="2663825"/>
          </a:xfrm>
          <a:prstGeom prst="arc">
            <a:avLst>
              <a:gd name="adj1" fmla="val 16200000"/>
              <a:gd name="adj2" fmla="val 21230621"/>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14347" name="BlokTextu 17">
            <a:extLst>
              <a:ext uri="{FF2B5EF4-FFF2-40B4-BE49-F238E27FC236}">
                <a16:creationId xmlns:a16="http://schemas.microsoft.com/office/drawing/2014/main" id="{0524B74B-66BA-4B37-ACD5-15C963D17B57}"/>
              </a:ext>
            </a:extLst>
          </p:cNvPr>
          <p:cNvSpPr txBox="1">
            <a:spLocks noChangeArrowheads="1"/>
          </p:cNvSpPr>
          <p:nvPr/>
        </p:nvSpPr>
        <p:spPr bwMode="auto">
          <a:xfrm>
            <a:off x="7710488" y="857250"/>
            <a:ext cx="8651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supply</a:t>
            </a:r>
            <a:endParaRPr lang="sk-SK" altLang="sk-SK">
              <a:latin typeface="Weekly Free Light" panose="02070309020205020404" pitchFamily="50"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objekt pre číslo snímky 1">
            <a:extLst>
              <a:ext uri="{FF2B5EF4-FFF2-40B4-BE49-F238E27FC236}">
                <a16:creationId xmlns:a16="http://schemas.microsoft.com/office/drawing/2014/main" id="{B0B6D049-FA79-40B7-A138-576E11F3BC1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F3AA363-3BB2-469E-BA4C-47EA444D3343}"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5</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18435" name="BlokTextu 2">
            <a:extLst>
              <a:ext uri="{FF2B5EF4-FFF2-40B4-BE49-F238E27FC236}">
                <a16:creationId xmlns:a16="http://schemas.microsoft.com/office/drawing/2014/main" id="{D85C6F1F-B803-4A03-9595-AB4C91C97BA1}"/>
              </a:ext>
            </a:extLst>
          </p:cNvPr>
          <p:cNvSpPr txBox="1">
            <a:spLocks noChangeArrowheads="1"/>
          </p:cNvSpPr>
          <p:nvPr/>
        </p:nvSpPr>
        <p:spPr bwMode="auto">
          <a:xfrm>
            <a:off x="1258888" y="915988"/>
            <a:ext cx="68421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buClrTx/>
              <a:buFont typeface="Wingdings" panose="05000000000000000000" pitchFamily="2" charset="2"/>
              <a:buChar char="Ø"/>
            </a:pPr>
            <a:r>
              <a:rPr lang="en-US" altLang="sk-SK" sz="1600">
                <a:latin typeface="Weekly Free Light" panose="02070309020205020404" pitchFamily="50" charset="0"/>
              </a:rPr>
              <a:t>The point where the curves of demand and supply meet is where the </a:t>
            </a:r>
            <a:r>
              <a:rPr lang="en-US" altLang="sk-SK" sz="1600" b="1">
                <a:latin typeface="Weekly Free Light" panose="02070309020205020404" pitchFamily="50" charset="0"/>
              </a:rPr>
              <a:t>equilibrium price </a:t>
            </a:r>
            <a:r>
              <a:rPr lang="en-US" altLang="sk-SK" sz="1600">
                <a:latin typeface="Weekly Free Light" panose="02070309020205020404" pitchFamily="50" charset="0"/>
              </a:rPr>
              <a:t>and </a:t>
            </a:r>
            <a:r>
              <a:rPr lang="en-US" altLang="sk-SK" sz="1600" b="1">
                <a:latin typeface="Weekly Free Light" panose="02070309020205020404" pitchFamily="50" charset="0"/>
              </a:rPr>
              <a:t>equilibrium quantity</a:t>
            </a:r>
            <a:r>
              <a:rPr lang="en-US" altLang="sk-SK" sz="1600">
                <a:latin typeface="Weekly Free Light" panose="02070309020205020404" pitchFamily="50" charset="0"/>
              </a:rPr>
              <a:t> are established. This is the point of </a:t>
            </a:r>
            <a:r>
              <a:rPr lang="en-US" altLang="sk-SK" sz="1600" b="1">
                <a:latin typeface="Weekly Free Light" panose="02070309020205020404" pitchFamily="50" charset="0"/>
              </a:rPr>
              <a:t>market equilibrium </a:t>
            </a:r>
            <a:r>
              <a:rPr lang="en-US" altLang="sk-SK" sz="1600">
                <a:latin typeface="Weekly Free Light" panose="02070309020205020404" pitchFamily="50" charset="0"/>
              </a:rPr>
              <a:t>– </a:t>
            </a:r>
            <a:r>
              <a:rPr lang="en-US" altLang="sk-SK" sz="1600" b="1">
                <a:latin typeface="Weekly Free Light" panose="02070309020205020404" pitchFamily="50" charset="0"/>
              </a:rPr>
              <a:t>E</a:t>
            </a:r>
            <a:r>
              <a:rPr lang="en-US" altLang="sk-SK" sz="1600">
                <a:latin typeface="Weekly Free Light" panose="02070309020205020404" pitchFamily="50" charset="0"/>
              </a:rPr>
              <a:t>. </a:t>
            </a:r>
          </a:p>
          <a:p>
            <a:pPr eaLnBrk="1" hangingPunct="1">
              <a:lnSpc>
                <a:spcPct val="150000"/>
              </a:lnSpc>
              <a:buClrTx/>
              <a:buFont typeface="Wingdings" panose="05000000000000000000" pitchFamily="2" charset="2"/>
              <a:buChar char="Ø"/>
            </a:pPr>
            <a:r>
              <a:rPr lang="en-US" altLang="sk-SK" sz="1600">
                <a:latin typeface="Weekly Free Light" panose="02070309020205020404" pitchFamily="50" charset="0"/>
              </a:rPr>
              <a:t>These are a price and a quantity expressing the balance between demand and supply</a:t>
            </a:r>
            <a:r>
              <a:rPr lang="sk-SK" altLang="sk-SK" sz="1600">
                <a:latin typeface="Weekly Free Light" panose="02070309020205020404" pitchFamily="50" charset="0"/>
              </a:rPr>
              <a:t>.</a:t>
            </a:r>
          </a:p>
          <a:p>
            <a:pPr eaLnBrk="1" hangingPunct="1">
              <a:lnSpc>
                <a:spcPct val="150000"/>
              </a:lnSpc>
              <a:buClrTx/>
              <a:buFont typeface="Wingdings" panose="05000000000000000000" pitchFamily="2" charset="2"/>
              <a:buChar char="Ø"/>
            </a:pPr>
            <a:r>
              <a:rPr lang="en-US" altLang="sk-SK" sz="1600">
                <a:latin typeface="Weekly Free Light" panose="02070309020205020404" pitchFamily="50" charset="0"/>
              </a:rPr>
              <a:t>The price and the quantity of the goods are equal for the sellers and the buyers. </a:t>
            </a:r>
            <a:endParaRPr lang="sk-SK" altLang="sk-SK">
              <a:latin typeface="Weekly Free Light" panose="02070309020205020404" pitchFamily="50" charset="0"/>
            </a:endParaRPr>
          </a:p>
        </p:txBody>
      </p:sp>
      <p:pic>
        <p:nvPicPr>
          <p:cNvPr id="18436" name="Grafický objekt 4" descr="Podanie ruky">
            <a:extLst>
              <a:ext uri="{FF2B5EF4-FFF2-40B4-BE49-F238E27FC236}">
                <a16:creationId xmlns:a16="http://schemas.microsoft.com/office/drawing/2014/main" id="{7BC78CA6-ADAF-434C-9D42-0D9FB0A1B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3016250"/>
            <a:ext cx="212725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Obrázok 6" descr="Erasmus+ logo EN.jpg">
            <a:extLst>
              <a:ext uri="{FF2B5EF4-FFF2-40B4-BE49-F238E27FC236}">
                <a16:creationId xmlns:a16="http://schemas.microsoft.com/office/drawing/2014/main" id="{67AB461B-DECF-451E-A97A-D91A9A0E31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238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Google Shape;292;p25">
            <a:extLst>
              <a:ext uri="{FF2B5EF4-FFF2-40B4-BE49-F238E27FC236}">
                <a16:creationId xmlns:a16="http://schemas.microsoft.com/office/drawing/2014/main" id="{75B68DCA-3899-47C1-8DF5-3117759E3869}"/>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objekt pre číslo snímky 1">
            <a:extLst>
              <a:ext uri="{FF2B5EF4-FFF2-40B4-BE49-F238E27FC236}">
                <a16:creationId xmlns:a16="http://schemas.microsoft.com/office/drawing/2014/main" id="{02484EC5-2E80-4B74-9212-442E9472390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4FDDFAB-67C1-49BA-9008-B3056CBA8624}"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6</a:t>
            </a:fld>
            <a:endParaRPr lang="sk-SK" altLang="sk-SK" sz="800">
              <a:solidFill>
                <a:srgbClr val="FFFFFF"/>
              </a:solidFill>
              <a:latin typeface="Weekly Free Light" panose="02070309020205020404" pitchFamily="50" charset="0"/>
              <a:sym typeface="Roboto Slab" panose="020B0604020202020204" pitchFamily="2" charset="0"/>
            </a:endParaRPr>
          </a:p>
        </p:txBody>
      </p:sp>
      <p:grpSp>
        <p:nvGrpSpPr>
          <p:cNvPr id="19459" name="Skupina 7">
            <a:extLst>
              <a:ext uri="{FF2B5EF4-FFF2-40B4-BE49-F238E27FC236}">
                <a16:creationId xmlns:a16="http://schemas.microsoft.com/office/drawing/2014/main" id="{62A9861C-E3E6-44BA-89E8-5761793F4CBE}"/>
              </a:ext>
            </a:extLst>
          </p:cNvPr>
          <p:cNvGrpSpPr>
            <a:grpSpLocks/>
          </p:cNvGrpSpPr>
          <p:nvPr/>
        </p:nvGrpSpPr>
        <p:grpSpPr bwMode="auto">
          <a:xfrm>
            <a:off x="2173288" y="-957263"/>
            <a:ext cx="4991100" cy="4849813"/>
            <a:chOff x="4980038" y="-1646265"/>
            <a:chExt cx="3888378" cy="4199777"/>
          </a:xfrm>
        </p:grpSpPr>
        <p:cxnSp>
          <p:nvCxnSpPr>
            <p:cNvPr id="4" name="Rovná spojnica 3">
              <a:extLst>
                <a:ext uri="{FF2B5EF4-FFF2-40B4-BE49-F238E27FC236}">
                  <a16:creationId xmlns:a16="http://schemas.microsoft.com/office/drawing/2014/main" id="{573F132F-A03C-4276-96F1-AC4CF6CE9251}"/>
                </a:ext>
              </a:extLst>
            </p:cNvPr>
            <p:cNvCxnSpPr/>
            <p:nvPr/>
          </p:nvCxnSpPr>
          <p:spPr>
            <a:xfrm>
              <a:off x="5484637" y="410320"/>
              <a:ext cx="0" cy="2018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Rovná spojnica 4">
              <a:extLst>
                <a:ext uri="{FF2B5EF4-FFF2-40B4-BE49-F238E27FC236}">
                  <a16:creationId xmlns:a16="http://schemas.microsoft.com/office/drawing/2014/main" id="{4144B5C6-2422-49F0-9D00-E9D263E3CA6E}"/>
                </a:ext>
              </a:extLst>
            </p:cNvPr>
            <p:cNvCxnSpPr>
              <a:cxnSpLocks/>
            </p:cNvCxnSpPr>
            <p:nvPr/>
          </p:nvCxnSpPr>
          <p:spPr>
            <a:xfrm>
              <a:off x="5411667" y="2264820"/>
              <a:ext cx="252052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blúk 5">
              <a:extLst>
                <a:ext uri="{FF2B5EF4-FFF2-40B4-BE49-F238E27FC236}">
                  <a16:creationId xmlns:a16="http://schemas.microsoft.com/office/drawing/2014/main" id="{0573D382-B56D-4596-B816-2E283CAD45EF}"/>
                </a:ext>
              </a:extLst>
            </p:cNvPr>
            <p:cNvSpPr/>
            <p:nvPr/>
          </p:nvSpPr>
          <p:spPr>
            <a:xfrm rot="15028098" flipH="1">
              <a:off x="5081274" y="-1134067"/>
              <a:ext cx="3688380" cy="26639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19470" name="BlokTextu 6">
              <a:extLst>
                <a:ext uri="{FF2B5EF4-FFF2-40B4-BE49-F238E27FC236}">
                  <a16:creationId xmlns:a16="http://schemas.microsoft.com/office/drawing/2014/main" id="{1EF3DA77-1318-4D39-89BF-9EDD889A3F46}"/>
                </a:ext>
              </a:extLst>
            </p:cNvPr>
            <p:cNvSpPr txBox="1">
              <a:spLocks noChangeArrowheads="1"/>
            </p:cNvSpPr>
            <p:nvPr/>
          </p:nvSpPr>
          <p:spPr bwMode="auto">
            <a:xfrm>
              <a:off x="4980038" y="198593"/>
              <a:ext cx="864093" cy="26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price</a:t>
              </a:r>
              <a:endParaRPr lang="sk-SK" altLang="sk-SK">
                <a:latin typeface="Weekly Free Light" panose="02070309020205020404" pitchFamily="50" charset="0"/>
              </a:endParaRPr>
            </a:p>
          </p:txBody>
        </p:sp>
        <p:sp>
          <p:nvSpPr>
            <p:cNvPr id="19471" name="BlokTextu 16">
              <a:extLst>
                <a:ext uri="{FF2B5EF4-FFF2-40B4-BE49-F238E27FC236}">
                  <a16:creationId xmlns:a16="http://schemas.microsoft.com/office/drawing/2014/main" id="{7AA559F2-CBFF-4A16-B7EC-A6F31E62F621}"/>
                </a:ext>
              </a:extLst>
            </p:cNvPr>
            <p:cNvSpPr txBox="1">
              <a:spLocks noChangeArrowheads="1"/>
            </p:cNvSpPr>
            <p:nvPr/>
          </p:nvSpPr>
          <p:spPr bwMode="auto">
            <a:xfrm>
              <a:off x="7802397" y="2286987"/>
              <a:ext cx="1066019" cy="26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quantity</a:t>
              </a:r>
              <a:endParaRPr lang="sk-SK" altLang="sk-SK">
                <a:latin typeface="Weekly Free Light" panose="02070309020205020404" pitchFamily="50" charset="0"/>
              </a:endParaRPr>
            </a:p>
          </p:txBody>
        </p:sp>
        <p:sp>
          <p:nvSpPr>
            <p:cNvPr id="19472" name="BlokTextu 17">
              <a:extLst>
                <a:ext uri="{FF2B5EF4-FFF2-40B4-BE49-F238E27FC236}">
                  <a16:creationId xmlns:a16="http://schemas.microsoft.com/office/drawing/2014/main" id="{6A53CF2F-B8CF-4F85-85B2-0AB0BEB0BC51}"/>
                </a:ext>
              </a:extLst>
            </p:cNvPr>
            <p:cNvSpPr txBox="1">
              <a:spLocks noChangeArrowheads="1"/>
            </p:cNvSpPr>
            <p:nvPr/>
          </p:nvSpPr>
          <p:spPr bwMode="auto">
            <a:xfrm>
              <a:off x="5601376" y="399322"/>
              <a:ext cx="864093" cy="26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demand </a:t>
              </a:r>
              <a:endParaRPr lang="sk-SK" altLang="sk-SK">
                <a:latin typeface="Weekly Free Light" panose="02070309020205020404" pitchFamily="50" charset="0"/>
              </a:endParaRPr>
            </a:p>
          </p:txBody>
        </p:sp>
      </p:grpSp>
      <p:sp>
        <p:nvSpPr>
          <p:cNvPr id="10" name="Oblúk 9">
            <a:extLst>
              <a:ext uri="{FF2B5EF4-FFF2-40B4-BE49-F238E27FC236}">
                <a16:creationId xmlns:a16="http://schemas.microsoft.com/office/drawing/2014/main" id="{B9396530-6DE1-465F-A8FE-DB96D00B67F5}"/>
              </a:ext>
            </a:extLst>
          </p:cNvPr>
          <p:cNvSpPr/>
          <p:nvPr/>
        </p:nvSpPr>
        <p:spPr bwMode="auto">
          <a:xfrm rot="10243497" flipH="1">
            <a:off x="1147763" y="312738"/>
            <a:ext cx="4124325" cy="2986087"/>
          </a:xfrm>
          <a:prstGeom prst="arc">
            <a:avLst>
              <a:gd name="adj1" fmla="val 16200000"/>
              <a:gd name="adj2" fmla="val 21230621"/>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19461" name="BlokTextu 17">
            <a:extLst>
              <a:ext uri="{FF2B5EF4-FFF2-40B4-BE49-F238E27FC236}">
                <a16:creationId xmlns:a16="http://schemas.microsoft.com/office/drawing/2014/main" id="{03CA626E-3F4A-4D0C-B658-555F4FDF8C1E}"/>
              </a:ext>
            </a:extLst>
          </p:cNvPr>
          <p:cNvSpPr txBox="1">
            <a:spLocks noChangeArrowheads="1"/>
          </p:cNvSpPr>
          <p:nvPr/>
        </p:nvSpPr>
        <p:spPr bwMode="auto">
          <a:xfrm>
            <a:off x="5072063" y="1404938"/>
            <a:ext cx="8651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supply </a:t>
            </a:r>
            <a:endParaRPr lang="sk-SK" altLang="sk-SK">
              <a:latin typeface="Weekly Free Light" panose="02070309020205020404" pitchFamily="50" charset="0"/>
            </a:endParaRPr>
          </a:p>
        </p:txBody>
      </p:sp>
      <p:sp>
        <p:nvSpPr>
          <p:cNvPr id="12" name="Znak násobenia 11">
            <a:extLst>
              <a:ext uri="{FF2B5EF4-FFF2-40B4-BE49-F238E27FC236}">
                <a16:creationId xmlns:a16="http://schemas.microsoft.com/office/drawing/2014/main" id="{423E68C2-9486-490A-9A66-580B69A97ABF}"/>
              </a:ext>
            </a:extLst>
          </p:cNvPr>
          <p:cNvSpPr/>
          <p:nvPr/>
        </p:nvSpPr>
        <p:spPr>
          <a:xfrm>
            <a:off x="4000500" y="2957513"/>
            <a:ext cx="307975" cy="215900"/>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sk-SK">
              <a:latin typeface="Weekly Free Light" panose="00000400000000000000" pitchFamily="50" charset="-18"/>
            </a:endParaRPr>
          </a:p>
        </p:txBody>
      </p:sp>
      <p:sp>
        <p:nvSpPr>
          <p:cNvPr id="13" name="BlokTextu 12">
            <a:extLst>
              <a:ext uri="{FF2B5EF4-FFF2-40B4-BE49-F238E27FC236}">
                <a16:creationId xmlns:a16="http://schemas.microsoft.com/office/drawing/2014/main" id="{7FAA5477-963E-4038-A277-941BFF70C85C}"/>
              </a:ext>
            </a:extLst>
          </p:cNvPr>
          <p:cNvSpPr txBox="1">
            <a:spLocks noChangeArrowheads="1"/>
          </p:cNvSpPr>
          <p:nvPr/>
        </p:nvSpPr>
        <p:spPr bwMode="auto">
          <a:xfrm>
            <a:off x="3967163" y="2443163"/>
            <a:ext cx="385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2400" b="1">
                <a:latin typeface="Weekly Free Light" panose="02070309020205020404" pitchFamily="50" charset="0"/>
              </a:rPr>
              <a:t>E</a:t>
            </a:r>
          </a:p>
        </p:txBody>
      </p:sp>
      <p:sp>
        <p:nvSpPr>
          <p:cNvPr id="14" name="BlokTextu 13">
            <a:extLst>
              <a:ext uri="{FF2B5EF4-FFF2-40B4-BE49-F238E27FC236}">
                <a16:creationId xmlns:a16="http://schemas.microsoft.com/office/drawing/2014/main" id="{1AE2E843-4F89-472F-BD8F-3D60DA1BD05A}"/>
              </a:ext>
            </a:extLst>
          </p:cNvPr>
          <p:cNvSpPr txBox="1">
            <a:spLocks noChangeArrowheads="1"/>
          </p:cNvSpPr>
          <p:nvPr/>
        </p:nvSpPr>
        <p:spPr bwMode="auto">
          <a:xfrm>
            <a:off x="4572000" y="2701925"/>
            <a:ext cx="3233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point of market equilibrium</a:t>
            </a:r>
            <a:endParaRPr lang="sk-SK" altLang="sk-SK">
              <a:latin typeface="Weekly Free Light" panose="02070309020205020404" pitchFamily="50" charset="0"/>
            </a:endParaRPr>
          </a:p>
        </p:txBody>
      </p:sp>
      <p:pic>
        <p:nvPicPr>
          <p:cNvPr id="19465" name="Obrázok 6" descr="Erasmus+ logo EN.jpg">
            <a:extLst>
              <a:ext uri="{FF2B5EF4-FFF2-40B4-BE49-F238E27FC236}">
                <a16:creationId xmlns:a16="http://schemas.microsoft.com/office/drawing/2014/main" id="{7DB9DC3E-E3A7-48E2-AB74-5076CEEF5D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682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Google Shape;292;p25">
            <a:extLst>
              <a:ext uri="{FF2B5EF4-FFF2-40B4-BE49-F238E27FC236}">
                <a16:creationId xmlns:a16="http://schemas.microsoft.com/office/drawing/2014/main" id="{8B4887C8-FAB0-42AE-A96C-80B4898338F0}"/>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nodeType="afterGroup">
                            <p:stCondLst>
                              <p:cond delay="1500"/>
                            </p:stCondLst>
                            <p:childTnLst>
                              <p:par>
                                <p:cTn id="17" presetID="6" presetClass="emph" presetSubtype="0" fill="hold" grpId="1" nodeType="afterEffect">
                                  <p:stCondLst>
                                    <p:cond delay="0"/>
                                  </p:stCondLst>
                                  <p:childTnLst>
                                    <p:animScale>
                                      <p:cBhvr>
                                        <p:cTn id="18" dur="3000" fill="hold"/>
                                        <p:tgtEl>
                                          <p:spTgt spid="13"/>
                                        </p:tgtEl>
                                      </p:cBhvr>
                                      <p:by x="150000" y="150000"/>
                                    </p:animScale>
                                  </p:childTnLst>
                                </p:cTn>
                              </p:par>
                            </p:childTnLst>
                          </p:cTn>
                        </p:par>
                        <p:par>
                          <p:cTn id="19" fill="hold" nodeType="afterGroup">
                            <p:stCondLst>
                              <p:cond delay="4500"/>
                            </p:stCondLst>
                            <p:childTnLst>
                              <p:par>
                                <p:cTn id="20" presetID="45"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ppt_w</p:attrName>
                                        </p:attrNameLst>
                                      </p:cBhvr>
                                      <p:tavLst>
                                        <p:tav tm="0" fmla="#ppt_w*sin(2.5*pi*$)">
                                          <p:val>
                                            <p:fltVal val="0"/>
                                          </p:val>
                                        </p:tav>
                                        <p:tav tm="100000">
                                          <p:val>
                                            <p:fltVal val="1"/>
                                          </p:val>
                                        </p:tav>
                                      </p:tavLst>
                                    </p:anim>
                                    <p:anim calcmode="lin" valueType="num">
                                      <p:cBhvr>
                                        <p:cTn id="24" dur="2000" fill="hold"/>
                                        <p:tgtEl>
                                          <p:spTgt spid="14"/>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6500"/>
                            </p:stCondLst>
                            <p:childTnLst>
                              <p:par>
                                <p:cTn id="26" presetID="1" presetClass="emph" presetSubtype="2" fill="hold" nodeType="afterEffect">
                                  <p:stCondLst>
                                    <p:cond delay="0"/>
                                  </p:stCondLst>
                                  <p:childTnLst>
                                    <p:animClr clrSpc="rgb" dir="cw">
                                      <p:cBhvr>
                                        <p:cTn id="27" dur="3000" fill="hold"/>
                                        <p:tgtEl>
                                          <p:spTgt spid="14"/>
                                        </p:tgtEl>
                                        <p:attrNameLst>
                                          <p:attrName>fillcolor</p:attrName>
                                        </p:attrNameLst>
                                      </p:cBhvr>
                                      <p:to>
                                        <a:schemeClr val="accent2"/>
                                      </p:to>
                                    </p:animClr>
                                    <p:set>
                                      <p:cBhvr>
                                        <p:cTn id="28" dur="3000" fill="hold"/>
                                        <p:tgtEl>
                                          <p:spTgt spid="14"/>
                                        </p:tgtEl>
                                        <p:attrNameLst>
                                          <p:attrName>fill.type</p:attrName>
                                        </p:attrNameLst>
                                      </p:cBhvr>
                                      <p:to>
                                        <p:strVal val="solid"/>
                                      </p:to>
                                    </p:set>
                                    <p:set>
                                      <p:cBhvr>
                                        <p:cTn id="29" dur="3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47;p16">
            <a:extLst>
              <a:ext uri="{FF2B5EF4-FFF2-40B4-BE49-F238E27FC236}">
                <a16:creationId xmlns:a16="http://schemas.microsoft.com/office/drawing/2014/main" id="{5BF8152F-40F3-4F94-AACC-77DC61A3BA02}"/>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panose="020B0604020202020204"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panose="020B0604020202020204" charset="0"/>
              <a:buNone/>
            </a:pPr>
            <a:endParaRPr lang="sk-SK" altLang="sk-SK">
              <a:latin typeface="Nixie One" panose="020B0604020202020204" charset="0"/>
              <a:ea typeface="Calibri" panose="020F0502020204030204" pitchFamily="34" charset="0"/>
              <a:cs typeface="Times New Roman" panose="02020603050405020304" pitchFamily="18" charset="0"/>
              <a:sym typeface="Nixie One" panose="020B0604020202020204" charset="0"/>
            </a:endParaRPr>
          </a:p>
        </p:txBody>
      </p:sp>
      <p:sp>
        <p:nvSpPr>
          <p:cNvPr id="20483" name="Google Shape;148;p16">
            <a:extLst>
              <a:ext uri="{FF2B5EF4-FFF2-40B4-BE49-F238E27FC236}">
                <a16:creationId xmlns:a16="http://schemas.microsoft.com/office/drawing/2014/main" id="{8066C68A-F334-4571-BA61-221076A367B1}"/>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3</a:t>
            </a:r>
          </a:p>
        </p:txBody>
      </p:sp>
      <p:sp>
        <p:nvSpPr>
          <p:cNvPr id="20484" name="Google Shape;149;p16">
            <a:extLst>
              <a:ext uri="{FF2B5EF4-FFF2-40B4-BE49-F238E27FC236}">
                <a16:creationId xmlns:a16="http://schemas.microsoft.com/office/drawing/2014/main" id="{ADC8F32B-F0C8-43D4-B9C7-BFF90D44E9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FC2CAE6-3302-4761-83FD-850DA256E82F}"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7</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20485" name="Obrázok 2">
            <a:extLst>
              <a:ext uri="{FF2B5EF4-FFF2-40B4-BE49-F238E27FC236}">
                <a16:creationId xmlns:a16="http://schemas.microsoft.com/office/drawing/2014/main" id="{C429FB2C-6E71-47D9-81F6-EC6FD0FC2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BlokTextu 9">
            <a:extLst>
              <a:ext uri="{FF2B5EF4-FFF2-40B4-BE49-F238E27FC236}">
                <a16:creationId xmlns:a16="http://schemas.microsoft.com/office/drawing/2014/main" id="{B2DF0EEB-CD79-476A-ADBF-4FFE3A03BEEE}"/>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latin typeface="Weekly Free Light" panose="02070309020205020404" pitchFamily="50" charset="0"/>
              </a:rPr>
              <a:t>2020-1-SK01-KA226-SCH-094350</a:t>
            </a:r>
          </a:p>
        </p:txBody>
      </p:sp>
      <p:sp>
        <p:nvSpPr>
          <p:cNvPr id="20487" name="Nadpis 1">
            <a:extLst>
              <a:ext uri="{FF2B5EF4-FFF2-40B4-BE49-F238E27FC236}">
                <a16:creationId xmlns:a16="http://schemas.microsoft.com/office/drawing/2014/main" id="{23F4A352-393F-4163-AFF1-59B197D5243B}"/>
              </a:ext>
            </a:extLst>
          </p:cNvPr>
          <p:cNvSpPr txBox="1">
            <a:spLocks noGrp="1"/>
          </p:cNvSpPr>
          <p:nvPr>
            <p:ph type="ctrTitle"/>
          </p:nvPr>
        </p:nvSpPr>
        <p:spPr>
          <a:xfrm>
            <a:off x="3995738" y="3197225"/>
            <a:ext cx="4505325" cy="1160463"/>
          </a:xfrm>
        </p:spPr>
        <p:txBody>
          <a:bodyPr/>
          <a:lstStyle/>
          <a:p>
            <a:pPr>
              <a:spcBef>
                <a:spcPct val="0"/>
              </a:spcBef>
              <a:spcAft>
                <a:spcPct val="0"/>
              </a:spcAft>
            </a:pPr>
            <a:r>
              <a:rPr lang="en-US" altLang="sk-SK" b="1">
                <a:latin typeface="Roboto Slab" panose="020B0604020202020204" pitchFamily="2" charset="0"/>
                <a:cs typeface="Arial" panose="020B0604020202020204" pitchFamily="34" charset="0"/>
              </a:rPr>
              <a:t>Market Disequilibrium</a:t>
            </a:r>
            <a:endParaRPr lang="sk-SK" altLang="sk-SK" b="1">
              <a:latin typeface="Roboto Slab" panose="020B0604020202020204" pitchFamily="2" charset="0"/>
              <a:cs typeface="Arial" panose="020B0604020202020204" pitchFamily="34" charset="0"/>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objekt pre číslo snímky 3">
            <a:extLst>
              <a:ext uri="{FF2B5EF4-FFF2-40B4-BE49-F238E27FC236}">
                <a16:creationId xmlns:a16="http://schemas.microsoft.com/office/drawing/2014/main" id="{8054209B-14D9-4452-8894-86D8D2B1B42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304940C-D721-4D86-BC8A-6020048F1048}"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8</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25" name="Oblúk 24">
            <a:extLst>
              <a:ext uri="{FF2B5EF4-FFF2-40B4-BE49-F238E27FC236}">
                <a16:creationId xmlns:a16="http://schemas.microsoft.com/office/drawing/2014/main" id="{AB157A6C-F391-4CFC-B9EE-E036B7400C39}"/>
              </a:ext>
            </a:extLst>
          </p:cNvPr>
          <p:cNvSpPr/>
          <p:nvPr/>
        </p:nvSpPr>
        <p:spPr bwMode="auto">
          <a:xfrm rot="10243497" flipH="1">
            <a:off x="766763" y="342900"/>
            <a:ext cx="4513262" cy="3060700"/>
          </a:xfrm>
          <a:prstGeom prst="arc">
            <a:avLst>
              <a:gd name="adj1" fmla="val 16200000"/>
              <a:gd name="adj2" fmla="val 21230621"/>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22532" name="BlokTextu 17">
            <a:extLst>
              <a:ext uri="{FF2B5EF4-FFF2-40B4-BE49-F238E27FC236}">
                <a16:creationId xmlns:a16="http://schemas.microsoft.com/office/drawing/2014/main" id="{74866072-4BF2-41AD-831A-C37FA0A8A34F}"/>
              </a:ext>
            </a:extLst>
          </p:cNvPr>
          <p:cNvSpPr txBox="1">
            <a:spLocks noChangeArrowheads="1"/>
          </p:cNvSpPr>
          <p:nvPr/>
        </p:nvSpPr>
        <p:spPr bwMode="auto">
          <a:xfrm>
            <a:off x="5327650" y="1203325"/>
            <a:ext cx="8651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supply</a:t>
            </a:r>
            <a:endParaRPr lang="sk-SK" altLang="sk-SK">
              <a:latin typeface="Weekly Free Light" panose="02070309020205020404" pitchFamily="50" charset="0"/>
            </a:endParaRPr>
          </a:p>
        </p:txBody>
      </p:sp>
      <p:sp>
        <p:nvSpPr>
          <p:cNvPr id="29" name="BlokTextu 28">
            <a:extLst>
              <a:ext uri="{FF2B5EF4-FFF2-40B4-BE49-F238E27FC236}">
                <a16:creationId xmlns:a16="http://schemas.microsoft.com/office/drawing/2014/main" id="{4C864863-BAC6-43E6-92FE-786B96757A9C}"/>
              </a:ext>
            </a:extLst>
          </p:cNvPr>
          <p:cNvSpPr txBox="1"/>
          <p:nvPr/>
        </p:nvSpPr>
        <p:spPr>
          <a:xfrm>
            <a:off x="4024561" y="2542592"/>
            <a:ext cx="385138" cy="461665"/>
          </a:xfrm>
          <a:prstGeom prst="rect">
            <a:avLst/>
          </a:prstGeom>
          <a:noFill/>
        </p:spPr>
        <p:txBody>
          <a:bodyPr>
            <a:spAutoFit/>
          </a:bodyPr>
          <a:lstStyle/>
          <a:p>
            <a:pPr>
              <a:defRPr/>
            </a:pPr>
            <a:r>
              <a:rPr lang="sk-SK"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Weekly Free Light" panose="00000400000000000000" pitchFamily="50" charset="-18"/>
              </a:rPr>
              <a:t>E</a:t>
            </a:r>
          </a:p>
        </p:txBody>
      </p:sp>
      <p:grpSp>
        <p:nvGrpSpPr>
          <p:cNvPr id="22534" name="Skupina 7">
            <a:extLst>
              <a:ext uri="{FF2B5EF4-FFF2-40B4-BE49-F238E27FC236}">
                <a16:creationId xmlns:a16="http://schemas.microsoft.com/office/drawing/2014/main" id="{6110281F-F50C-4F82-8842-4A0F0F6C3FBA}"/>
              </a:ext>
            </a:extLst>
          </p:cNvPr>
          <p:cNvGrpSpPr>
            <a:grpSpLocks/>
          </p:cNvGrpSpPr>
          <p:nvPr/>
        </p:nvGrpSpPr>
        <p:grpSpPr bwMode="auto">
          <a:xfrm>
            <a:off x="2124075" y="-884238"/>
            <a:ext cx="4830763" cy="5005388"/>
            <a:chOff x="4951767" y="-1616738"/>
            <a:chExt cx="3763181" cy="4335006"/>
          </a:xfrm>
        </p:grpSpPr>
        <p:cxnSp>
          <p:nvCxnSpPr>
            <p:cNvPr id="33" name="Rovná spojnica 32">
              <a:extLst>
                <a:ext uri="{FF2B5EF4-FFF2-40B4-BE49-F238E27FC236}">
                  <a16:creationId xmlns:a16="http://schemas.microsoft.com/office/drawing/2014/main" id="{59A6923B-621E-4939-A38B-455DF211BE7F}"/>
                </a:ext>
              </a:extLst>
            </p:cNvPr>
            <p:cNvCxnSpPr>
              <a:cxnSpLocks/>
            </p:cNvCxnSpPr>
            <p:nvPr/>
          </p:nvCxnSpPr>
          <p:spPr>
            <a:xfrm>
              <a:off x="5484771" y="411215"/>
              <a:ext cx="0" cy="2275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Rovná spojnica 33">
              <a:extLst>
                <a:ext uri="{FF2B5EF4-FFF2-40B4-BE49-F238E27FC236}">
                  <a16:creationId xmlns:a16="http://schemas.microsoft.com/office/drawing/2014/main" id="{9272ED23-1E02-4DD0-BCBE-770184AB4BB8}"/>
                </a:ext>
              </a:extLst>
            </p:cNvPr>
            <p:cNvCxnSpPr>
              <a:cxnSpLocks/>
            </p:cNvCxnSpPr>
            <p:nvPr/>
          </p:nvCxnSpPr>
          <p:spPr>
            <a:xfrm>
              <a:off x="5416754" y="2458416"/>
              <a:ext cx="2520329"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Oblúk 36">
              <a:extLst>
                <a:ext uri="{FF2B5EF4-FFF2-40B4-BE49-F238E27FC236}">
                  <a16:creationId xmlns:a16="http://schemas.microsoft.com/office/drawing/2014/main" id="{D3D550BD-3C60-45FD-8808-723B9367D25C}"/>
                </a:ext>
              </a:extLst>
            </p:cNvPr>
            <p:cNvSpPr/>
            <p:nvPr/>
          </p:nvSpPr>
          <p:spPr>
            <a:xfrm rot="15289988" flipH="1">
              <a:off x="4980564" y="-813258"/>
              <a:ext cx="3708059" cy="2101098"/>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22551" name="BlokTextu 37">
              <a:extLst>
                <a:ext uri="{FF2B5EF4-FFF2-40B4-BE49-F238E27FC236}">
                  <a16:creationId xmlns:a16="http://schemas.microsoft.com/office/drawing/2014/main" id="{413758B2-8D2F-4C8B-805B-0B1EEA00EDEF}"/>
                </a:ext>
              </a:extLst>
            </p:cNvPr>
            <p:cNvSpPr txBox="1">
              <a:spLocks noChangeArrowheads="1"/>
            </p:cNvSpPr>
            <p:nvPr/>
          </p:nvSpPr>
          <p:spPr bwMode="auto">
            <a:xfrm>
              <a:off x="4951767" y="354725"/>
              <a:ext cx="864093" cy="26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price</a:t>
              </a:r>
              <a:endParaRPr lang="sk-SK" altLang="sk-SK">
                <a:latin typeface="Weekly Free Light" panose="02070309020205020404" pitchFamily="50" charset="0"/>
              </a:endParaRPr>
            </a:p>
          </p:txBody>
        </p:sp>
        <p:sp>
          <p:nvSpPr>
            <p:cNvPr id="22552" name="BlokTextu 16">
              <a:extLst>
                <a:ext uri="{FF2B5EF4-FFF2-40B4-BE49-F238E27FC236}">
                  <a16:creationId xmlns:a16="http://schemas.microsoft.com/office/drawing/2014/main" id="{55EAC0D3-EE69-45FF-B24D-5F8B836DD168}"/>
                </a:ext>
              </a:extLst>
            </p:cNvPr>
            <p:cNvSpPr txBox="1">
              <a:spLocks noChangeArrowheads="1"/>
            </p:cNvSpPr>
            <p:nvPr/>
          </p:nvSpPr>
          <p:spPr bwMode="auto">
            <a:xfrm>
              <a:off x="7648929" y="2451711"/>
              <a:ext cx="1066019" cy="26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quantity</a:t>
              </a:r>
              <a:endParaRPr lang="sk-SK" altLang="sk-SK">
                <a:latin typeface="Weekly Free Light" panose="02070309020205020404" pitchFamily="50" charset="0"/>
              </a:endParaRPr>
            </a:p>
          </p:txBody>
        </p:sp>
        <p:sp>
          <p:nvSpPr>
            <p:cNvPr id="22553" name="BlokTextu 17">
              <a:extLst>
                <a:ext uri="{FF2B5EF4-FFF2-40B4-BE49-F238E27FC236}">
                  <a16:creationId xmlns:a16="http://schemas.microsoft.com/office/drawing/2014/main" id="{4A10A21F-76D1-4A45-B6AB-30686D043EE8}"/>
                </a:ext>
              </a:extLst>
            </p:cNvPr>
            <p:cNvSpPr txBox="1">
              <a:spLocks noChangeArrowheads="1"/>
            </p:cNvSpPr>
            <p:nvPr/>
          </p:nvSpPr>
          <p:spPr bwMode="auto">
            <a:xfrm>
              <a:off x="5567566" y="224806"/>
              <a:ext cx="864093" cy="26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demand</a:t>
              </a:r>
              <a:endParaRPr lang="sk-SK" altLang="sk-SK">
                <a:latin typeface="Weekly Free Light" panose="02070309020205020404" pitchFamily="50" charset="0"/>
              </a:endParaRPr>
            </a:p>
          </p:txBody>
        </p:sp>
      </p:grpSp>
      <p:sp>
        <p:nvSpPr>
          <p:cNvPr id="4" name="Znak násobenia 3">
            <a:extLst>
              <a:ext uri="{FF2B5EF4-FFF2-40B4-BE49-F238E27FC236}">
                <a16:creationId xmlns:a16="http://schemas.microsoft.com/office/drawing/2014/main" id="{6A99B317-D02D-460A-95ED-50537B09538C}"/>
              </a:ext>
            </a:extLst>
          </p:cNvPr>
          <p:cNvSpPr/>
          <p:nvPr/>
        </p:nvSpPr>
        <p:spPr>
          <a:xfrm>
            <a:off x="4092575" y="2957513"/>
            <a:ext cx="246063" cy="215900"/>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sk-SK">
              <a:latin typeface="Weekly Free Light" panose="00000400000000000000" pitchFamily="50" charset="-18"/>
            </a:endParaRPr>
          </a:p>
        </p:txBody>
      </p:sp>
      <p:cxnSp>
        <p:nvCxnSpPr>
          <p:cNvPr id="10" name="Rovná spojovacia šípka 9">
            <a:extLst>
              <a:ext uri="{FF2B5EF4-FFF2-40B4-BE49-F238E27FC236}">
                <a16:creationId xmlns:a16="http://schemas.microsoft.com/office/drawing/2014/main" id="{41199042-8B4B-48CA-B361-DE472BC52056}"/>
              </a:ext>
            </a:extLst>
          </p:cNvPr>
          <p:cNvCxnSpPr>
            <a:cxnSpLocks/>
          </p:cNvCxnSpPr>
          <p:nvPr/>
        </p:nvCxnSpPr>
        <p:spPr>
          <a:xfrm>
            <a:off x="3651250" y="2500313"/>
            <a:ext cx="1258888" cy="0"/>
          </a:xfrm>
          <a:prstGeom prst="straightConnector1">
            <a:avLst/>
          </a:prstGeom>
          <a:ln>
            <a:headEnd type="triangle"/>
            <a:tailEnd type="triangle"/>
          </a:ln>
        </p:spPr>
        <p:style>
          <a:lnRef idx="2">
            <a:schemeClr val="accent5"/>
          </a:lnRef>
          <a:fillRef idx="0">
            <a:schemeClr val="accent5"/>
          </a:fillRef>
          <a:effectRef idx="1">
            <a:schemeClr val="accent5"/>
          </a:effectRef>
          <a:fontRef idx="minor">
            <a:schemeClr val="tx1"/>
          </a:fontRef>
        </p:style>
      </p:cxnSp>
      <p:cxnSp>
        <p:nvCxnSpPr>
          <p:cNvPr id="42" name="Rovná spojovacia šípka 41">
            <a:extLst>
              <a:ext uri="{FF2B5EF4-FFF2-40B4-BE49-F238E27FC236}">
                <a16:creationId xmlns:a16="http://schemas.microsoft.com/office/drawing/2014/main" id="{CD5E2FFF-E0B9-466D-B76F-3670868EF61F}"/>
              </a:ext>
            </a:extLst>
          </p:cNvPr>
          <p:cNvCxnSpPr/>
          <p:nvPr/>
        </p:nvCxnSpPr>
        <p:spPr>
          <a:xfrm>
            <a:off x="3436938" y="3363913"/>
            <a:ext cx="1439862" cy="0"/>
          </a:xfrm>
          <a:prstGeom prst="straightConnector1">
            <a:avLst/>
          </a:prstGeom>
          <a:ln>
            <a:headEnd type="triangle"/>
            <a:tailEnd type="triangle"/>
          </a:ln>
        </p:spPr>
        <p:style>
          <a:lnRef idx="2">
            <a:schemeClr val="accent5"/>
          </a:lnRef>
          <a:fillRef idx="0">
            <a:schemeClr val="accent5"/>
          </a:fillRef>
          <a:effectRef idx="1">
            <a:schemeClr val="accent5"/>
          </a:effectRef>
          <a:fontRef idx="minor">
            <a:schemeClr val="tx1"/>
          </a:fontRef>
        </p:style>
      </p:cxnSp>
      <p:sp>
        <p:nvSpPr>
          <p:cNvPr id="58" name="BlokTextu 57">
            <a:extLst>
              <a:ext uri="{FF2B5EF4-FFF2-40B4-BE49-F238E27FC236}">
                <a16:creationId xmlns:a16="http://schemas.microsoft.com/office/drawing/2014/main" id="{D5864E36-4147-4281-B5E7-C8484DF6E6D8}"/>
              </a:ext>
            </a:extLst>
          </p:cNvPr>
          <p:cNvSpPr txBox="1"/>
          <p:nvPr/>
        </p:nvSpPr>
        <p:spPr>
          <a:xfrm>
            <a:off x="3502897" y="3322543"/>
            <a:ext cx="2121753" cy="461665"/>
          </a:xfrm>
          <a:prstGeom prst="rect">
            <a:avLst/>
          </a:prstGeom>
          <a:noFill/>
        </p:spPr>
        <p:txBody>
          <a:bodyPr>
            <a:spAutoFit/>
          </a:bodyPr>
          <a:lstStyle/>
          <a:p>
            <a:pPr>
              <a:defRPr/>
            </a:pPr>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Weekly Free Light" panose="00000400000000000000" pitchFamily="50" charset="-18"/>
              </a:rPr>
              <a:t>shortage</a:t>
            </a:r>
            <a:endParaRPr lang="sk-SK"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Weekly Free Light" panose="00000400000000000000" pitchFamily="50" charset="-18"/>
            </a:endParaRPr>
          </a:p>
        </p:txBody>
      </p:sp>
      <p:sp>
        <p:nvSpPr>
          <p:cNvPr id="59" name="BlokTextu 58">
            <a:extLst>
              <a:ext uri="{FF2B5EF4-FFF2-40B4-BE49-F238E27FC236}">
                <a16:creationId xmlns:a16="http://schemas.microsoft.com/office/drawing/2014/main" id="{77230EBD-F85B-4CDE-B57A-5416705A37E3}"/>
              </a:ext>
            </a:extLst>
          </p:cNvPr>
          <p:cNvSpPr txBox="1"/>
          <p:nvPr/>
        </p:nvSpPr>
        <p:spPr>
          <a:xfrm>
            <a:off x="3565363" y="1901901"/>
            <a:ext cx="1528098" cy="461665"/>
          </a:xfrm>
          <a:prstGeom prst="rect">
            <a:avLst/>
          </a:prstGeom>
          <a:noFill/>
        </p:spPr>
        <p:txBody>
          <a:bodyPr>
            <a:spAutoFit/>
          </a:bodyPr>
          <a:lstStyle/>
          <a:p>
            <a:pPr>
              <a:defRPr/>
            </a:pPr>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Weekly Free Light" panose="00000400000000000000" pitchFamily="50" charset="-18"/>
              </a:rPr>
              <a:t>surplus</a:t>
            </a:r>
            <a:endParaRPr lang="sk-SK"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Weekly Free Light" panose="00000400000000000000" pitchFamily="50" charset="-18"/>
            </a:endParaRPr>
          </a:p>
        </p:txBody>
      </p:sp>
      <p:cxnSp>
        <p:nvCxnSpPr>
          <p:cNvPr id="48" name="Rovná spojovacia šípka 47">
            <a:extLst>
              <a:ext uri="{FF2B5EF4-FFF2-40B4-BE49-F238E27FC236}">
                <a16:creationId xmlns:a16="http://schemas.microsoft.com/office/drawing/2014/main" id="{FD12DB06-A6C9-46E1-9656-4697990746A5}"/>
              </a:ext>
            </a:extLst>
          </p:cNvPr>
          <p:cNvCxnSpPr/>
          <p:nvPr/>
        </p:nvCxnSpPr>
        <p:spPr>
          <a:xfrm>
            <a:off x="3333750" y="2330450"/>
            <a:ext cx="406400" cy="49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Rovná spojovacia šípka 62">
            <a:extLst>
              <a:ext uri="{FF2B5EF4-FFF2-40B4-BE49-F238E27FC236}">
                <a16:creationId xmlns:a16="http://schemas.microsoft.com/office/drawing/2014/main" id="{F07B9D41-F9A4-49DE-8765-EFA1FAD9D782}"/>
              </a:ext>
            </a:extLst>
          </p:cNvPr>
          <p:cNvCxnSpPr>
            <a:cxnSpLocks/>
          </p:cNvCxnSpPr>
          <p:nvPr/>
        </p:nvCxnSpPr>
        <p:spPr>
          <a:xfrm flipH="1">
            <a:off x="4746625" y="2330450"/>
            <a:ext cx="471488" cy="520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Rovná spojovacia šípka 65">
            <a:extLst>
              <a:ext uri="{FF2B5EF4-FFF2-40B4-BE49-F238E27FC236}">
                <a16:creationId xmlns:a16="http://schemas.microsoft.com/office/drawing/2014/main" id="{3A403AFA-80DB-45E1-BD6A-B98535770C9A}"/>
              </a:ext>
            </a:extLst>
          </p:cNvPr>
          <p:cNvCxnSpPr>
            <a:cxnSpLocks/>
          </p:cNvCxnSpPr>
          <p:nvPr/>
        </p:nvCxnSpPr>
        <p:spPr>
          <a:xfrm flipV="1">
            <a:off x="3470275" y="3060700"/>
            <a:ext cx="411163" cy="174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Rovná spojovacia šípka 69">
            <a:extLst>
              <a:ext uri="{FF2B5EF4-FFF2-40B4-BE49-F238E27FC236}">
                <a16:creationId xmlns:a16="http://schemas.microsoft.com/office/drawing/2014/main" id="{FA7D767E-D4FB-411C-A7E5-2747F3B5C765}"/>
              </a:ext>
            </a:extLst>
          </p:cNvPr>
          <p:cNvCxnSpPr>
            <a:cxnSpLocks/>
          </p:cNvCxnSpPr>
          <p:nvPr/>
        </p:nvCxnSpPr>
        <p:spPr>
          <a:xfrm flipH="1" flipV="1">
            <a:off x="4392613" y="3124200"/>
            <a:ext cx="498475" cy="188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BlokTextu 59">
            <a:extLst>
              <a:ext uri="{FF2B5EF4-FFF2-40B4-BE49-F238E27FC236}">
                <a16:creationId xmlns:a16="http://schemas.microsoft.com/office/drawing/2014/main" id="{764B8D60-34C3-4E95-8F93-2CDD2B3CBFDE}"/>
              </a:ext>
            </a:extLst>
          </p:cNvPr>
          <p:cNvSpPr txBox="1">
            <a:spLocks noChangeArrowheads="1"/>
          </p:cNvSpPr>
          <p:nvPr/>
        </p:nvSpPr>
        <p:spPr bwMode="auto">
          <a:xfrm>
            <a:off x="6073775" y="1022350"/>
            <a:ext cx="31051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T</a:t>
            </a:r>
            <a:r>
              <a:rPr lang="en-US" altLang="sk-SK">
                <a:latin typeface="Weekly Free Light" panose="02070309020205020404" pitchFamily="50" charset="0"/>
              </a:rPr>
              <a:t>he market mechanism regulates the market disequilibrium by pushing the prices down – to the E point -  when there is a surplus of the goods at the market. </a:t>
            </a:r>
            <a:endParaRPr lang="sk-SK" altLang="sk-SK">
              <a:latin typeface="Weekly Free Light" panose="02070309020205020404" pitchFamily="50" charset="0"/>
            </a:endParaRPr>
          </a:p>
        </p:txBody>
      </p:sp>
      <p:sp>
        <p:nvSpPr>
          <p:cNvPr id="74" name="BlokTextu 73">
            <a:extLst>
              <a:ext uri="{FF2B5EF4-FFF2-40B4-BE49-F238E27FC236}">
                <a16:creationId xmlns:a16="http://schemas.microsoft.com/office/drawing/2014/main" id="{73636DD3-8D59-4074-BD2E-B36EE6FBFBB6}"/>
              </a:ext>
            </a:extLst>
          </p:cNvPr>
          <p:cNvSpPr txBox="1">
            <a:spLocks noChangeArrowheads="1"/>
          </p:cNvSpPr>
          <p:nvPr/>
        </p:nvSpPr>
        <p:spPr bwMode="auto">
          <a:xfrm>
            <a:off x="6086475" y="2265363"/>
            <a:ext cx="3019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If there is a shortage at the market, it pushes the prices up – towards the E point.</a:t>
            </a:r>
            <a:endParaRPr lang="sk-SK" altLang="sk-SK">
              <a:latin typeface="Weekly Free Light" panose="02070309020205020404" pitchFamily="50" charset="0"/>
            </a:endParaRPr>
          </a:p>
        </p:txBody>
      </p:sp>
      <p:pic>
        <p:nvPicPr>
          <p:cNvPr id="22546" name="Obrázok 6" descr="Erasmus+ logo EN.jpg">
            <a:extLst>
              <a:ext uri="{FF2B5EF4-FFF2-40B4-BE49-F238E27FC236}">
                <a16:creationId xmlns:a16="http://schemas.microsoft.com/office/drawing/2014/main" id="{A28E3CEC-A295-4E11-A529-296EF911F3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5716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7" name="Google Shape;292;p25">
            <a:extLst>
              <a:ext uri="{FF2B5EF4-FFF2-40B4-BE49-F238E27FC236}">
                <a16:creationId xmlns:a16="http://schemas.microsoft.com/office/drawing/2014/main" id="{D1804C58-BCDD-4CBF-8724-69A1495233DC}"/>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par>
                          <p:cTn id="10" fill="hold" nodeType="afterGroup">
                            <p:stCondLst>
                              <p:cond delay="2000"/>
                            </p:stCondLst>
                            <p:childTnLst>
                              <p:par>
                                <p:cTn id="11" presetID="2" presetClass="entr" presetSubtype="1" fill="hold" nodeType="afterEffect">
                                  <p:stCondLst>
                                    <p:cond delay="0"/>
                                  </p:stCondLst>
                                  <p:iterate type="lt">
                                    <p:tmPct val="10000"/>
                                  </p:iterate>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2000" fill="hold"/>
                                        <p:tgtEl>
                                          <p:spTgt spid="59"/>
                                        </p:tgtEl>
                                        <p:attrNameLst>
                                          <p:attrName>ppt_x</p:attrName>
                                        </p:attrNameLst>
                                      </p:cBhvr>
                                      <p:tavLst>
                                        <p:tav tm="0">
                                          <p:val>
                                            <p:strVal val="#ppt_x"/>
                                          </p:val>
                                        </p:tav>
                                        <p:tav tm="100000">
                                          <p:val>
                                            <p:strVal val="#ppt_x"/>
                                          </p:val>
                                        </p:tav>
                                      </p:tavLst>
                                    </p:anim>
                                    <p:anim calcmode="lin" valueType="num">
                                      <p:cBhvr additive="base">
                                        <p:cTn id="14" dur="2000" fill="hold"/>
                                        <p:tgtEl>
                                          <p:spTgt spid="59"/>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200"/>
                            </p:stCondLst>
                            <p:childTnLst>
                              <p:par>
                                <p:cTn id="16" presetID="53" presetClass="entr" presetSubtype="16"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2000" fill="hold"/>
                                        <p:tgtEl>
                                          <p:spTgt spid="42"/>
                                        </p:tgtEl>
                                        <p:attrNameLst>
                                          <p:attrName>ppt_w</p:attrName>
                                        </p:attrNameLst>
                                      </p:cBhvr>
                                      <p:tavLst>
                                        <p:tav tm="0">
                                          <p:val>
                                            <p:fltVal val="0"/>
                                          </p:val>
                                        </p:tav>
                                        <p:tav tm="100000">
                                          <p:val>
                                            <p:strVal val="#ppt_w"/>
                                          </p:val>
                                        </p:tav>
                                      </p:tavLst>
                                    </p:anim>
                                    <p:anim calcmode="lin" valueType="num">
                                      <p:cBhvr>
                                        <p:cTn id="19" dur="2000" fill="hold"/>
                                        <p:tgtEl>
                                          <p:spTgt spid="42"/>
                                        </p:tgtEl>
                                        <p:attrNameLst>
                                          <p:attrName>ppt_h</p:attrName>
                                        </p:attrNameLst>
                                      </p:cBhvr>
                                      <p:tavLst>
                                        <p:tav tm="0">
                                          <p:val>
                                            <p:fltVal val="0"/>
                                          </p:val>
                                        </p:tav>
                                        <p:tav tm="100000">
                                          <p:val>
                                            <p:strVal val="#ppt_h"/>
                                          </p:val>
                                        </p:tav>
                                      </p:tavLst>
                                    </p:anim>
                                    <p:animEffect transition="in" filter="fade">
                                      <p:cBhvr>
                                        <p:cTn id="20" dur="2000"/>
                                        <p:tgtEl>
                                          <p:spTgt spid="42"/>
                                        </p:tgtEl>
                                      </p:cBhvr>
                                    </p:animEffect>
                                  </p:childTnLst>
                                </p:cTn>
                              </p:par>
                            </p:childTnLst>
                          </p:cTn>
                        </p:par>
                        <p:par>
                          <p:cTn id="21" fill="hold" nodeType="afterGroup">
                            <p:stCondLst>
                              <p:cond delay="7200"/>
                            </p:stCondLst>
                            <p:childTnLst>
                              <p:par>
                                <p:cTn id="22" presetID="2" presetClass="entr" presetSubtype="4" fill="hold" nodeType="afterEffect">
                                  <p:stCondLst>
                                    <p:cond delay="0"/>
                                  </p:stCondLst>
                                  <p:iterate type="lt">
                                    <p:tmPct val="10000"/>
                                  </p:iterate>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2000" fill="hold"/>
                                        <p:tgtEl>
                                          <p:spTgt spid="58"/>
                                        </p:tgtEl>
                                        <p:attrNameLst>
                                          <p:attrName>ppt_x</p:attrName>
                                        </p:attrNameLst>
                                      </p:cBhvr>
                                      <p:tavLst>
                                        <p:tav tm="0">
                                          <p:val>
                                            <p:strVal val="#ppt_x"/>
                                          </p:val>
                                        </p:tav>
                                        <p:tav tm="100000">
                                          <p:val>
                                            <p:strVal val="#ppt_x"/>
                                          </p:val>
                                        </p:tav>
                                      </p:tavLst>
                                    </p:anim>
                                    <p:anim calcmode="lin" valueType="num">
                                      <p:cBhvr additive="base">
                                        <p:cTn id="25" dur="2000" fill="hold"/>
                                        <p:tgtEl>
                                          <p:spTgt spid="58"/>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06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2000" fill="hold"/>
                                        <p:tgtEl>
                                          <p:spTgt spid="60"/>
                                        </p:tgtEl>
                                        <p:attrNameLst>
                                          <p:attrName>ppt_w</p:attrName>
                                        </p:attrNameLst>
                                      </p:cBhvr>
                                      <p:tavLst>
                                        <p:tav tm="0">
                                          <p:val>
                                            <p:fltVal val="0"/>
                                          </p:val>
                                        </p:tav>
                                        <p:tav tm="100000">
                                          <p:val>
                                            <p:strVal val="#ppt_w"/>
                                          </p:val>
                                        </p:tav>
                                      </p:tavLst>
                                    </p:anim>
                                    <p:anim calcmode="lin" valueType="num">
                                      <p:cBhvr>
                                        <p:cTn id="30" dur="2000" fill="hold"/>
                                        <p:tgtEl>
                                          <p:spTgt spid="60"/>
                                        </p:tgtEl>
                                        <p:attrNameLst>
                                          <p:attrName>ppt_h</p:attrName>
                                        </p:attrNameLst>
                                      </p:cBhvr>
                                      <p:tavLst>
                                        <p:tav tm="0">
                                          <p:val>
                                            <p:fltVal val="0"/>
                                          </p:val>
                                        </p:tav>
                                        <p:tav tm="100000">
                                          <p:val>
                                            <p:strVal val="#ppt_h"/>
                                          </p:val>
                                        </p:tav>
                                      </p:tavLst>
                                    </p:anim>
                                    <p:animEffect transition="in" filter="fade">
                                      <p:cBhvr>
                                        <p:cTn id="31" dur="2000"/>
                                        <p:tgtEl>
                                          <p:spTgt spid="60"/>
                                        </p:tgtEl>
                                      </p:cBhvr>
                                    </p:animEffect>
                                  </p:childTnLst>
                                </p:cTn>
                              </p:par>
                            </p:childTnLst>
                          </p:cTn>
                        </p:par>
                        <p:par>
                          <p:cTn id="32" fill="hold" nodeType="afterGroup">
                            <p:stCondLst>
                              <p:cond delay="12600"/>
                            </p:stCondLst>
                            <p:childTnLst>
                              <p:par>
                                <p:cTn id="33" presetID="22" presetClass="entr" presetSubtype="1"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up)">
                                      <p:cBhvr>
                                        <p:cTn id="35" dur="500"/>
                                        <p:tgtEl>
                                          <p:spTgt spid="63"/>
                                        </p:tgtEl>
                                      </p:cBhvr>
                                    </p:animEffect>
                                  </p:childTnLst>
                                </p:cTn>
                              </p:par>
                            </p:childTnLst>
                          </p:cTn>
                        </p:par>
                        <p:par>
                          <p:cTn id="36" fill="hold" nodeType="afterGroup">
                            <p:stCondLst>
                              <p:cond delay="13100"/>
                            </p:stCondLst>
                            <p:childTnLst>
                              <p:par>
                                <p:cTn id="37" presetID="22" presetClass="entr" presetSubtype="1"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up)">
                                      <p:cBhvr>
                                        <p:cTn id="39" dur="500"/>
                                        <p:tgtEl>
                                          <p:spTgt spid="48"/>
                                        </p:tgtEl>
                                      </p:cBhvr>
                                    </p:animEffect>
                                  </p:childTnLst>
                                </p:cTn>
                              </p:par>
                            </p:childTnLst>
                          </p:cTn>
                        </p:par>
                        <p:par>
                          <p:cTn id="40" fill="hold" nodeType="afterGroup">
                            <p:stCondLst>
                              <p:cond delay="13600"/>
                            </p:stCondLst>
                            <p:childTnLst>
                              <p:par>
                                <p:cTn id="41" presetID="53" presetClass="entr" presetSubtype="16"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p:cTn id="43" dur="2000" fill="hold"/>
                                        <p:tgtEl>
                                          <p:spTgt spid="74"/>
                                        </p:tgtEl>
                                        <p:attrNameLst>
                                          <p:attrName>ppt_w</p:attrName>
                                        </p:attrNameLst>
                                      </p:cBhvr>
                                      <p:tavLst>
                                        <p:tav tm="0">
                                          <p:val>
                                            <p:fltVal val="0"/>
                                          </p:val>
                                        </p:tav>
                                        <p:tav tm="100000">
                                          <p:val>
                                            <p:strVal val="#ppt_w"/>
                                          </p:val>
                                        </p:tav>
                                      </p:tavLst>
                                    </p:anim>
                                    <p:anim calcmode="lin" valueType="num">
                                      <p:cBhvr>
                                        <p:cTn id="44" dur="2000" fill="hold"/>
                                        <p:tgtEl>
                                          <p:spTgt spid="74"/>
                                        </p:tgtEl>
                                        <p:attrNameLst>
                                          <p:attrName>ppt_h</p:attrName>
                                        </p:attrNameLst>
                                      </p:cBhvr>
                                      <p:tavLst>
                                        <p:tav tm="0">
                                          <p:val>
                                            <p:fltVal val="0"/>
                                          </p:val>
                                        </p:tav>
                                        <p:tav tm="100000">
                                          <p:val>
                                            <p:strVal val="#ppt_h"/>
                                          </p:val>
                                        </p:tav>
                                      </p:tavLst>
                                    </p:anim>
                                    <p:animEffect transition="in" filter="fade">
                                      <p:cBhvr>
                                        <p:cTn id="45" dur="2000"/>
                                        <p:tgtEl>
                                          <p:spTgt spid="74"/>
                                        </p:tgtEl>
                                      </p:cBhvr>
                                    </p:animEffect>
                                  </p:childTnLst>
                                </p:cTn>
                              </p:par>
                            </p:childTnLst>
                          </p:cTn>
                        </p:par>
                        <p:par>
                          <p:cTn id="46" fill="hold" nodeType="afterGroup">
                            <p:stCondLst>
                              <p:cond delay="15600"/>
                            </p:stCondLst>
                            <p:childTnLst>
                              <p:par>
                                <p:cTn id="47" presetID="22" presetClass="entr" presetSubtype="4"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down)">
                                      <p:cBhvr>
                                        <p:cTn id="49" dur="500"/>
                                        <p:tgtEl>
                                          <p:spTgt spid="70"/>
                                        </p:tgtEl>
                                      </p:cBhvr>
                                    </p:animEffect>
                                  </p:childTnLst>
                                </p:cTn>
                              </p:par>
                            </p:childTnLst>
                          </p:cTn>
                        </p:par>
                        <p:par>
                          <p:cTn id="50" fill="hold" nodeType="afterGroup">
                            <p:stCondLst>
                              <p:cond delay="16100"/>
                            </p:stCondLst>
                            <p:childTnLst>
                              <p:par>
                                <p:cTn id="51" presetID="22" presetClass="entr" presetSubtype="4"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down)">
                                      <p:cBhvr>
                                        <p:cTn id="5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2">
            <a:extLst>
              <a:ext uri="{FF2B5EF4-FFF2-40B4-BE49-F238E27FC236}">
                <a16:creationId xmlns:a16="http://schemas.microsoft.com/office/drawing/2014/main" id="{C10768C0-5593-4D2A-9716-260878A1FDCF}"/>
              </a:ext>
            </a:extLst>
          </p:cNvPr>
          <p:cNvSpPr txBox="1">
            <a:spLocks noGrp="1"/>
          </p:cNvSpPr>
          <p:nvPr>
            <p:ph type="ctrTitle"/>
          </p:nvPr>
        </p:nvSpPr>
        <p:spPr>
          <a:xfrm>
            <a:off x="3995936" y="915566"/>
            <a:ext cx="4952802" cy="1160463"/>
          </a:xfrm>
        </p:spPr>
        <p:txBody>
          <a:bodyPr/>
          <a:lstStyle/>
          <a:p>
            <a:pPr>
              <a:spcBef>
                <a:spcPct val="0"/>
              </a:spcBef>
              <a:spcAft>
                <a:spcPct val="0"/>
              </a:spcAft>
            </a:pPr>
            <a:r>
              <a:rPr lang="en-US" altLang="sk-SK" sz="4400" b="1" dirty="0">
                <a:latin typeface="Roboto Slab" panose="020B0604020202020204" pitchFamily="2" charset="0"/>
                <a:cs typeface="Arial" panose="020B0604020202020204" pitchFamily="34" charset="0"/>
              </a:rPr>
              <a:t>Teaching Materials</a:t>
            </a:r>
            <a:endParaRPr lang="sk-SK" altLang="sk-SK" sz="4400" b="1" dirty="0">
              <a:latin typeface="Roboto Slab" panose="020B0604020202020204" pitchFamily="2" charset="0"/>
              <a:cs typeface="Arial" panose="020B0604020202020204" pitchFamily="34" charset="0"/>
            </a:endParaRPr>
          </a:p>
        </p:txBody>
      </p:sp>
      <p:sp>
        <p:nvSpPr>
          <p:cNvPr id="23555" name="Zástupný objekt pre číslo snímky 1">
            <a:extLst>
              <a:ext uri="{FF2B5EF4-FFF2-40B4-BE49-F238E27FC236}">
                <a16:creationId xmlns:a16="http://schemas.microsoft.com/office/drawing/2014/main" id="{24478C5B-8629-49B8-A0D9-1352C46ED3B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D37B1D8-93F1-42B9-86E8-3871DDB678DE}"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9</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23556" name="Google Shape;148;p16">
            <a:extLst>
              <a:ext uri="{FF2B5EF4-FFF2-40B4-BE49-F238E27FC236}">
                <a16:creationId xmlns:a16="http://schemas.microsoft.com/office/drawing/2014/main" id="{20371CB3-BAD0-4FFA-B8E7-FF6638AB17C4}"/>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Weekly Free Light" panose="02070309020205020404" pitchFamily="50" charset="0"/>
                <a:sym typeface="Roboto Slab" panose="020B0604020202020204" pitchFamily="2" charset="0"/>
              </a:rPr>
              <a:t>4</a:t>
            </a:r>
          </a:p>
        </p:txBody>
      </p:sp>
      <p:sp>
        <p:nvSpPr>
          <p:cNvPr id="23557" name="Podnadpis 2">
            <a:extLst>
              <a:ext uri="{FF2B5EF4-FFF2-40B4-BE49-F238E27FC236}">
                <a16:creationId xmlns:a16="http://schemas.microsoft.com/office/drawing/2014/main" id="{61B0EB6E-E43A-4BDA-A11A-A74AD1D4336A}"/>
              </a:ext>
            </a:extLst>
          </p:cNvPr>
          <p:cNvSpPr txBox="1">
            <a:spLocks noChangeArrowheads="1"/>
          </p:cNvSpPr>
          <p:nvPr/>
        </p:nvSpPr>
        <p:spPr bwMode="auto">
          <a:xfrm>
            <a:off x="3857625" y="2179638"/>
            <a:ext cx="45053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342900" indent="-3429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AutoNum type="arabicPeriod"/>
            </a:pPr>
            <a:r>
              <a:rPr lang="en-US" altLang="sk-SK" sz="1800" b="1" dirty="0">
                <a:solidFill>
                  <a:srgbClr val="94BF6E"/>
                </a:solidFill>
                <a:latin typeface="Weekly Free Light" panose="02070309020205020404" pitchFamily="50" charset="0"/>
                <a:hlinkClick r:id="rId2"/>
              </a:rPr>
              <a:t>Revision of market, demand and supply </a:t>
            </a:r>
            <a:endParaRPr lang="pl-PL" altLang="sk-SK" sz="1800" b="1" dirty="0">
              <a:solidFill>
                <a:srgbClr val="94BF6E"/>
              </a:solidFill>
              <a:latin typeface="Weekly Free Light" panose="02070309020205020404" pitchFamily="50" charset="0"/>
            </a:endParaRPr>
          </a:p>
          <a:p>
            <a:pPr>
              <a:buClr>
                <a:srgbClr val="94BF6E"/>
              </a:buClr>
              <a:buSzPts val="1800"/>
              <a:buFont typeface="Arial" panose="020B0604020202020204" pitchFamily="34" charset="0"/>
              <a:buAutoNum type="arabicPeriod"/>
            </a:pPr>
            <a:endParaRPr lang="pl-PL" altLang="sk-SK" sz="1800" b="1" dirty="0">
              <a:solidFill>
                <a:srgbClr val="94BF6E"/>
              </a:solidFill>
              <a:latin typeface="Weekly Free Light" panose="02070309020205020404" pitchFamily="50" charset="0"/>
            </a:endParaRPr>
          </a:p>
          <a:p>
            <a:pPr>
              <a:buClr>
                <a:srgbClr val="94BF6E"/>
              </a:buClr>
              <a:buSzPts val="1800"/>
              <a:buFont typeface="Arial" panose="020B0604020202020204" pitchFamily="34" charset="0"/>
              <a:buAutoNum type="arabicPeriod"/>
            </a:pPr>
            <a:r>
              <a:rPr lang="pl-PL" altLang="sk-SK" sz="1800" b="1" dirty="0">
                <a:solidFill>
                  <a:srgbClr val="94BF6E"/>
                </a:solidFill>
                <a:latin typeface="Weekly Free Light" panose="02070309020205020404" pitchFamily="50" charset="0"/>
                <a:hlinkClick r:id="rId3"/>
              </a:rPr>
              <a:t>Market equilibrium/disequilibrium </a:t>
            </a:r>
            <a:r>
              <a:rPr lang="pl-PL" altLang="sk-SK" sz="1800" b="1" dirty="0">
                <a:solidFill>
                  <a:srgbClr val="94BF6E"/>
                </a:solidFill>
                <a:latin typeface="Weekly Free Light" panose="02070309020205020404" pitchFamily="50" charset="0"/>
              </a:rPr>
              <a:t> – </a:t>
            </a:r>
            <a:r>
              <a:rPr lang="pl-PL" altLang="sk-SK" sz="1800" b="1" dirty="0" smtClean="0">
                <a:solidFill>
                  <a:srgbClr val="94BF6E"/>
                </a:solidFill>
                <a:latin typeface="Weekly Free Light" panose="02070309020205020404" pitchFamily="50" charset="0"/>
              </a:rPr>
              <a:t>t</a:t>
            </a:r>
            <a:r>
              <a:rPr lang="it-IT" altLang="sk-SK" sz="1800" b="1" dirty="0" err="1" smtClean="0">
                <a:solidFill>
                  <a:srgbClr val="94BF6E"/>
                </a:solidFill>
                <a:latin typeface="Weekly Free Light" panose="02070309020205020404" pitchFamily="50" charset="0"/>
              </a:rPr>
              <a:t>hery</a:t>
            </a:r>
            <a:endParaRPr lang="pl-PL" altLang="sk-SK" sz="1800" b="1" dirty="0">
              <a:solidFill>
                <a:srgbClr val="94BF6E"/>
              </a:solidFill>
              <a:latin typeface="Weekly Free Light" panose="02070309020205020404" pitchFamily="50" charset="0"/>
            </a:endParaRPr>
          </a:p>
          <a:p>
            <a:pPr>
              <a:buClr>
                <a:srgbClr val="94BF6E"/>
              </a:buClr>
              <a:buSzPts val="1800"/>
              <a:buFont typeface="Arial" panose="020B0604020202020204" pitchFamily="34" charset="0"/>
              <a:buAutoNum type="arabicPeriod"/>
            </a:pPr>
            <a:endParaRPr lang="pl-PL" altLang="sk-SK" sz="1800" b="1" dirty="0">
              <a:solidFill>
                <a:srgbClr val="94BF6E"/>
              </a:solidFill>
              <a:latin typeface="Weekly Free Light" panose="02070309020205020404" pitchFamily="50" charset="0"/>
            </a:endParaRPr>
          </a:p>
          <a:p>
            <a:pPr>
              <a:buClr>
                <a:srgbClr val="94BF6E"/>
              </a:buClr>
              <a:buSzPts val="1800"/>
              <a:buFont typeface="Arial" panose="020B0604020202020204" pitchFamily="34" charset="0"/>
              <a:buAutoNum type="arabicPeriod"/>
            </a:pPr>
            <a:r>
              <a:rPr lang="sk-SK" altLang="sk-SK" sz="1800" b="1" dirty="0">
                <a:solidFill>
                  <a:srgbClr val="94BF6E"/>
                </a:solidFill>
                <a:latin typeface="Weekly Free Light" panose="02070309020205020404" pitchFamily="50" charset="0"/>
                <a:hlinkClick r:id="rId4"/>
              </a:rPr>
              <a:t>Market equilibrium/disequilibrium</a:t>
            </a:r>
            <a:r>
              <a:rPr lang="en-US" altLang="sk-SK" sz="1800" b="1" dirty="0">
                <a:solidFill>
                  <a:srgbClr val="94BF6E"/>
                </a:solidFill>
                <a:latin typeface="Weekly Free Light" panose="02070309020205020404" pitchFamily="50" charset="0"/>
              </a:rPr>
              <a:t> - exercises</a:t>
            </a:r>
            <a:endParaRPr lang="sk-SK" altLang="sk-SK" sz="1800" b="1" dirty="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endParaRPr lang="sk-SK" altLang="sk-SK" sz="1800" b="1" dirty="0">
              <a:solidFill>
                <a:srgbClr val="94BF6E"/>
              </a:solidFill>
              <a:latin typeface="Weekly Free Light" panose="02070309020205020404" pitchFamily="50" charset="0"/>
            </a:endParaRPr>
          </a:p>
        </p:txBody>
      </p:sp>
      <p:sp>
        <p:nvSpPr>
          <p:cNvPr id="7" name="Tlačidlo akcie: Návrat 6">
            <a:hlinkClick r:id="rId5" action="ppaction://hlinksldjump" highlightClick="1"/>
            <a:extLst>
              <a:ext uri="{FF2B5EF4-FFF2-40B4-BE49-F238E27FC236}">
                <a16:creationId xmlns:a16="http://schemas.microsoft.com/office/drawing/2014/main" id="{C5C0143C-6790-4CC4-A743-EF1491F4CF49}"/>
              </a:ext>
            </a:extLst>
          </p:cNvPr>
          <p:cNvSpPr/>
          <p:nvPr/>
        </p:nvSpPr>
        <p:spPr>
          <a:xfrm>
            <a:off x="8547100" y="2197100"/>
            <a:ext cx="401638" cy="431800"/>
          </a:xfrm>
          <a:prstGeom prst="actionButtonRetur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latin typeface="Weekly Free Light" panose="00000400000000000000" pitchFamily="50" charset="-18"/>
            </a:endParaRPr>
          </a:p>
        </p:txBody>
      </p:sp>
      <p:pic>
        <p:nvPicPr>
          <p:cNvPr id="23559" name="Obrázok 6" descr="Erasmus+ logo EN.jpg">
            <a:extLst>
              <a:ext uri="{FF2B5EF4-FFF2-40B4-BE49-F238E27FC236}">
                <a16:creationId xmlns:a16="http://schemas.microsoft.com/office/drawing/2014/main" id="{E51CBEB2-8B57-4FA3-BC44-A7C7610405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5438" y="21748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Google Shape;292;p25">
            <a:extLst>
              <a:ext uri="{FF2B5EF4-FFF2-40B4-BE49-F238E27FC236}">
                <a16:creationId xmlns:a16="http://schemas.microsoft.com/office/drawing/2014/main" id="{059ACDF6-4174-45CC-BBAA-6B671ABE0B7C}"/>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340</Words>
  <Application>Microsoft Office PowerPoint</Application>
  <PresentationFormat>Presentazione su schermo (16:9)</PresentationFormat>
  <Paragraphs>77</Paragraphs>
  <Slides>11</Slides>
  <Notes>6</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11</vt:i4>
      </vt:variant>
    </vt:vector>
  </HeadingPairs>
  <TitlesOfParts>
    <vt:vector size="20" baseType="lpstr">
      <vt:lpstr>Arial</vt:lpstr>
      <vt:lpstr>Impact</vt:lpstr>
      <vt:lpstr>Wingdings</vt:lpstr>
      <vt:lpstr>Times New Roman</vt:lpstr>
      <vt:lpstr>Nixie One</vt:lpstr>
      <vt:lpstr>Roboto Slab</vt:lpstr>
      <vt:lpstr>Weekly Free Light</vt:lpstr>
      <vt:lpstr>Calibri</vt:lpstr>
      <vt:lpstr>Warwick template</vt:lpstr>
      <vt:lpstr>Digi Schol Economics Market Equilibrium</vt:lpstr>
      <vt:lpstr>Presentazione standard di PowerPoint</vt:lpstr>
      <vt:lpstr>Presentazione standard di PowerPoint</vt:lpstr>
      <vt:lpstr>Revision</vt:lpstr>
      <vt:lpstr>Presentazione standard di PowerPoint</vt:lpstr>
      <vt:lpstr>Presentazione standard di PowerPoint</vt:lpstr>
      <vt:lpstr>Market Disequilibrium</vt:lpstr>
      <vt:lpstr>Presentazione standard di PowerPoint</vt:lpstr>
      <vt:lpstr>Teaching Materials</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Elena</cp:lastModifiedBy>
  <cp:revision>74</cp:revision>
  <dcterms:modified xsi:type="dcterms:W3CDTF">2022-06-28T13:31:21Z</dcterms:modified>
</cp:coreProperties>
</file>