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ITwWezUShMtwRYTKoTtkRR9mF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display?v=poseeid1n21" TargetMode="External"/><Relationship Id="rId4" Type="http://schemas.openxmlformats.org/officeDocument/2006/relationships/hyperlink" Target="https://wordwall.net/cs/resource/21000853" TargetMode="External"/><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drive/folders/1ZeRoMEKeiHQGPxiXS9E-hISTCgVXIBZR" TargetMode="External"/><Relationship Id="rId4" Type="http://schemas.openxmlformats.org/officeDocument/2006/relationships/image" Target="../media/image2.jp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3.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32" y="2708921"/>
            <a:ext cx="6046788"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b="1" lang="sk-SK">
                <a:solidFill>
                  <a:srgbClr val="FFFFFF"/>
                </a:solidFill>
                <a:latin typeface="Arial"/>
                <a:ea typeface="Arial"/>
                <a:cs typeface="Arial"/>
                <a:sym typeface="Arial"/>
              </a:rPr>
              <a:t>Digi school Informatika</a:t>
            </a:r>
            <a:endParaRPr>
              <a:latin typeface="Arial"/>
              <a:ea typeface="Arial"/>
              <a:cs typeface="Arial"/>
              <a:sym typeface="Arial"/>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0"/>
          <p:cNvSpPr txBox="1"/>
          <p:nvPr>
            <p:ph type="ctrTitle"/>
          </p:nvPr>
        </p:nvSpPr>
        <p:spPr>
          <a:xfrm>
            <a:off x="5637215" y="3735388"/>
            <a:ext cx="5214287"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Arial"/>
              <a:buNone/>
            </a:pPr>
            <a:r>
              <a:rPr b="1" lang="sk-SK">
                <a:latin typeface="Arial"/>
                <a:ea typeface="Arial"/>
                <a:cs typeface="Arial"/>
                <a:sym typeface="Arial"/>
              </a:rPr>
              <a:t>Edukačné materiály</a:t>
            </a:r>
            <a:endParaRPr>
              <a:latin typeface="Arial"/>
              <a:ea typeface="Arial"/>
              <a:cs typeface="Arial"/>
              <a:sym typeface="Arial"/>
            </a:endParaRPr>
          </a:p>
        </p:txBody>
      </p:sp>
      <p:sp>
        <p:nvSpPr>
          <p:cNvPr id="263" name="Google Shape;263;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64" name="Google Shape;264;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65" name="Google Shape;2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6" name="Google Shape;266;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67" name="Google Shape;267;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Edukačné materiály</a:t>
            </a:r>
            <a:endParaRPr>
              <a:latin typeface="Arial"/>
              <a:ea typeface="Arial"/>
              <a:cs typeface="Arial"/>
              <a:sym typeface="Arial"/>
            </a:endParaRPr>
          </a:p>
        </p:txBody>
      </p:sp>
      <p:sp>
        <p:nvSpPr>
          <p:cNvPr id="273" name="Google Shape;273;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a:solidFill>
                  <a:srgbClr val="114454"/>
                </a:solidFill>
                <a:latin typeface="Arial"/>
                <a:ea typeface="Arial"/>
                <a:cs typeface="Arial"/>
                <a:sym typeface="Arial"/>
              </a:rPr>
              <a:t>Žiaci vypracujú</a:t>
            </a:r>
            <a:endParaRPr/>
          </a:p>
          <a:p>
            <a:pPr indent="-406400" lvl="0" marL="457200" rtl="0" algn="l">
              <a:lnSpc>
                <a:spcPct val="150000"/>
              </a:lnSpc>
              <a:spcBef>
                <a:spcPts val="600"/>
              </a:spcBef>
              <a:spcAft>
                <a:spcPts val="0"/>
              </a:spcAft>
              <a:buClr>
                <a:srgbClr val="114454"/>
              </a:buClr>
              <a:buSzPts val="1616"/>
              <a:buChar char="▪"/>
            </a:pPr>
            <a:r>
              <a:rPr lang="sk-SK" sz="1600" u="sng">
                <a:solidFill>
                  <a:srgbClr val="114454"/>
                </a:solidFill>
                <a:latin typeface="Arial"/>
                <a:ea typeface="Arial"/>
                <a:cs typeface="Arial"/>
                <a:sym typeface="Arial"/>
                <a:hlinkClick r:id="rId3">
                  <a:extLst>
                    <a:ext uri="{A12FA001-AC4F-418D-AE19-62706E023703}">
                      <ahyp:hlinkClr val="tx"/>
                    </a:ext>
                  </a:extLst>
                </a:hlinkClick>
              </a:rPr>
              <a:t>test</a:t>
            </a:r>
            <a:r>
              <a:rPr lang="sk-SK" sz="1600">
                <a:solidFill>
                  <a:srgbClr val="114454"/>
                </a:solidFill>
                <a:latin typeface="Arial"/>
                <a:ea typeface="Arial"/>
                <a:cs typeface="Arial"/>
                <a:sym typeface="Arial"/>
              </a:rPr>
              <a:t> v Learningapps, môžu si pomáhať v online editore Makecode.</a:t>
            </a:r>
            <a:endParaRPr/>
          </a:p>
          <a:p>
            <a:pPr indent="-406400" lvl="0" marL="457200" rtl="0" algn="l">
              <a:lnSpc>
                <a:spcPct val="150000"/>
              </a:lnSpc>
              <a:spcBef>
                <a:spcPts val="600"/>
              </a:spcBef>
              <a:spcAft>
                <a:spcPts val="0"/>
              </a:spcAft>
              <a:buClr>
                <a:srgbClr val="114454"/>
              </a:buClr>
              <a:buSzPts val="1616"/>
              <a:buChar char="▪"/>
            </a:pPr>
            <a:r>
              <a:rPr lang="sk-SK" sz="1600" u="sng">
                <a:solidFill>
                  <a:srgbClr val="114454"/>
                </a:solidFill>
                <a:latin typeface="Arial"/>
                <a:ea typeface="Arial"/>
                <a:cs typeface="Arial"/>
                <a:sym typeface="Arial"/>
                <a:hlinkClick r:id="rId4">
                  <a:extLst>
                    <a:ext uri="{A12FA001-AC4F-418D-AE19-62706E023703}">
                      <ahyp:hlinkClr val="tx"/>
                    </a:ext>
                  </a:extLst>
                </a:hlinkClick>
              </a:rPr>
              <a:t>doplňovačku</a:t>
            </a:r>
            <a:r>
              <a:rPr lang="sk-SK" sz="1600">
                <a:solidFill>
                  <a:srgbClr val="114454"/>
                </a:solidFill>
                <a:latin typeface="Arial"/>
                <a:ea typeface="Arial"/>
                <a:cs typeface="Arial"/>
                <a:sym typeface="Arial"/>
              </a:rPr>
              <a:t> vo Wordwalle</a:t>
            </a:r>
            <a:endParaRPr sz="1600">
              <a:solidFill>
                <a:srgbClr val="114454"/>
              </a:solidFill>
              <a:latin typeface="Arial"/>
              <a:ea typeface="Arial"/>
              <a:cs typeface="Arial"/>
              <a:sym typeface="Arial"/>
            </a:endParaRPr>
          </a:p>
          <a:p>
            <a:pPr indent="-303784" lvl="0" marL="457200" rtl="0" algn="l">
              <a:lnSpc>
                <a:spcPct val="150000"/>
              </a:lnSpc>
              <a:spcBef>
                <a:spcPts val="600"/>
              </a:spcBef>
              <a:spcAft>
                <a:spcPts val="0"/>
              </a:spcAft>
              <a:buClr>
                <a:srgbClr val="114454"/>
              </a:buClr>
              <a:buSzPts val="1616"/>
              <a:buFont typeface="Noto Sans Symbols"/>
              <a:buNone/>
            </a:pPr>
            <a:r>
              <a:t/>
            </a:r>
            <a:endParaRPr sz="1600">
              <a:solidFill>
                <a:srgbClr val="114454"/>
              </a:solidFill>
              <a:latin typeface="Arial"/>
              <a:ea typeface="Arial"/>
              <a:cs typeface="Arial"/>
              <a:sym typeface="Arial"/>
            </a:endParaRPr>
          </a:p>
        </p:txBody>
      </p:sp>
      <p:grpSp>
        <p:nvGrpSpPr>
          <p:cNvPr id="274" name="Google Shape;274;p11"/>
          <p:cNvGrpSpPr/>
          <p:nvPr/>
        </p:nvGrpSpPr>
        <p:grpSpPr>
          <a:xfrm>
            <a:off x="1847852" y="1616077"/>
            <a:ext cx="366713" cy="366713"/>
            <a:chOff x="1923675" y="1633650"/>
            <a:chExt cx="436000" cy="435975"/>
          </a:xfrm>
        </p:grpSpPr>
        <p:sp>
          <p:nvSpPr>
            <p:cNvPr id="275" name="Google Shape;275;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81" name="Google Shape;28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82" name="Google Shape;282;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83" name="Google Shape;283;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Edukačné materiály</a:t>
            </a:r>
            <a:endParaRPr b="1" sz="1800">
              <a:solidFill>
                <a:srgbClr val="FFFFFF"/>
              </a:solidFill>
              <a:latin typeface="Arial"/>
              <a:ea typeface="Arial"/>
              <a:cs typeface="Arial"/>
              <a:sym typeface="Arial"/>
            </a:endParaRPr>
          </a:p>
        </p:txBody>
      </p:sp>
      <p:sp>
        <p:nvSpPr>
          <p:cNvPr id="289" name="Google Shape;289;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u="sng">
                <a:solidFill>
                  <a:schemeClr val="hlink"/>
                </a:solidFill>
                <a:latin typeface="Arial"/>
                <a:ea typeface="Arial"/>
                <a:cs typeface="Arial"/>
                <a:sym typeface="Arial"/>
                <a:hlinkClick r:id="rId3"/>
              </a:rPr>
              <a:t>Poznámky</a:t>
            </a:r>
            <a:endParaRPr sz="2000">
              <a:latin typeface="Arial"/>
              <a:ea typeface="Arial"/>
              <a:cs typeface="Arial"/>
              <a:sym typeface="Arial"/>
            </a:endParaRPr>
          </a:p>
        </p:txBody>
      </p:sp>
      <p:grpSp>
        <p:nvGrpSpPr>
          <p:cNvPr id="290" name="Google Shape;290;p12"/>
          <p:cNvGrpSpPr/>
          <p:nvPr/>
        </p:nvGrpSpPr>
        <p:grpSpPr>
          <a:xfrm>
            <a:off x="1847852" y="1616077"/>
            <a:ext cx="366713" cy="366713"/>
            <a:chOff x="1923675" y="1633650"/>
            <a:chExt cx="436000" cy="435975"/>
          </a:xfrm>
        </p:grpSpPr>
        <p:sp>
          <p:nvSpPr>
            <p:cNvPr id="291" name="Google Shape;291;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97" name="Google Shape;29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98" name="Google Shape;298;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99" name="Google Shape;299;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300" name="Google Shape;300;p12"/>
          <p:cNvPicPr preferRelativeResize="0"/>
          <p:nvPr/>
        </p:nvPicPr>
        <p:blipFill rotWithShape="1">
          <a:blip r:embed="rId5">
            <a:alphaModFix/>
          </a:blip>
          <a:srcRect b="3306" l="29974" r="29974" t="7754"/>
          <a:stretch/>
        </p:blipFill>
        <p:spPr>
          <a:xfrm>
            <a:off x="4108274"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3"/>
          <p:cNvSpPr txBox="1"/>
          <p:nvPr>
            <p:ph idx="4294967295" type="ctrTitle"/>
          </p:nvPr>
        </p:nvSpPr>
        <p:spPr>
          <a:xfrm>
            <a:off x="4524375" y="1456742"/>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rPr b="1" i="0" lang="sk-SK" sz="1800" u="none" cap="none" strike="noStrike">
                <a:solidFill>
                  <a:srgbClr val="FFFFFF"/>
                </a:solidFill>
                <a:latin typeface="Arial"/>
                <a:ea typeface="Arial"/>
                <a:cs typeface="Arial"/>
                <a:sym typeface="Arial"/>
              </a:rPr>
              <a:t>ZDROJE</a:t>
            </a:r>
            <a:endParaRPr b="0" i="0" sz="4400" u="none" cap="none" strike="noStrike">
              <a:solidFill>
                <a:schemeClr val="dk1"/>
              </a:solidFill>
              <a:latin typeface="Arial"/>
              <a:ea typeface="Arial"/>
              <a:cs typeface="Arial"/>
              <a:sym typeface="Arial"/>
            </a:endParaRPr>
          </a:p>
        </p:txBody>
      </p:sp>
      <p:sp>
        <p:nvSpPr>
          <p:cNvPr id="306" name="Google Shape;306;p13"/>
          <p:cNvSpPr txBox="1"/>
          <p:nvPr>
            <p:ph idx="4294967295" type="subTitle"/>
          </p:nvPr>
        </p:nvSpPr>
        <p:spPr>
          <a:xfrm>
            <a:off x="1738315" y="2286002"/>
            <a:ext cx="8029575" cy="12874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2000" u="none" cap="none" strike="noStrike">
                <a:solidFill>
                  <a:schemeClr val="lt1"/>
                </a:solidFill>
                <a:latin typeface="Arial"/>
                <a:ea typeface="Arial"/>
                <a:cs typeface="Arial"/>
                <a:sym typeface="Arial"/>
              </a:rPr>
              <a:t>https://www.ucimeshardverom.sk/materialy/microbit_makecode/</a:t>
            </a:r>
            <a:endParaRPr/>
          </a:p>
          <a:p>
            <a:pPr indent="0" lvl="0" marL="0" marR="0" rtl="0" algn="l">
              <a:lnSpc>
                <a:spcPct val="90000"/>
              </a:lnSpc>
              <a:spcBef>
                <a:spcPts val="0"/>
              </a:spcBef>
              <a:spcAft>
                <a:spcPts val="0"/>
              </a:spcAft>
              <a:buClr>
                <a:srgbClr val="114454"/>
              </a:buClr>
              <a:buSzPts val="3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rgbClr val="114454"/>
              </a:buClr>
              <a:buSzPts val="3000"/>
              <a:buFont typeface="Arial"/>
              <a:buNone/>
            </a:pPr>
            <a:r>
              <a:rPr b="0" i="0" lang="sk-SK" sz="2000" u="none" cap="none" strike="noStrike">
                <a:solidFill>
                  <a:schemeClr val="lt1"/>
                </a:solidFill>
                <a:latin typeface="Arial"/>
                <a:ea typeface="Arial"/>
                <a:cs typeface="Arial"/>
                <a:sym typeface="Arial"/>
              </a:rPr>
              <a:t>https://makecode.microbit.org/#editor</a:t>
            </a:r>
            <a:endParaRPr/>
          </a:p>
          <a:p>
            <a:pPr indent="0" lvl="0" marL="0" marR="0" rtl="0" algn="l">
              <a:lnSpc>
                <a:spcPct val="90000"/>
              </a:lnSpc>
              <a:spcBef>
                <a:spcPts val="0"/>
              </a:spcBef>
              <a:spcAft>
                <a:spcPts val="0"/>
              </a:spcAft>
              <a:buClr>
                <a:srgbClr val="114454"/>
              </a:buClr>
              <a:buSzPts val="3000"/>
              <a:buFont typeface="Arial"/>
              <a:buNone/>
            </a:pPr>
            <a:r>
              <a:t/>
            </a:r>
            <a:endParaRPr b="0" i="0" sz="2800" u="none" cap="none" strike="noStrike">
              <a:solidFill>
                <a:schemeClr val="dk1"/>
              </a:solidFill>
              <a:latin typeface="Arial"/>
              <a:ea typeface="Arial"/>
              <a:cs typeface="Arial"/>
              <a:sym typeface="Arial"/>
            </a:endParaRPr>
          </a:p>
        </p:txBody>
      </p:sp>
      <p:sp>
        <p:nvSpPr>
          <p:cNvPr id="307" name="Google Shape;30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08" name="Google Shape;308;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09" name="Google Shape;309;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15" name="Google Shape;315;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6" name="Google Shape;3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17" name="Google Shape;317;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8" name="Google Shape;318;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9" name="Google Shape;319;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PREDMET: INFORMATIKA</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ŠPECIFIKÁCIA: Micro:bit Displej</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VEK ŠTUDENTOV: 15-16</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HODINA : 45 min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24057"/>
                </a:solidFill>
                <a:latin typeface="Arial"/>
                <a:ea typeface="Arial"/>
                <a:cs typeface="Arial"/>
                <a:sym typeface="Arial"/>
              </a:rPr>
              <a:t>Or use diagrams to explain complex ideas</a:t>
            </a:r>
            <a:endParaRPr b="1" sz="1800">
              <a:solidFill>
                <a:srgbClr val="124057"/>
              </a:solidFill>
              <a:latin typeface="Arial"/>
              <a:ea typeface="Arial"/>
              <a:cs typeface="Arial"/>
              <a:sym typeface="Arial"/>
            </a:endParaRPr>
          </a:p>
        </p:txBody>
      </p:sp>
      <p:sp>
        <p:nvSpPr>
          <p:cNvPr id="139" name="Google Shape;139;p3"/>
          <p:cNvSpPr/>
          <p:nvPr/>
        </p:nvSpPr>
        <p:spPr>
          <a:xfrm>
            <a:off x="5283200" y="4984752"/>
            <a:ext cx="2227265"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2" y="3012018"/>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972237" y="222259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Micro:bit</a:t>
            </a:r>
            <a:endParaRPr b="1" i="0" sz="1400" u="none" cap="none" strike="noStrike">
              <a:solidFill>
                <a:srgbClr val="FFFFFF"/>
              </a:solidFill>
              <a:latin typeface="Arial"/>
              <a:ea typeface="Arial"/>
              <a:cs typeface="Arial"/>
              <a:sym typeface="Arial"/>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3" y="3234269"/>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Bloky knižnice Základné</a:t>
            </a:r>
            <a:endParaRPr b="0" i="0" sz="1400" u="none" cap="none" strike="noStrike">
              <a:solidFill>
                <a:srgbClr val="000000"/>
              </a:solidFill>
              <a:latin typeface="Arial"/>
              <a:ea typeface="Arial"/>
              <a:cs typeface="Arial"/>
              <a:sym typeface="Arial"/>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1454151"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Bloky knižnice Vstup</a:t>
            </a:r>
            <a:endParaRPr b="0" i="0" sz="1400" u="none" cap="none" strike="noStrike">
              <a:solidFill>
                <a:srgbClr val="FFFFFF"/>
              </a:solidFill>
              <a:latin typeface="Arial"/>
              <a:ea typeface="Arial"/>
              <a:cs typeface="Arial"/>
              <a:sym typeface="Arial"/>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56313" y="5101169"/>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Edukačné materiály</a:t>
            </a:r>
            <a:endParaRPr b="0" i="0" sz="1400" u="none" cap="none" strike="noStrike">
              <a:solidFill>
                <a:srgbClr val="FFFFFF"/>
              </a:solidFill>
              <a:latin typeface="Arial"/>
              <a:ea typeface="Arial"/>
              <a:cs typeface="Arial"/>
              <a:sym typeface="Arial"/>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40" y="4612352"/>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Arial"/>
                <a:ea typeface="Arial"/>
                <a:cs typeface="Arial"/>
                <a:sym typeface="Arial"/>
              </a:rPr>
              <a:t>Micro:bit</a:t>
            </a:r>
            <a:endParaRPr>
              <a:latin typeface="Arial"/>
              <a:ea typeface="Arial"/>
              <a:cs typeface="Arial"/>
              <a:sym typeface="Arial"/>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8" name="Google Shape;178;p4"/>
          <p:cNvPicPr preferRelativeResize="0"/>
          <p:nvPr/>
        </p:nvPicPr>
        <p:blipFill rotWithShape="1">
          <a:blip r:embed="rId4">
            <a:alphaModFix/>
          </a:blip>
          <a:srcRect b="0" l="0" r="0" t="0"/>
          <a:stretch/>
        </p:blipFill>
        <p:spPr>
          <a:xfrm>
            <a:off x="5307103" y="412182"/>
            <a:ext cx="5500397" cy="3666931"/>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Základné informácie</a:t>
            </a:r>
            <a:endParaRPr>
              <a:latin typeface="Arial"/>
              <a:ea typeface="Arial"/>
              <a:cs typeface="Arial"/>
              <a:sym typeface="Arial"/>
            </a:endParaRPr>
          </a:p>
        </p:txBody>
      </p:sp>
      <p:sp>
        <p:nvSpPr>
          <p:cNvPr id="184" name="Google Shape;184;p5"/>
          <p:cNvSpPr txBox="1"/>
          <p:nvPr>
            <p:ph idx="1" type="body"/>
          </p:nvPr>
        </p:nvSpPr>
        <p:spPr>
          <a:xfrm>
            <a:off x="818898" y="2127625"/>
            <a:ext cx="6376800" cy="4083900"/>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600"/>
              </a:spcBef>
              <a:spcAft>
                <a:spcPts val="0"/>
              </a:spcAft>
              <a:buClr>
                <a:srgbClr val="114454"/>
              </a:buClr>
              <a:buSzPts val="2800"/>
              <a:buChar char="▪"/>
            </a:pPr>
            <a:r>
              <a:rPr lang="sk-SK" sz="1800">
                <a:solidFill>
                  <a:srgbClr val="114454"/>
                </a:solidFill>
                <a:latin typeface="Arial"/>
                <a:ea typeface="Arial"/>
                <a:cs typeface="Arial"/>
                <a:sym typeface="Arial"/>
              </a:rPr>
              <a:t>programovateľný minipočítač</a:t>
            </a:r>
            <a:endParaRPr sz="2400">
              <a:solidFill>
                <a:srgbClr val="114454"/>
              </a:solidFill>
              <a:latin typeface="Arial"/>
              <a:ea typeface="Arial"/>
              <a:cs typeface="Arial"/>
              <a:sym typeface="Arial"/>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používateľ si na ňom vie hneď pozrieť svoj program. </a:t>
            </a:r>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má v sebe zabudované rôzne senzory</a:t>
            </a:r>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programovať sa dá v rôznych prostrediach</a:t>
            </a:r>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online blokové prostredie MakeCode https://makecode.microbit.org</a:t>
            </a:r>
            <a:endParaRPr/>
          </a:p>
          <a:p>
            <a:pPr indent="-107950" lvl="0" marL="514350" rtl="0" algn="l">
              <a:lnSpc>
                <a:spcPct val="90000"/>
              </a:lnSpc>
              <a:spcBef>
                <a:spcPts val="1200"/>
              </a:spcBef>
              <a:spcAft>
                <a:spcPts val="600"/>
              </a:spcAft>
              <a:buClr>
                <a:srgbClr val="114454"/>
              </a:buClr>
              <a:buSzPts val="2800"/>
              <a:buNone/>
            </a:pPr>
            <a:r>
              <a:t/>
            </a:r>
            <a:endParaRPr sz="2400">
              <a:solidFill>
                <a:srgbClr val="114454"/>
              </a:solidFill>
              <a:latin typeface="Arial"/>
              <a:ea typeface="Arial"/>
              <a:cs typeface="Arial"/>
              <a:sym typeface="Arial"/>
            </a:endParaRPr>
          </a:p>
        </p:txBody>
      </p:sp>
      <p:grpSp>
        <p:nvGrpSpPr>
          <p:cNvPr id="185" name="Google Shape;185;p5"/>
          <p:cNvGrpSpPr/>
          <p:nvPr/>
        </p:nvGrpSpPr>
        <p:grpSpPr>
          <a:xfrm>
            <a:off x="1847852" y="1616077"/>
            <a:ext cx="366713" cy="366713"/>
            <a:chOff x="1923675" y="1633650"/>
            <a:chExt cx="436000" cy="435975"/>
          </a:xfrm>
        </p:grpSpPr>
        <p:sp>
          <p:nvSpPr>
            <p:cNvPr id="186" name="Google Shape;186;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92" name="Google Shape;19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93" name="Google Shape;193;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94" name="Google Shape;194;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5" name="Google Shape;195;p5"/>
          <p:cNvPicPr preferRelativeResize="0"/>
          <p:nvPr/>
        </p:nvPicPr>
        <p:blipFill rotWithShape="1">
          <a:blip r:embed="rId4">
            <a:alphaModFix/>
          </a:blip>
          <a:srcRect b="0" l="0" r="0" t="0"/>
          <a:stretch/>
        </p:blipFill>
        <p:spPr>
          <a:xfrm>
            <a:off x="6281123" y="3693443"/>
            <a:ext cx="5701003" cy="2735886"/>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Arial"/>
                <a:ea typeface="Arial"/>
                <a:cs typeface="Arial"/>
                <a:sym typeface="Arial"/>
              </a:rPr>
              <a:t>Bloky knižnice Základné</a:t>
            </a:r>
            <a:endParaRPr>
              <a:latin typeface="Arial"/>
              <a:ea typeface="Arial"/>
              <a:cs typeface="Arial"/>
              <a:sym typeface="Arial"/>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Základné informácie</a:t>
            </a:r>
            <a:endParaRPr>
              <a:latin typeface="Arial"/>
              <a:ea typeface="Arial"/>
              <a:cs typeface="Arial"/>
              <a:sym typeface="Arial"/>
            </a:endParaRPr>
          </a:p>
        </p:txBody>
      </p:sp>
      <p:sp>
        <p:nvSpPr>
          <p:cNvPr id="211" name="Google Shape;211;p7"/>
          <p:cNvSpPr txBox="1"/>
          <p:nvPr>
            <p:ph idx="1" type="body"/>
          </p:nvPr>
        </p:nvSpPr>
        <p:spPr>
          <a:xfrm>
            <a:off x="1460064" y="2299407"/>
            <a:ext cx="7540625" cy="3159125"/>
          </a:xfrm>
          <a:prstGeom prst="rect">
            <a:avLst/>
          </a:prstGeom>
          <a:noFill/>
          <a:ln>
            <a:noFill/>
          </a:ln>
        </p:spPr>
        <p:txBody>
          <a:bodyPr anchorCtr="0" anchor="t" bIns="45700" lIns="91425" spcFirstLastPara="1" rIns="91425" wrap="square" tIns="45700">
            <a:noAutofit/>
          </a:bodyPr>
          <a:lstStyle/>
          <a:p>
            <a:pPr indent="0" lvl="1" marL="457200" rtl="0" algn="just">
              <a:lnSpc>
                <a:spcPct val="100000"/>
              </a:lnSpc>
              <a:spcBef>
                <a:spcPts val="0"/>
              </a:spcBef>
              <a:spcAft>
                <a:spcPts val="0"/>
              </a:spcAft>
              <a:buSzPts val="1000"/>
              <a:buNone/>
            </a:pPr>
            <a:r>
              <a:t/>
            </a:r>
            <a:endParaRPr sz="2000">
              <a:latin typeface="Arial"/>
              <a:ea typeface="Arial"/>
              <a:cs typeface="Arial"/>
              <a:sym typeface="Arial"/>
            </a:endParaRPr>
          </a:p>
          <a:p>
            <a:pPr indent="-228600" lvl="0" marL="457200" rtl="0" algn="l">
              <a:lnSpc>
                <a:spcPct val="90000"/>
              </a:lnSpc>
              <a:spcBef>
                <a:spcPts val="600"/>
              </a:spcBef>
              <a:spcAft>
                <a:spcPts val="0"/>
              </a:spcAft>
              <a:buClr>
                <a:srgbClr val="114454"/>
              </a:buClr>
              <a:buSzPts val="2800"/>
              <a:buFont typeface="Arial"/>
              <a:buNone/>
            </a:pPr>
            <a:r>
              <a:t/>
            </a:r>
            <a:endParaRPr>
              <a:latin typeface="Arial"/>
              <a:ea typeface="Arial"/>
              <a:cs typeface="Arial"/>
              <a:sym typeface="Arial"/>
            </a:endParaRPr>
          </a:p>
        </p:txBody>
      </p:sp>
      <p:grpSp>
        <p:nvGrpSpPr>
          <p:cNvPr id="212" name="Google Shape;212;p7"/>
          <p:cNvGrpSpPr/>
          <p:nvPr/>
        </p:nvGrpSpPr>
        <p:grpSpPr>
          <a:xfrm>
            <a:off x="1847852" y="1616077"/>
            <a:ext cx="366713" cy="366713"/>
            <a:chOff x="1923675" y="1633650"/>
            <a:chExt cx="436000" cy="435975"/>
          </a:xfrm>
        </p:grpSpPr>
        <p:sp>
          <p:nvSpPr>
            <p:cNvPr id="213" name="Google Shape;213;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19" name="Google Shape;21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20" name="Google Shape;220;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21" name="Google Shape;221;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2" name="Google Shape;222;p7"/>
          <p:cNvPicPr preferRelativeResize="0"/>
          <p:nvPr/>
        </p:nvPicPr>
        <p:blipFill rotWithShape="1">
          <a:blip r:embed="rId4">
            <a:alphaModFix/>
          </a:blip>
          <a:srcRect b="0" l="0" r="0" t="0"/>
          <a:stretch/>
        </p:blipFill>
        <p:spPr>
          <a:xfrm>
            <a:off x="1661483" y="2500823"/>
            <a:ext cx="1516511" cy="998307"/>
          </a:xfrm>
          <a:prstGeom prst="rect">
            <a:avLst/>
          </a:prstGeom>
          <a:noFill/>
          <a:ln>
            <a:noFill/>
          </a:ln>
        </p:spPr>
      </p:pic>
      <p:pic>
        <p:nvPicPr>
          <p:cNvPr id="223" name="Google Shape;223;p7"/>
          <p:cNvPicPr preferRelativeResize="0"/>
          <p:nvPr/>
        </p:nvPicPr>
        <p:blipFill rotWithShape="1">
          <a:blip r:embed="rId5">
            <a:alphaModFix/>
          </a:blip>
          <a:srcRect b="0" l="0" r="0" t="0"/>
          <a:stretch/>
        </p:blipFill>
        <p:spPr>
          <a:xfrm>
            <a:off x="1664593" y="3633459"/>
            <a:ext cx="1577477" cy="1044030"/>
          </a:xfrm>
          <a:prstGeom prst="rect">
            <a:avLst/>
          </a:prstGeom>
          <a:noFill/>
          <a:ln>
            <a:noFill/>
          </a:ln>
        </p:spPr>
      </p:pic>
      <p:pic>
        <p:nvPicPr>
          <p:cNvPr id="224" name="Google Shape;224;p7"/>
          <p:cNvPicPr preferRelativeResize="0"/>
          <p:nvPr/>
        </p:nvPicPr>
        <p:blipFill rotWithShape="1">
          <a:blip r:embed="rId6">
            <a:alphaModFix/>
          </a:blip>
          <a:srcRect b="0" l="0" r="0" t="0"/>
          <a:stretch/>
        </p:blipFill>
        <p:spPr>
          <a:xfrm>
            <a:off x="4422586" y="2753430"/>
            <a:ext cx="1615580" cy="2088061"/>
          </a:xfrm>
          <a:prstGeom prst="rect">
            <a:avLst/>
          </a:prstGeom>
          <a:noFill/>
          <a:ln>
            <a:noFill/>
          </a:ln>
        </p:spPr>
      </p:pic>
      <p:pic>
        <p:nvPicPr>
          <p:cNvPr id="225" name="Google Shape;225;p7"/>
          <p:cNvPicPr preferRelativeResize="0"/>
          <p:nvPr/>
        </p:nvPicPr>
        <p:blipFill rotWithShape="1">
          <a:blip r:embed="rId7">
            <a:alphaModFix/>
          </a:blip>
          <a:srcRect b="0" l="0" r="0" t="0"/>
          <a:stretch/>
        </p:blipFill>
        <p:spPr>
          <a:xfrm>
            <a:off x="1751014" y="4912384"/>
            <a:ext cx="2103302" cy="579170"/>
          </a:xfrm>
          <a:prstGeom prst="rect">
            <a:avLst/>
          </a:prstGeom>
          <a:noFill/>
          <a:ln>
            <a:noFill/>
          </a:ln>
        </p:spPr>
      </p:pic>
      <p:pic>
        <p:nvPicPr>
          <p:cNvPr id="226" name="Google Shape;226;p7"/>
          <p:cNvPicPr preferRelativeResize="0"/>
          <p:nvPr/>
        </p:nvPicPr>
        <p:blipFill rotWithShape="1">
          <a:blip r:embed="rId8">
            <a:alphaModFix/>
          </a:blip>
          <a:srcRect b="0" l="0" r="0" t="0"/>
          <a:stretch/>
        </p:blipFill>
        <p:spPr>
          <a:xfrm>
            <a:off x="7670355" y="2408554"/>
            <a:ext cx="1531753" cy="579170"/>
          </a:xfrm>
          <a:prstGeom prst="rect">
            <a:avLst/>
          </a:prstGeom>
          <a:noFill/>
          <a:ln>
            <a:noFill/>
          </a:ln>
        </p:spPr>
      </p:pic>
      <p:pic>
        <p:nvPicPr>
          <p:cNvPr id="227" name="Google Shape;227;p7"/>
          <p:cNvPicPr preferRelativeResize="0"/>
          <p:nvPr/>
        </p:nvPicPr>
        <p:blipFill rotWithShape="1">
          <a:blip r:embed="rId9">
            <a:alphaModFix/>
          </a:blip>
          <a:srcRect b="0" l="0" r="0" t="0"/>
          <a:stretch/>
        </p:blipFill>
        <p:spPr>
          <a:xfrm>
            <a:off x="7641613" y="3304341"/>
            <a:ext cx="1981372" cy="723963"/>
          </a:xfrm>
          <a:prstGeom prst="rect">
            <a:avLst/>
          </a:prstGeom>
          <a:noFill/>
          <a:ln>
            <a:noFill/>
          </a:ln>
        </p:spPr>
      </p:pic>
      <p:pic>
        <p:nvPicPr>
          <p:cNvPr id="228" name="Google Shape;228;p7"/>
          <p:cNvPicPr preferRelativeResize="0"/>
          <p:nvPr/>
        </p:nvPicPr>
        <p:blipFill rotWithShape="1">
          <a:blip r:embed="rId10">
            <a:alphaModFix/>
          </a:blip>
          <a:srcRect b="0" l="0" r="0" t="0"/>
          <a:stretch/>
        </p:blipFill>
        <p:spPr>
          <a:xfrm>
            <a:off x="7684116" y="4484550"/>
            <a:ext cx="1988992" cy="548688"/>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8"/>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sz="4000">
                <a:latin typeface="Arial"/>
                <a:ea typeface="Arial"/>
                <a:cs typeface="Arial"/>
                <a:sym typeface="Arial"/>
              </a:rPr>
              <a:t>Bloky knižnice vstup</a:t>
            </a:r>
            <a:endParaRPr sz="4000">
              <a:latin typeface="Arial"/>
              <a:ea typeface="Arial"/>
              <a:cs typeface="Arial"/>
              <a:sym typeface="Arial"/>
            </a:endParaRPr>
          </a:p>
        </p:txBody>
      </p:sp>
      <p:sp>
        <p:nvSpPr>
          <p:cNvPr id="234" name="Google Shape;234;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5" name="Google Shape;235;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36" name="Google Shape;23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37" name="Google Shape;237;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38" name="Google Shape;238;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Základné informácie</a:t>
            </a:r>
            <a:endParaRPr>
              <a:latin typeface="Arial"/>
              <a:ea typeface="Arial"/>
              <a:cs typeface="Arial"/>
              <a:sym typeface="Arial"/>
            </a:endParaRPr>
          </a:p>
        </p:txBody>
      </p:sp>
      <p:sp>
        <p:nvSpPr>
          <p:cNvPr id="244" name="Google Shape;244;p9"/>
          <p:cNvSpPr txBox="1"/>
          <p:nvPr>
            <p:ph idx="1" type="body"/>
          </p:nvPr>
        </p:nvSpPr>
        <p:spPr>
          <a:xfrm>
            <a:off x="1011982" y="2340796"/>
            <a:ext cx="8613028"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t/>
            </a:r>
            <a:endParaRPr sz="1800">
              <a:latin typeface="Arial"/>
              <a:ea typeface="Arial"/>
              <a:cs typeface="Arial"/>
              <a:sym typeface="Arial"/>
            </a:endParaRPr>
          </a:p>
        </p:txBody>
      </p:sp>
      <p:grpSp>
        <p:nvGrpSpPr>
          <p:cNvPr id="245" name="Google Shape;245;p9"/>
          <p:cNvGrpSpPr/>
          <p:nvPr/>
        </p:nvGrpSpPr>
        <p:grpSpPr>
          <a:xfrm>
            <a:off x="1847852" y="1616077"/>
            <a:ext cx="366713" cy="366713"/>
            <a:chOff x="1923675" y="1633650"/>
            <a:chExt cx="436000" cy="435975"/>
          </a:xfrm>
        </p:grpSpPr>
        <p:sp>
          <p:nvSpPr>
            <p:cNvPr id="246" name="Google Shape;246;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7" name="Google Shape;247;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8" name="Google Shape;248;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9" name="Google Shape;249;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0" name="Google Shape;250;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52" name="Google Shape;25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53" name="Google Shape;253;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54" name="Google Shape;254;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5" name="Google Shape;255;p9"/>
          <p:cNvPicPr preferRelativeResize="0"/>
          <p:nvPr/>
        </p:nvPicPr>
        <p:blipFill rotWithShape="1">
          <a:blip r:embed="rId4">
            <a:alphaModFix/>
          </a:blip>
          <a:srcRect b="0" l="0" r="0" t="0"/>
          <a:stretch/>
        </p:blipFill>
        <p:spPr>
          <a:xfrm>
            <a:off x="1500184" y="2834556"/>
            <a:ext cx="2324301" cy="983065"/>
          </a:xfrm>
          <a:prstGeom prst="rect">
            <a:avLst/>
          </a:prstGeom>
          <a:noFill/>
          <a:ln>
            <a:noFill/>
          </a:ln>
        </p:spPr>
      </p:pic>
      <p:pic>
        <p:nvPicPr>
          <p:cNvPr id="256" name="Google Shape;256;p9"/>
          <p:cNvPicPr preferRelativeResize="0"/>
          <p:nvPr/>
        </p:nvPicPr>
        <p:blipFill rotWithShape="1">
          <a:blip r:embed="rId5">
            <a:alphaModFix/>
          </a:blip>
          <a:srcRect b="0" l="0" r="0" t="0"/>
          <a:stretch/>
        </p:blipFill>
        <p:spPr>
          <a:xfrm>
            <a:off x="6354195" y="2737670"/>
            <a:ext cx="2427622" cy="2365375"/>
          </a:xfrm>
          <a:prstGeom prst="rect">
            <a:avLst/>
          </a:prstGeom>
          <a:noFill/>
          <a:ln>
            <a:noFill/>
          </a:ln>
        </p:spPr>
      </p:pic>
      <p:pic>
        <p:nvPicPr>
          <p:cNvPr id="257" name="Google Shape;257;p9"/>
          <p:cNvPicPr preferRelativeResize="0"/>
          <p:nvPr/>
        </p:nvPicPr>
        <p:blipFill rotWithShape="1">
          <a:blip r:embed="rId6">
            <a:alphaModFix/>
          </a:blip>
          <a:srcRect b="0" l="0" r="0" t="0"/>
          <a:stretch/>
        </p:blipFill>
        <p:spPr>
          <a:xfrm>
            <a:off x="3985735" y="3920357"/>
            <a:ext cx="1607959" cy="983065"/>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2021-07-19T14:58:12Z</dcterms:created>
  <dc:creator>Jano Filovkin</dc:creator>
</cp:coreProperties>
</file>