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iTRzJoWaR6yOAnAh1QmyWfP9pk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7" name="Google Shape;15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17ef31b828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g117ef31b828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6" name="Google Shape;18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7ef31b828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7ef31b828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7ef31b828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7ef31b828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7ef31b828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7ef31b828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7ef31b828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7ef31b828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7ef31b828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3I-VyMbce_CQ9pU3OTcghvWmRnTGG7DSkqKM6pZHmQg/viewer?f=0"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https://www.wordwall.net/resource/19491961/2020-1-sk01-ka226-sch-094350-digi-school-multicultural-society" TargetMode="External"/><Relationship Id="rId5" Type="http://schemas.openxmlformats.org/officeDocument/2006/relationships/hyperlink" Target="https://www.wordwall.net/resource/19491961/2020-1-sk01-ka226-sch-094350-digi-school-multicultural-society" TargetMode="External"/><Relationship Id="rId6" Type="http://schemas.openxmlformats.org/officeDocument/2006/relationships/hyperlink" Target="https://www.wordwall.net/resource/19491961/2020-1-sk01-ka226-sch-094350-digi-school-multicultural-societ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hyperlink" Target="https://www.wordwall.net" TargetMode="External"/><Relationship Id="rId5"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684212" y="2066925"/>
            <a:ext cx="6981825" cy="151923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rgbClr val="FFFFFF"/>
                </a:solidFill>
                <a:latin typeface="Roboto Slab"/>
                <a:ea typeface="Roboto Slab"/>
                <a:cs typeface="Roboto Slab"/>
                <a:sym typeface="Roboto Slab"/>
              </a:rPr>
              <a:t>DIGI SCHOOL</a:t>
            </a:r>
            <a:br>
              <a:rPr b="0" i="0" lang="en-US" sz="4800" u="none">
                <a:solidFill>
                  <a:srgbClr val="FFFFFF"/>
                </a:solidFill>
                <a:latin typeface="Roboto Slab"/>
                <a:ea typeface="Roboto Slab"/>
                <a:cs typeface="Roboto Slab"/>
                <a:sym typeface="Roboto Slab"/>
              </a:rPr>
            </a:br>
            <a:r>
              <a:rPr b="0" i="0" lang="en-US" sz="4800" u="none">
                <a:solidFill>
                  <a:srgbClr val="FFFFFF"/>
                </a:solidFill>
                <a:latin typeface="Roboto Slab"/>
                <a:ea typeface="Roboto Slab"/>
                <a:cs typeface="Roboto Slab"/>
                <a:sym typeface="Roboto Slab"/>
              </a:rPr>
              <a:t>ENGLISH LANGUAGE </a:t>
            </a:r>
            <a:endParaRPr/>
          </a:p>
        </p:txBody>
      </p:sp>
      <p:pic>
        <p:nvPicPr>
          <p:cNvPr descr="Erasmus+ logo EN.jpg" id="79" name="Google Shape;7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0" name="Google Shape;8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1" name="Google Shape;81;p1"/>
          <p:cNvSpPr txBox="1"/>
          <p:nvPr/>
        </p:nvSpPr>
        <p:spPr>
          <a:xfrm>
            <a:off x="428625" y="4643437"/>
            <a:ext cx="3856037"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107950" y="1635125"/>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307975" y="4538662"/>
            <a:ext cx="30083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387350" y="366712"/>
            <a:ext cx="2384425" cy="3238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76550"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1296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2990850"/>
            <a:ext cx="889000" cy="892175"/>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532312" y="1563687"/>
            <a:ext cx="1454150" cy="587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Multiculturalims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and key terms</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45415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Pros and Cons</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of multiculturalism</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Cultural awarness</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Slovakia ethnic composition</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49212" y="4654550"/>
            <a:ext cx="3711575" cy="452437"/>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a:solidFill>
                  <a:srgbClr val="000000"/>
                </a:solidFill>
                <a:latin typeface="Arial"/>
                <a:ea typeface="Arial"/>
                <a:cs typeface="Arial"/>
                <a:sym typeface="Arial"/>
              </a:rPr>
              <a:t>2020-1-SK01-KA226-SCH-094350</a:t>
            </a:r>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23" name="Google Shape;123;p3"/>
          <p:cNvPicPr preferRelativeResize="0"/>
          <p:nvPr/>
        </p:nvPicPr>
        <p:blipFill rotWithShape="1">
          <a:blip r:embed="rId3">
            <a:alphaModFix/>
          </a:blip>
          <a:srcRect b="0" l="0" r="0" t="0"/>
          <a:stretch/>
        </p:blipFill>
        <p:spPr>
          <a:xfrm>
            <a:off x="260350" y="258762"/>
            <a:ext cx="2511425" cy="746125"/>
          </a:xfrm>
          <a:prstGeom prst="rect">
            <a:avLst/>
          </a:prstGeom>
          <a:noFill/>
          <a:ln>
            <a:noFill/>
          </a:ln>
        </p:spPr>
      </p:pic>
      <p:sp>
        <p:nvSpPr>
          <p:cNvPr id="124" name="Google Shape;124;p3"/>
          <p:cNvSpPr/>
          <p:nvPr/>
        </p:nvSpPr>
        <p:spPr>
          <a:xfrm>
            <a:off x="2859087"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125" name="Google Shape;125;p3"/>
          <p:cNvGrpSpPr/>
          <p:nvPr/>
        </p:nvGrpSpPr>
        <p:grpSpPr>
          <a:xfrm>
            <a:off x="3159125" y="1658937"/>
            <a:ext cx="296862" cy="250825"/>
            <a:chOff x="1934025" y="1001650"/>
            <a:chExt cx="415300" cy="355600"/>
          </a:xfrm>
        </p:grpSpPr>
        <p:sp>
          <p:nvSpPr>
            <p:cNvPr id="126" name="Google Shape;12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0" name="Google Shape;130;p3"/>
          <p:cNvGrpSpPr/>
          <p:nvPr/>
        </p:nvGrpSpPr>
        <p:grpSpPr>
          <a:xfrm flipH="1">
            <a:off x="1876425" y="1096962"/>
            <a:ext cx="1427162" cy="252412"/>
            <a:chOff x="1934025" y="1001650"/>
            <a:chExt cx="415300" cy="355600"/>
          </a:xfrm>
        </p:grpSpPr>
        <p:sp>
          <p:nvSpPr>
            <p:cNvPr id="131" name="Google Shape;13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4" name="Google Shape;13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5" name="Google Shape;135;p3"/>
          <p:cNvGrpSpPr/>
          <p:nvPr/>
        </p:nvGrpSpPr>
        <p:grpSpPr>
          <a:xfrm>
            <a:off x="1579562" y="1096962"/>
            <a:ext cx="296862" cy="252412"/>
            <a:chOff x="1934025" y="1001650"/>
            <a:chExt cx="415300" cy="355600"/>
          </a:xfrm>
        </p:grpSpPr>
        <p:sp>
          <p:nvSpPr>
            <p:cNvPr id="136" name="Google Shape;13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0" name="Google Shape;140;p3"/>
          <p:cNvGrpSpPr/>
          <p:nvPr/>
        </p:nvGrpSpPr>
        <p:grpSpPr>
          <a:xfrm>
            <a:off x="3119437" y="2481262"/>
            <a:ext cx="296862" cy="252412"/>
            <a:chOff x="1934025" y="1001650"/>
            <a:chExt cx="415300" cy="355600"/>
          </a:xfrm>
        </p:grpSpPr>
        <p:sp>
          <p:nvSpPr>
            <p:cNvPr id="141" name="Google Shape;14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5" name="Google Shape;145;p3"/>
          <p:cNvGrpSpPr/>
          <p:nvPr/>
        </p:nvGrpSpPr>
        <p:grpSpPr>
          <a:xfrm>
            <a:off x="3170237" y="3235325"/>
            <a:ext cx="295275" cy="252412"/>
            <a:chOff x="1934025" y="1001650"/>
            <a:chExt cx="415300" cy="355600"/>
          </a:xfrm>
        </p:grpSpPr>
        <p:sp>
          <p:nvSpPr>
            <p:cNvPr id="146" name="Google Shape;14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50" name="Google Shape;150;p3"/>
          <p:cNvGrpSpPr/>
          <p:nvPr/>
        </p:nvGrpSpPr>
        <p:grpSpPr>
          <a:xfrm>
            <a:off x="3197225" y="4030662"/>
            <a:ext cx="296862" cy="252412"/>
            <a:chOff x="1934025" y="1001650"/>
            <a:chExt cx="415300" cy="355600"/>
          </a:xfrm>
        </p:grpSpPr>
        <p:sp>
          <p:nvSpPr>
            <p:cNvPr id="151" name="Google Shape;15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2" name="Google Shape;15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4" name="Google Shape;15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4"/>
          <p:cNvSpPr txBox="1"/>
          <p:nvPr>
            <p:ph type="ctrTitle"/>
          </p:nvPr>
        </p:nvSpPr>
        <p:spPr>
          <a:xfrm>
            <a:off x="3851275" y="25003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PROMPTS AND ACTIVITIES</a:t>
            </a:r>
            <a:endParaRPr/>
          </a:p>
        </p:txBody>
      </p:sp>
      <p:sp>
        <p:nvSpPr>
          <p:cNvPr id="160" name="Google Shape;160;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61" name="Google Shape;161;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2" name="Google Shape;162;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3" name="Google Shape;163;p4"/>
          <p:cNvPicPr preferRelativeResize="0"/>
          <p:nvPr/>
        </p:nvPicPr>
        <p:blipFill rotWithShape="1">
          <a:blip r:embed="rId4">
            <a:alphaModFix/>
          </a:blip>
          <a:srcRect b="0" l="0" r="0" t="0"/>
          <a:stretch/>
        </p:blipFill>
        <p:spPr>
          <a:xfrm>
            <a:off x="611187" y="0"/>
            <a:ext cx="2376487" cy="523875"/>
          </a:xfrm>
          <a:prstGeom prst="rect">
            <a:avLst/>
          </a:prstGeom>
          <a:noFill/>
          <a:ln>
            <a:noFill/>
          </a:ln>
        </p:spPr>
      </p:pic>
      <p:sp>
        <p:nvSpPr>
          <p:cNvPr id="164" name="Google Shape;164;p4"/>
          <p:cNvSpPr txBox="1"/>
          <p:nvPr/>
        </p:nvSpPr>
        <p:spPr>
          <a:xfrm>
            <a:off x="-400050" y="4640262"/>
            <a:ext cx="403542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70" name="Google Shape;170;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71" name="Google Shape;171;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72" name="Google Shape;172;p5"/>
          <p:cNvPicPr preferRelativeResize="0"/>
          <p:nvPr/>
        </p:nvPicPr>
        <p:blipFill rotWithShape="1">
          <a:blip r:embed="rId3">
            <a:alphaModFix/>
          </a:blip>
          <a:srcRect b="0" l="0" r="0" t="0"/>
          <a:stretch/>
        </p:blipFill>
        <p:spPr>
          <a:xfrm>
            <a:off x="611187" y="6350"/>
            <a:ext cx="2305050" cy="508000"/>
          </a:xfrm>
          <a:prstGeom prst="rect">
            <a:avLst/>
          </a:prstGeom>
          <a:noFill/>
          <a:ln>
            <a:noFill/>
          </a:ln>
        </p:spPr>
      </p:pic>
      <p:sp>
        <p:nvSpPr>
          <p:cNvPr id="173" name="Google Shape;173;p5"/>
          <p:cNvSpPr txBox="1"/>
          <p:nvPr/>
        </p:nvSpPr>
        <p:spPr>
          <a:xfrm>
            <a:off x="-328612" y="4630737"/>
            <a:ext cx="417512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
        <p:nvSpPr>
          <p:cNvPr id="174" name="Google Shape;174;p5"/>
          <p:cNvSpPr txBox="1"/>
          <p:nvPr>
            <p:ph type="ctrTitle"/>
          </p:nvPr>
        </p:nvSpPr>
        <p:spPr>
          <a:xfrm>
            <a:off x="4113212" y="2284412"/>
            <a:ext cx="4505325" cy="17541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4">
                  <a:extLst>
                    <a:ext uri="{A12FA001-AC4F-418D-AE19-62706E023703}">
                      <ahyp:hlinkClr val="tx"/>
                    </a:ext>
                  </a:extLst>
                </a:hlinkClick>
              </a:rPr>
              <a:t>Conver</a:t>
            </a:r>
            <a:r>
              <a:rPr lang="en-US" u="sng">
                <a:hlinkClick r:id="rId5"/>
              </a:rPr>
              <a:t>sa</a:t>
            </a:r>
            <a:r>
              <a:rPr b="0" i="0" lang="en-US" sz="4800" u="sng">
                <a:solidFill>
                  <a:srgbClr val="114454"/>
                </a:solidFill>
                <a:hlinkClick r:id="rId6">
                  <a:extLst>
                    <a:ext uri="{A12FA001-AC4F-418D-AE19-62706E023703}">
                      <ahyp:hlinkClr val="tx"/>
                    </a:ext>
                  </a:extLst>
                </a:hlinkClick>
              </a:rPr>
              <a:t>tion Questions</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17ef31b828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80" name="Google Shape;180;g117ef31b828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81" name="Google Shape;181;g117ef31b828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82" name="Google Shape;182;g117ef31b828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83" name="Google Shape;183;g117ef31b828_0_21"/>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https://www.wordwall.net</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5">
                  <a:extLst>
                    <a:ext uri="{A12FA001-AC4F-418D-AE19-62706E023703}">
                      <ahyp:hlinkClr val="tx"/>
                    </a:ext>
                  </a:extLst>
                </a:hlinkClick>
              </a:rPr>
              <a:t>https://jamboard.google.com/</a:t>
            </a:r>
            <a:r>
              <a:rPr lang="en-US">
                <a:solidFill>
                  <a:schemeClr val="lt1"/>
                </a:solidFill>
              </a:rPr>
              <a:t>  </a:t>
            </a:r>
            <a:endParaRPr i="0" sz="1400"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9" name="Google Shape;189;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0" name="Google Shape;190;p6"/>
          <p:cNvSpPr txBox="1"/>
          <p:nvPr/>
        </p:nvSpPr>
        <p:spPr>
          <a:xfrm>
            <a:off x="298450" y="44989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1" name="Google Shape;191;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2" name="Google Shape;192;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