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
      <p:font typeface="Nixi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hdSPrhdEKcPQ/Aaz+aJ/Dq9XLNd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ixieOne-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is1tR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8"/>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8"/>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8"/>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19"/>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19"/>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9"/>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0"/>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0"/>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0"/>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0"/>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0"/>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1"/>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1"/>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1"/>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1"/>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1"/>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1"/>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1"/>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2"/>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2"/>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2"/>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2"/>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2"/>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2"/>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2"/>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2"/>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0.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docs.google.com/document/d/1CgRDzqskpaEmJ7a9RCjDINTsiiUwtDTI/edit" TargetMode="External"/><Relationship Id="rId5" Type="http://schemas.openxmlformats.org/officeDocument/2006/relationships/image" Target="../media/image3.jp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hyperlink" Target="https://wordwall.net/resource/226850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hyperlink" Target="https://wordwall.net/resource/2268772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62305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Non-verbal Communication – Facial Expression</a:t>
            </a:r>
            <a:endParaRPr b="1" sz="2400">
              <a:solidFill>
                <a:srgbClr val="FFFFFF"/>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4" name="Google Shape;194;p10"/>
          <p:cNvSpPr txBox="1"/>
          <p:nvPr>
            <p:ph idx="1" type="body"/>
          </p:nvPr>
        </p:nvSpPr>
        <p:spPr>
          <a:xfrm>
            <a:off x="563563" y="1476375"/>
            <a:ext cx="3687762"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95" name="Google Shape;195;p10"/>
          <p:cNvGrpSpPr/>
          <p:nvPr/>
        </p:nvGrpSpPr>
        <p:grpSpPr>
          <a:xfrm>
            <a:off x="323850" y="758825"/>
            <a:ext cx="366713" cy="366713"/>
            <a:chOff x="1923675" y="1633650"/>
            <a:chExt cx="436000" cy="435975"/>
          </a:xfrm>
        </p:grpSpPr>
        <p:sp>
          <p:nvSpPr>
            <p:cNvPr id="196" name="Google Shape;196;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9" name="Google Shape;199;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1" name="Google Shape;201;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2" name="Google Shape;202;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3" name="Google Shape;203;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4" name="Google Shape;204;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05" name="Google Shape;205;p10"/>
          <p:cNvSpPr txBox="1"/>
          <p:nvPr/>
        </p:nvSpPr>
        <p:spPr>
          <a:xfrm>
            <a:off x="359445" y="1930400"/>
            <a:ext cx="5040600" cy="2229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sk-SK" sz="1400">
                <a:solidFill>
                  <a:srgbClr val="000000"/>
                </a:solidFill>
                <a:latin typeface="Arial"/>
                <a:ea typeface="Arial"/>
                <a:cs typeface="Arial"/>
                <a:sym typeface="Arial"/>
              </a:rPr>
              <a:t>Facial expression</a:t>
            </a:r>
            <a:endParaRPr b="1" sz="1400">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The term originates from the Greek word „mímos“ which means „gently mimicking“ </a:t>
            </a:r>
            <a:endParaRPr sz="1400">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It is always an activity of facial muscles.</a:t>
            </a:r>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Facial expression is a smile</a:t>
            </a:r>
            <a:r>
              <a:rPr b="0" i="0" lang="sk-SK" sz="1400">
                <a:solidFill>
                  <a:srgbClr val="000000"/>
                </a:solidFill>
                <a:latin typeface="Arial"/>
                <a:ea typeface="Arial"/>
                <a:cs typeface="Arial"/>
                <a:sym typeface="Arial"/>
              </a:rPr>
              <a:t>, cry, grin, laughter, nod, rejection, turning pale, blushing.</a:t>
            </a:r>
            <a:br>
              <a:rPr b="0" i="0" lang="sk-SK" sz="1400">
                <a:solidFill>
                  <a:srgbClr val="000000"/>
                </a:solidFill>
                <a:latin typeface="Arial"/>
                <a:ea typeface="Arial"/>
                <a:cs typeface="Arial"/>
                <a:sym typeface="Arial"/>
              </a:rPr>
            </a:br>
            <a:br>
              <a:rPr b="0" i="0" lang="sk-SK" sz="1400">
                <a:solidFill>
                  <a:srgbClr val="000000"/>
                </a:solidFill>
                <a:latin typeface="Roboto"/>
                <a:ea typeface="Roboto"/>
                <a:cs typeface="Roboto"/>
                <a:sym typeface="Roboto"/>
              </a:rPr>
            </a:br>
            <a:endParaRPr sz="1400">
              <a:solidFill>
                <a:srgbClr val="000000"/>
              </a:solidFill>
              <a:latin typeface="Arial"/>
              <a:ea typeface="Arial"/>
              <a:cs typeface="Arial"/>
              <a:sym typeface="Arial"/>
            </a:endParaRPr>
          </a:p>
        </p:txBody>
      </p:sp>
      <p:pic>
        <p:nvPicPr>
          <p:cNvPr descr="Žena, Smutný, Portrét, Plače, Zúfalý" id="206" name="Google Shape;206;p10"/>
          <p:cNvPicPr preferRelativeResize="0"/>
          <p:nvPr/>
        </p:nvPicPr>
        <p:blipFill rotWithShape="1">
          <a:blip r:embed="rId4">
            <a:alphaModFix/>
          </a:blip>
          <a:srcRect b="0" l="0" r="0" t="0"/>
          <a:stretch/>
        </p:blipFill>
        <p:spPr>
          <a:xfrm>
            <a:off x="5616220" y="1851670"/>
            <a:ext cx="2938605" cy="1986333"/>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212" name="Google Shape;212;p11"/>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13" name="Google Shape;213;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14" name="Google Shape;214;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5" name="Google Shape;215;p11"/>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6" name="Google Shape;216;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2"/>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22" name="Google Shape;222;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sp>
        <p:nvSpPr>
          <p:cNvPr id="223" name="Google Shape;223;p12"/>
          <p:cNvSpPr txBox="1"/>
          <p:nvPr>
            <p:ph idx="1" type="body"/>
          </p:nvPr>
        </p:nvSpPr>
        <p:spPr>
          <a:xfrm>
            <a:off x="312738" y="1739357"/>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4"/>
              </a:rPr>
              <a:t>Non-verbal communication – Facial Expression</a:t>
            </a:r>
            <a:endParaRPr sz="14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24" name="Google Shape;224;p12"/>
          <p:cNvGrpSpPr/>
          <p:nvPr/>
        </p:nvGrpSpPr>
        <p:grpSpPr>
          <a:xfrm>
            <a:off x="323850" y="758825"/>
            <a:ext cx="366713" cy="366713"/>
            <a:chOff x="1923675" y="1633650"/>
            <a:chExt cx="436000" cy="435975"/>
          </a:xfrm>
        </p:grpSpPr>
        <p:sp>
          <p:nvSpPr>
            <p:cNvPr id="225" name="Google Shape;22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6" name="Google Shape;22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7" name="Google Shape;22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8" name="Google Shape;22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9" name="Google Shape;22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1" name="Google Shape;231;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3" name="Google Shape;233;p12"/>
          <p:cNvPicPr preferRelativeResize="0"/>
          <p:nvPr/>
        </p:nvPicPr>
        <p:blipFill rotWithShape="1">
          <a:blip r:embed="rId5">
            <a:alphaModFix/>
          </a:blip>
          <a:srcRect b="0" l="0" r="0" t="0"/>
          <a:stretch/>
        </p:blipFill>
        <p:spPr>
          <a:xfrm>
            <a:off x="285750" y="214313"/>
            <a:ext cx="2593975" cy="571500"/>
          </a:xfrm>
          <a:prstGeom prst="rect">
            <a:avLst/>
          </a:prstGeom>
          <a:noFill/>
          <a:ln>
            <a:noFill/>
          </a:ln>
        </p:spPr>
      </p:pic>
      <p:sp>
        <p:nvSpPr>
          <p:cNvPr id="234" name="Google Shape;234;p12"/>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35" name="Google Shape;235;p12"/>
          <p:cNvPicPr preferRelativeResize="0"/>
          <p:nvPr/>
        </p:nvPicPr>
        <p:blipFill rotWithShape="1">
          <a:blip r:embed="rId6">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41" name="Google Shape;241;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a:p>
        </p:txBody>
      </p:sp>
      <p:sp>
        <p:nvSpPr>
          <p:cNvPr id="242" name="Google Shape;242;p13"/>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activity </a:t>
            </a:r>
            <a:r>
              <a:rPr lang="sk-SK" sz="1400">
                <a:solidFill>
                  <a:srgbClr val="114454"/>
                </a:solidFill>
              </a:rPr>
              <a:t>choose</a:t>
            </a:r>
            <a:r>
              <a:rPr lang="sk-SK" sz="1400">
                <a:solidFill>
                  <a:srgbClr val="114454"/>
                </a:solidFill>
                <a:latin typeface="Arial"/>
                <a:ea typeface="Arial"/>
                <a:cs typeface="Arial"/>
                <a:sym typeface="Arial"/>
              </a:rPr>
              <a:t> the right emotions.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43" name="Google Shape;243;p13"/>
          <p:cNvGrpSpPr/>
          <p:nvPr/>
        </p:nvGrpSpPr>
        <p:grpSpPr>
          <a:xfrm>
            <a:off x="323850" y="758825"/>
            <a:ext cx="366713" cy="366713"/>
            <a:chOff x="1923675" y="1633650"/>
            <a:chExt cx="436000" cy="435975"/>
          </a:xfrm>
        </p:grpSpPr>
        <p:sp>
          <p:nvSpPr>
            <p:cNvPr id="244" name="Google Shape;244;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5" name="Google Shape;245;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7" name="Google Shape;247;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8" name="Google Shape;248;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9" name="Google Shape;249;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50" name="Google Shape;250;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1" name="Google Shape;251;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2" name="Google Shape;252;p13"/>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53" name="Google Shape;253;p13"/>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54" name="Google Shape;254;p13">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4"/>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60" name="Google Shape;260;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61" name="Google Shape;261;p14"/>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a:t>
            </a:r>
            <a:r>
              <a:rPr lang="sk-SK" sz="1400">
                <a:solidFill>
                  <a:srgbClr val="114454"/>
                </a:solidFill>
              </a:rPr>
              <a:t>choose</a:t>
            </a:r>
            <a:r>
              <a:rPr lang="sk-SK" sz="1400">
                <a:solidFill>
                  <a:srgbClr val="114454"/>
                </a:solidFill>
                <a:latin typeface="Arial"/>
                <a:ea typeface="Arial"/>
                <a:cs typeface="Arial"/>
                <a:sym typeface="Arial"/>
              </a:rPr>
              <a:t> the wrong statement</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62" name="Google Shape;262;p14"/>
          <p:cNvGrpSpPr/>
          <p:nvPr/>
        </p:nvGrpSpPr>
        <p:grpSpPr>
          <a:xfrm>
            <a:off x="323850" y="758825"/>
            <a:ext cx="366713" cy="366713"/>
            <a:chOff x="1923675" y="1633650"/>
            <a:chExt cx="436000" cy="435975"/>
          </a:xfrm>
        </p:grpSpPr>
        <p:sp>
          <p:nvSpPr>
            <p:cNvPr id="263" name="Google Shape;263;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4" name="Google Shape;264;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5" name="Google Shape;265;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6" name="Google Shape;266;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7" name="Google Shape;267;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8" name="Google Shape;268;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9" name="Google Shape;269;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0" name="Google Shape;270;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1" name="Google Shape;271;p14"/>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72" name="Google Shape;272;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73" name="Google Shape;273;p14">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279" name="Google Shape;279;p15"/>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406400" lvl="0" marL="457200" rtl="0" algn="l">
              <a:spcBef>
                <a:spcPts val="600"/>
              </a:spcBef>
              <a:spcAft>
                <a:spcPts val="0"/>
              </a:spcAft>
              <a:buSzPts val="2800"/>
              <a:buFont typeface="Arial"/>
              <a:buNone/>
            </a:pPr>
            <a:r>
              <a:t/>
            </a:r>
            <a:endParaRPr>
              <a:latin typeface="Arial"/>
              <a:ea typeface="Arial"/>
              <a:cs typeface="Arial"/>
              <a:sym typeface="Arial"/>
            </a:endParaRPr>
          </a:p>
        </p:txBody>
      </p:sp>
      <p:sp>
        <p:nvSpPr>
          <p:cNvPr id="280" name="Google Shape;280;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286" name="Google Shape;286;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7" name="Google Shape;287;p1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8" name="Google Shape;288;p1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89" name="Google Shape;289;p16"/>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5316538"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Non-verbal Communication – Facial Expression</a:t>
            </a:r>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20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Non-verbal Communication- Facial Expression</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Non-verbal Communication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Facial Expression</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b="1" sz="1200" u="none">
              <a:solidFill>
                <a:srgbClr val="FFFFFF"/>
              </a:solidFill>
              <a:latin typeface="Roboto Slab"/>
              <a:ea typeface="Roboto Slab"/>
              <a:cs typeface="Roboto Slab"/>
              <a:sym typeface="Roboto Slab"/>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88512" y="164465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Communication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Communication</a:t>
            </a:r>
            <a:endParaRPr b="1">
              <a:latin typeface="Roboto Slab"/>
              <a:ea typeface="Roboto Slab"/>
              <a:cs typeface="Roboto Slab"/>
              <a:sym typeface="Roboto Slab"/>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t>The aim of communication</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Sociálne Médiá, Pripojenie, Sietí" id="116" name="Google Shape;116;p4"/>
          <p:cNvPicPr preferRelativeResize="0"/>
          <p:nvPr/>
        </p:nvPicPr>
        <p:blipFill rotWithShape="1">
          <a:blip r:embed="rId4">
            <a:alphaModFix/>
          </a:blip>
          <a:srcRect b="0" l="0" r="0" t="0"/>
          <a:stretch/>
        </p:blipFill>
        <p:spPr>
          <a:xfrm>
            <a:off x="4421329" y="555526"/>
            <a:ext cx="3889091" cy="245323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446405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b="1" lang="sk-SK" sz="1400">
                <a:latin typeface="Arial"/>
                <a:ea typeface="Arial"/>
                <a:cs typeface="Arial"/>
                <a:sym typeface="Arial"/>
              </a:rPr>
              <a:t>The aim of communication </a:t>
            </a:r>
            <a:r>
              <a:rPr lang="sk-SK" sz="1400">
                <a:latin typeface="Arial"/>
                <a:ea typeface="Arial"/>
                <a:cs typeface="Arial"/>
                <a:sym typeface="Arial"/>
              </a:rPr>
              <a:t>is a process that conveys messages of which purpose is understanding. It has existed in human community since its beginning.</a:t>
            </a:r>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Its task</a:t>
            </a:r>
            <a:r>
              <a:rPr lang="sk-SK" sz="1400">
                <a:latin typeface="Arial"/>
                <a:ea typeface="Arial"/>
                <a:cs typeface="Arial"/>
                <a:sym typeface="Arial"/>
              </a:rPr>
              <a:t>  is to interchange as much content-based information between the communicators within certain period of time as possible – effective communication.</a:t>
            </a:r>
            <a:endParaRPr/>
          </a:p>
          <a:p>
            <a:pPr indent="-228600" lvl="0" marL="457200"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Dievča, Ženy, Priatelia, Krásna" id="133" name="Google Shape;133;p5"/>
          <p:cNvPicPr preferRelativeResize="0"/>
          <p:nvPr/>
        </p:nvPicPr>
        <p:blipFill rotWithShape="1">
          <a:blip r:embed="rId4">
            <a:alphaModFix/>
          </a:blip>
          <a:srcRect b="0" l="0" r="0" t="0"/>
          <a:stretch/>
        </p:blipFill>
        <p:spPr>
          <a:xfrm>
            <a:off x="4957653" y="1347614"/>
            <a:ext cx="3672408" cy="244827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3851920" y="3003798"/>
            <a:ext cx="4968552" cy="103480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Non-verbal Communication</a:t>
            </a:r>
            <a:endParaRPr b="1">
              <a:latin typeface="Roboto Slab"/>
              <a:ea typeface="Roboto Slab"/>
              <a:cs typeface="Roboto Slab"/>
              <a:sym typeface="Roboto Slab"/>
            </a:endParaRPr>
          </a:p>
        </p:txBody>
      </p:sp>
      <p:sp>
        <p:nvSpPr>
          <p:cNvPr id="139" name="Google Shape;139;p6"/>
          <p:cNvSpPr txBox="1"/>
          <p:nvPr>
            <p:ph idx="1" type="subTitle"/>
          </p:nvPr>
        </p:nvSpPr>
        <p:spPr>
          <a:xfrm>
            <a:off x="4113213" y="4371950"/>
            <a:ext cx="4505325" cy="3953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t>The importance of non-verbal communication</a:t>
            </a:r>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49" name="Google Shape;149;p7"/>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b="1" lang="sk-SK" sz="1400">
                <a:latin typeface="Arial"/>
                <a:ea typeface="Arial"/>
                <a:cs typeface="Arial"/>
                <a:sym typeface="Arial"/>
              </a:rPr>
              <a:t>The most frequent subdivision of communication:</a:t>
            </a:r>
            <a:endParaRPr/>
          </a:p>
          <a:p>
            <a:pPr indent="-342900" lvl="0" marL="342900" rtl="0" algn="l">
              <a:lnSpc>
                <a:spcPct val="107000"/>
              </a:lnSpc>
              <a:spcBef>
                <a:spcPts val="1400"/>
              </a:spcBef>
              <a:spcAft>
                <a:spcPts val="0"/>
              </a:spcAft>
              <a:buSzPts val="2800"/>
              <a:buFont typeface="Noto Sans Symbols"/>
              <a:buChar char="⮚"/>
            </a:pPr>
            <a:r>
              <a:rPr b="1" lang="sk-SK" sz="1400">
                <a:latin typeface="Arial"/>
                <a:ea typeface="Arial"/>
                <a:cs typeface="Arial"/>
                <a:sym typeface="Arial"/>
              </a:rPr>
              <a:t>Verbal communication – </a:t>
            </a:r>
            <a:r>
              <a:rPr lang="sk-SK" sz="1400">
                <a:latin typeface="Arial"/>
                <a:ea typeface="Arial"/>
                <a:cs typeface="Arial"/>
                <a:sym typeface="Arial"/>
              </a:rPr>
              <a:t>uses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Non-verbal communication – </a:t>
            </a:r>
            <a:r>
              <a:rPr lang="sk-SK" sz="1400">
                <a:latin typeface="Arial"/>
                <a:ea typeface="Arial"/>
                <a:cs typeface="Arial"/>
                <a:sym typeface="Arial"/>
              </a:rPr>
              <a:t>using other means than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Communication using deeds – </a:t>
            </a:r>
            <a:r>
              <a:rPr lang="sk-SK" sz="1400">
                <a:latin typeface="Arial"/>
                <a:ea typeface="Arial"/>
                <a:cs typeface="Arial"/>
                <a:sym typeface="Arial"/>
              </a:rPr>
              <a:t>effect of deeds</a:t>
            </a:r>
            <a:endParaRPr/>
          </a:p>
          <a:p>
            <a:pPr indent="0" lvl="0" marL="50800" rtl="0" algn="l">
              <a:spcBef>
                <a:spcPts val="14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50" name="Google Shape;150;p7"/>
          <p:cNvGrpSpPr/>
          <p:nvPr/>
        </p:nvGrpSpPr>
        <p:grpSpPr>
          <a:xfrm>
            <a:off x="323850" y="758825"/>
            <a:ext cx="366713" cy="366713"/>
            <a:chOff x="1923675" y="1633650"/>
            <a:chExt cx="436000" cy="435975"/>
          </a:xfrm>
        </p:grpSpPr>
        <p:sp>
          <p:nvSpPr>
            <p:cNvPr id="151" name="Google Shape;151;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2" name="Google Shape;152;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7" name="Google Shape;157;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8" name="Google Shape;158;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9" name="Google Shape;159;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Muž, Tvár, Staršie, Vrásky, Oči, Mikina" id="160" name="Google Shape;160;p7"/>
          <p:cNvPicPr preferRelativeResize="0"/>
          <p:nvPr/>
        </p:nvPicPr>
        <p:blipFill rotWithShape="1">
          <a:blip r:embed="rId4">
            <a:alphaModFix/>
          </a:blip>
          <a:srcRect b="0" l="0" r="0" t="0"/>
          <a:stretch/>
        </p:blipFill>
        <p:spPr>
          <a:xfrm>
            <a:off x="5436096" y="1154972"/>
            <a:ext cx="2543175" cy="3238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6" name="Google Shape;166;p8"/>
          <p:cNvSpPr txBox="1"/>
          <p:nvPr>
            <p:ph idx="1" type="body"/>
          </p:nvPr>
        </p:nvSpPr>
        <p:spPr>
          <a:xfrm>
            <a:off x="441325" y="1768475"/>
            <a:ext cx="5138787"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lang="sk-SK" sz="1400">
                <a:latin typeface="Arial"/>
                <a:ea typeface="Arial"/>
                <a:cs typeface="Arial"/>
                <a:sym typeface="Arial"/>
              </a:rPr>
              <a:t>Non-verbal communication (the communication without words) can serve a variety of social purposes that can be divided into four groups: </a:t>
            </a:r>
            <a:endParaRPr sz="1400">
              <a:latin typeface="Arial"/>
              <a:ea typeface="Arial"/>
              <a:cs typeface="Arial"/>
              <a:sym typeface="Arial"/>
            </a:endParaRPr>
          </a:p>
          <a:p>
            <a:pPr indent="-342900" lvl="0" marL="342900" rtl="0" algn="l">
              <a:lnSpc>
                <a:spcPct val="107000"/>
              </a:lnSpc>
              <a:spcBef>
                <a:spcPts val="1400"/>
              </a:spcBef>
              <a:spcAft>
                <a:spcPts val="0"/>
              </a:spcAft>
              <a:buSzPts val="2800"/>
              <a:buFont typeface="Noto Sans Symbols"/>
              <a:buChar char="⮚"/>
            </a:pPr>
            <a:r>
              <a:rPr lang="sk-SK" sz="1400">
                <a:latin typeface="Arial"/>
                <a:ea typeface="Arial"/>
                <a:cs typeface="Arial"/>
                <a:sym typeface="Arial"/>
              </a:rPr>
              <a:t>Helping the speech</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Substituting the speech </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Expressing attitude</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Expressing emotions</a:t>
            </a:r>
            <a:endParaRPr sz="1800">
              <a:latin typeface="Calibri"/>
              <a:ea typeface="Calibri"/>
              <a:cs typeface="Calibri"/>
              <a:sym typeface="Calibri"/>
            </a:endParaRPr>
          </a:p>
          <a:p>
            <a:pPr indent="0" lvl="0" marL="50800" rtl="0" algn="l">
              <a:spcBef>
                <a:spcPts val="14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67" name="Google Shape;167;p8"/>
          <p:cNvGrpSpPr/>
          <p:nvPr/>
        </p:nvGrpSpPr>
        <p:grpSpPr>
          <a:xfrm>
            <a:off x="323850" y="758825"/>
            <a:ext cx="366713" cy="366713"/>
            <a:chOff x="1923675" y="1633650"/>
            <a:chExt cx="436000" cy="435975"/>
          </a:xfrm>
        </p:grpSpPr>
        <p:sp>
          <p:nvSpPr>
            <p:cNvPr id="168" name="Google Shape;168;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9" name="Google Shape;169;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4" name="Google Shape;174;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5" name="Google Shape;175;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6" name="Google Shape;176;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Dvojčatá, Detská, Deti, Ľudia, Boys, Man" id="177" name="Google Shape;177;p8"/>
          <p:cNvPicPr preferRelativeResize="0"/>
          <p:nvPr/>
        </p:nvPicPr>
        <p:blipFill rotWithShape="1">
          <a:blip r:embed="rId4">
            <a:alphaModFix/>
          </a:blip>
          <a:srcRect b="0" l="0" r="0" t="0"/>
          <a:stretch/>
        </p:blipFill>
        <p:spPr>
          <a:xfrm>
            <a:off x="5436096" y="2139701"/>
            <a:ext cx="3168352" cy="2112235"/>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ctrTitle"/>
          </p:nvPr>
        </p:nvSpPr>
        <p:spPr>
          <a:xfrm>
            <a:off x="4113213" y="1851025"/>
            <a:ext cx="4562475" cy="291623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Facial Expression</a:t>
            </a:r>
            <a:endParaRPr b="1">
              <a:latin typeface="Roboto Slab"/>
              <a:ea typeface="Roboto Slab"/>
              <a:cs typeface="Roboto Slab"/>
              <a:sym typeface="Roboto Slab"/>
            </a:endParaRPr>
          </a:p>
        </p:txBody>
      </p:sp>
      <p:sp>
        <p:nvSpPr>
          <p:cNvPr id="183" name="Google Shape;183;p9"/>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a:latin typeface="Nixie One"/>
                <a:ea typeface="Nixie One"/>
                <a:cs typeface="Nixie One"/>
                <a:sym typeface="Nixie One"/>
              </a:rPr>
              <a:t>.</a:t>
            </a:r>
            <a:endParaRPr/>
          </a:p>
        </p:txBody>
      </p:sp>
      <p:sp>
        <p:nvSpPr>
          <p:cNvPr id="184" name="Google Shape;184;p9"/>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85" name="Google Shape;185;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6" name="Google Shape;186;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7" name="Google Shape;187;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Dvojčatá, Detská, Deti, Ľudia, Boys, Man" id="188" name="Google Shape;188;p9"/>
          <p:cNvPicPr preferRelativeResize="0"/>
          <p:nvPr/>
        </p:nvPicPr>
        <p:blipFill rotWithShape="1">
          <a:blip r:embed="rId4">
            <a:alphaModFix/>
          </a:blip>
          <a:srcRect b="0" l="0" r="0" t="0"/>
          <a:stretch/>
        </p:blipFill>
        <p:spPr>
          <a:xfrm>
            <a:off x="4860032" y="836109"/>
            <a:ext cx="2985070" cy="2159412"/>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