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
      <p:font typeface="Nixie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iZdsbc4TOqhgZgw8TAMNvONkOC6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lab-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NixieOn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5l4Vp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0"/>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0"/>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0"/>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2"/>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2"/>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2"/>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2"/>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2"/>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2"/>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2"/>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3"/>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3"/>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3"/>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3"/>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3"/>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3"/>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3"/>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s://docs.google.com/document/d/1qQA7jie-JsY0RXJySA9nQqzyhtf6DOlI/edit" TargetMode="External"/><Relationship Id="rId5" Type="http://schemas.openxmlformats.org/officeDocument/2006/relationships/image" Target="../media/image4.jp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hyperlink" Target="https://drive.google.com/file/d/1xgiQ_T5_NBWkzp3smCNiGsGSrauZkRIw/view?usp=sharing" TargetMode="External"/><Relationship Id="rId5" Type="http://schemas.openxmlformats.org/officeDocument/2006/relationships/image" Target="../media/image4.jpg"/><Relationship Id="rId6" Type="http://schemas.openxmlformats.org/officeDocument/2006/relationships/hyperlink" Target="https://create.kahoot.it/share/digi-school-2020-1-sk01-ka226-sch-094350-non-verbal-communication-posture/e56722ce-cba2-478d-a532-e9bdfb3138f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4.jpg"/><Relationship Id="rId5" Type="http://schemas.openxmlformats.org/officeDocument/2006/relationships/hyperlink" Target="https://wordwall.net/resource/2292920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4.jpg"/><Relationship Id="rId5" Type="http://schemas.openxmlformats.org/officeDocument/2006/relationships/hyperlink" Target="https://wordwall.net/resource/2293030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www.nocka.sk/wp-content/uploads/2020/04/Komunik%C3%A1cia-vo-VD.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62305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Non-verbal Communication- Posture</a:t>
            </a:r>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5" name="Google Shape;195;p10"/>
          <p:cNvSpPr txBox="1"/>
          <p:nvPr>
            <p:ph idx="1" type="body"/>
          </p:nvPr>
        </p:nvSpPr>
        <p:spPr>
          <a:xfrm>
            <a:off x="563563" y="1476375"/>
            <a:ext cx="3687762"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96" name="Google Shape;196;p10"/>
          <p:cNvGrpSpPr/>
          <p:nvPr/>
        </p:nvGrpSpPr>
        <p:grpSpPr>
          <a:xfrm>
            <a:off x="323850" y="758825"/>
            <a:ext cx="366713" cy="366713"/>
            <a:chOff x="1923675" y="1633650"/>
            <a:chExt cx="436000" cy="435975"/>
          </a:xfrm>
        </p:grpSpPr>
        <p:sp>
          <p:nvSpPr>
            <p:cNvPr id="197" name="Google Shape;197;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9" name="Google Shape;199;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1" name="Google Shape;201;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2" name="Google Shape;202;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3" name="Google Shape;203;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4" name="Google Shape;204;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5" name="Google Shape;205;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06" name="Google Shape;206;p10"/>
          <p:cNvSpPr txBox="1"/>
          <p:nvPr/>
        </p:nvSpPr>
        <p:spPr>
          <a:xfrm>
            <a:off x="359445" y="1930400"/>
            <a:ext cx="5040560" cy="23287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sk-SK" sz="1400">
                <a:solidFill>
                  <a:srgbClr val="000000"/>
                </a:solidFill>
                <a:latin typeface="Arial"/>
                <a:ea typeface="Arial"/>
                <a:cs typeface="Arial"/>
                <a:sym typeface="Arial"/>
              </a:rPr>
              <a:t>Posture deals with:</a:t>
            </a:r>
            <a:endParaRPr b="1" sz="1400">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Transfer of information expressed with body position</a:t>
            </a:r>
            <a:endParaRPr sz="1400">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Configuration of body parts,</a:t>
            </a:r>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Position of arms and legs; mutual position of the trunk, limbs, and head,  </a:t>
            </a:r>
            <a:endParaRPr/>
          </a:p>
          <a:p>
            <a:pPr indent="-285750" lvl="0" marL="285750" marR="0" rtl="0" algn="l">
              <a:lnSpc>
                <a:spcPct val="107000"/>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Together they create some sort of a characteristic set that is called a pose. </a:t>
            </a:r>
            <a:br>
              <a:rPr b="0" i="0" lang="sk-SK" sz="1400">
                <a:solidFill>
                  <a:srgbClr val="000000"/>
                </a:solidFill>
                <a:latin typeface="Roboto"/>
                <a:ea typeface="Roboto"/>
                <a:cs typeface="Roboto"/>
                <a:sym typeface="Roboto"/>
              </a:rPr>
            </a:br>
            <a:endParaRPr sz="1400">
              <a:solidFill>
                <a:srgbClr val="000000"/>
              </a:solidFill>
              <a:latin typeface="Arial"/>
              <a:ea typeface="Arial"/>
              <a:cs typeface="Arial"/>
              <a:sym typeface="Arial"/>
            </a:endParaRPr>
          </a:p>
        </p:txBody>
      </p:sp>
      <p:pic>
        <p:nvPicPr>
          <p:cNvPr descr="Priateľstvo, Muži, Charakter, Cartoon, Dvaja Ľudia" id="207" name="Google Shape;207;p10"/>
          <p:cNvPicPr preferRelativeResize="0"/>
          <p:nvPr/>
        </p:nvPicPr>
        <p:blipFill rotWithShape="1">
          <a:blip r:embed="rId4">
            <a:alphaModFix/>
          </a:blip>
          <a:srcRect b="0" l="0" r="0" t="0"/>
          <a:stretch/>
        </p:blipFill>
        <p:spPr>
          <a:xfrm>
            <a:off x="5623479" y="1065213"/>
            <a:ext cx="3075806" cy="3075806"/>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213" name="Google Shape;213;p11"/>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14" name="Google Shape;214;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15" name="Google Shape;215;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6" name="Google Shape;216;p11"/>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7" name="Google Shape;217;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2"/>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23" name="Google Shape;223;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b="1" sz="1800">
              <a:solidFill>
                <a:srgbClr val="FFFFFF"/>
              </a:solidFill>
              <a:latin typeface="Nixie One"/>
              <a:ea typeface="Nixie One"/>
              <a:cs typeface="Nixie One"/>
              <a:sym typeface="Nixie One"/>
            </a:endParaRPr>
          </a:p>
        </p:txBody>
      </p:sp>
      <p:sp>
        <p:nvSpPr>
          <p:cNvPr id="224" name="Google Shape;224;p12"/>
          <p:cNvSpPr txBox="1"/>
          <p:nvPr>
            <p:ph idx="1" type="body"/>
          </p:nvPr>
        </p:nvSpPr>
        <p:spPr>
          <a:xfrm>
            <a:off x="487230" y="1823996"/>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4"/>
              </a:rPr>
              <a:t>Non-verbal communication - posture</a:t>
            </a:r>
            <a:endParaRPr sz="1400">
              <a:latin typeface="Arial"/>
              <a:ea typeface="Arial"/>
              <a:cs typeface="Arial"/>
              <a:sym typeface="Arial"/>
            </a:endParaRPr>
          </a:p>
          <a:p>
            <a:pPr indent="-406400" lvl="0" marL="4572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p:txBody>
      </p:sp>
      <p:grpSp>
        <p:nvGrpSpPr>
          <p:cNvPr id="225" name="Google Shape;225;p12"/>
          <p:cNvGrpSpPr/>
          <p:nvPr/>
        </p:nvGrpSpPr>
        <p:grpSpPr>
          <a:xfrm>
            <a:off x="323850" y="758825"/>
            <a:ext cx="366713" cy="366713"/>
            <a:chOff x="1923675" y="1633650"/>
            <a:chExt cx="436000" cy="435975"/>
          </a:xfrm>
        </p:grpSpPr>
        <p:sp>
          <p:nvSpPr>
            <p:cNvPr id="226" name="Google Shape;226;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7" name="Google Shape;227;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8" name="Google Shape;228;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9" name="Google Shape;229;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1" name="Google Shape;231;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2" name="Google Shape;232;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3" name="Google Shape;233;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4" name="Google Shape;234;p12"/>
          <p:cNvPicPr preferRelativeResize="0"/>
          <p:nvPr/>
        </p:nvPicPr>
        <p:blipFill rotWithShape="1">
          <a:blip r:embed="rId5">
            <a:alphaModFix/>
          </a:blip>
          <a:srcRect b="0" l="0" r="0" t="0"/>
          <a:stretch/>
        </p:blipFill>
        <p:spPr>
          <a:xfrm>
            <a:off x="285750" y="214313"/>
            <a:ext cx="2593975" cy="571500"/>
          </a:xfrm>
          <a:prstGeom prst="rect">
            <a:avLst/>
          </a:prstGeom>
          <a:noFill/>
          <a:ln>
            <a:noFill/>
          </a:ln>
        </p:spPr>
      </p:pic>
      <p:sp>
        <p:nvSpPr>
          <p:cNvPr id="235" name="Google Shape;235;p12"/>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36" name="Google Shape;236;p12"/>
          <p:cNvPicPr preferRelativeResize="0"/>
          <p:nvPr/>
        </p:nvPicPr>
        <p:blipFill rotWithShape="1">
          <a:blip r:embed="rId6">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3"/>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42" name="Google Shape;242;p13"/>
          <p:cNvSpPr txBox="1"/>
          <p:nvPr>
            <p:ph type="title"/>
          </p:nvPr>
        </p:nvSpPr>
        <p:spPr>
          <a:xfrm>
            <a:off x="1042988" y="550863"/>
            <a:ext cx="3529012" cy="1028700"/>
          </a:xfrm>
          <a:prstGeom prst="rect">
            <a:avLst/>
          </a:prstGeom>
          <a:noFill/>
          <a:ln>
            <a:noFill/>
          </a:ln>
        </p:spPr>
        <p:txBody>
          <a:bodyPr anchorCtr="0" anchor="ctr" bIns="91425" lIns="91425" spcFirstLastPara="1" rIns="91425" wrap="square" tIns="91425">
            <a:noAutofit/>
          </a:bodyPr>
          <a:lstStyle/>
          <a:p>
            <a:pPr indent="-114300" lvl="0" marL="0" rtl="0" algn="l">
              <a:spcBef>
                <a:spcPts val="0"/>
              </a:spcBef>
              <a:spcAft>
                <a:spcPts val="0"/>
              </a:spcAft>
              <a:buSzPts val="1800"/>
              <a:buFont typeface="Noto Sans Symbols"/>
              <a:buChar char="⮚"/>
            </a:pPr>
            <a:r>
              <a:rPr lang="sk-SK" sz="1800" u="sng">
                <a:solidFill>
                  <a:schemeClr val="hlink"/>
                </a:solidFill>
                <a:latin typeface="Arial"/>
                <a:ea typeface="Arial"/>
                <a:cs typeface="Arial"/>
                <a:sym typeface="Arial"/>
                <a:hlinkClick r:id="rId4"/>
              </a:rPr>
              <a:t>Neverbálna komunikácia –</a:t>
            </a:r>
            <a:r>
              <a:rPr b="1" lang="sk-SK" sz="1800">
                <a:solidFill>
                  <a:srgbClr val="FFFFFF"/>
                </a:solidFill>
                <a:latin typeface="Roboto Slab"/>
                <a:ea typeface="Roboto Slab"/>
                <a:cs typeface="Roboto Slab"/>
                <a:sym typeface="Roboto Slab"/>
              </a:rPr>
              <a:t>INTERACTIVE EXERCISES</a:t>
            </a:r>
            <a:br>
              <a:rPr lang="sk-SK" sz="1800">
                <a:latin typeface="Arial"/>
                <a:ea typeface="Arial"/>
                <a:cs typeface="Arial"/>
                <a:sym typeface="Arial"/>
              </a:rPr>
            </a:br>
            <a:endParaRPr sz="1800">
              <a:latin typeface="Arial"/>
              <a:ea typeface="Arial"/>
              <a:cs typeface="Arial"/>
              <a:sym typeface="Arial"/>
            </a:endParaRPr>
          </a:p>
        </p:txBody>
      </p:sp>
      <p:sp>
        <p:nvSpPr>
          <p:cNvPr id="243" name="Google Shape;243;p13"/>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the kahoot quiz choose the right answer about posture.</a:t>
            </a:r>
            <a:endParaRPr/>
          </a:p>
          <a:p>
            <a:pPr indent="-406400" lvl="0" marL="4572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p:txBody>
      </p:sp>
      <p:grpSp>
        <p:nvGrpSpPr>
          <p:cNvPr id="244" name="Google Shape;244;p13"/>
          <p:cNvGrpSpPr/>
          <p:nvPr/>
        </p:nvGrpSpPr>
        <p:grpSpPr>
          <a:xfrm>
            <a:off x="323850" y="758825"/>
            <a:ext cx="366713" cy="366713"/>
            <a:chOff x="1923675" y="1633650"/>
            <a:chExt cx="436000" cy="435975"/>
          </a:xfrm>
        </p:grpSpPr>
        <p:sp>
          <p:nvSpPr>
            <p:cNvPr id="245" name="Google Shape;245;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7" name="Google Shape;247;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8" name="Google Shape;248;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9" name="Google Shape;249;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0" name="Google Shape;250;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51" name="Google Shape;251;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2" name="Google Shape;252;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3" name="Google Shape;253;p13"/>
          <p:cNvPicPr preferRelativeResize="0"/>
          <p:nvPr/>
        </p:nvPicPr>
        <p:blipFill rotWithShape="1">
          <a:blip r:embed="rId5">
            <a:alphaModFix/>
          </a:blip>
          <a:srcRect b="0" l="0" r="0" t="0"/>
          <a:stretch/>
        </p:blipFill>
        <p:spPr>
          <a:xfrm>
            <a:off x="285750" y="214313"/>
            <a:ext cx="2593975" cy="571500"/>
          </a:xfrm>
          <a:prstGeom prst="rect">
            <a:avLst/>
          </a:prstGeom>
          <a:noFill/>
          <a:ln>
            <a:noFill/>
          </a:ln>
        </p:spPr>
      </p:pic>
      <p:sp>
        <p:nvSpPr>
          <p:cNvPr id="254" name="Google Shape;254;p13"/>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55" name="Google Shape;255;p13">
            <a:hlinkClick r:id="rId6"/>
          </p:cNvPr>
          <p:cNvPicPr preferRelativeResize="0"/>
          <p:nvPr/>
        </p:nvPicPr>
        <p:blipFill rotWithShape="1">
          <a:blip r:embed="rId3">
            <a:alphaModFix/>
          </a:blip>
          <a:srcRect b="0" l="0" r="0" t="0"/>
          <a:stretch/>
        </p:blipFill>
        <p:spPr>
          <a:xfrm>
            <a:off x="5503862" y="437677"/>
            <a:ext cx="2105025" cy="21050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4"/>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61" name="Google Shape;261;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br>
              <a:rPr lang="sk-SK" sz="1800">
                <a:latin typeface="Arial"/>
                <a:ea typeface="Arial"/>
                <a:cs typeface="Arial"/>
                <a:sym typeface="Arial"/>
              </a:rPr>
            </a:br>
            <a:endParaRPr b="1" sz="1800">
              <a:solidFill>
                <a:srgbClr val="FFFFFF"/>
              </a:solidFill>
              <a:latin typeface="Nixie One"/>
              <a:ea typeface="Nixie One"/>
              <a:cs typeface="Nixie One"/>
              <a:sym typeface="Nixie One"/>
            </a:endParaRPr>
          </a:p>
        </p:txBody>
      </p:sp>
      <p:sp>
        <p:nvSpPr>
          <p:cNvPr id="262" name="Google Shape;262;p14"/>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connect the posture to the right statement. </a:t>
            </a:r>
            <a:endParaRPr sz="1600">
              <a:solidFill>
                <a:srgbClr val="114454"/>
              </a:solidFill>
              <a:latin typeface="Arial"/>
              <a:ea typeface="Arial"/>
              <a:cs typeface="Arial"/>
              <a:sym typeface="Arial"/>
            </a:endParaRPr>
          </a:p>
        </p:txBody>
      </p:sp>
      <p:grpSp>
        <p:nvGrpSpPr>
          <p:cNvPr id="263" name="Google Shape;263;p14"/>
          <p:cNvGrpSpPr/>
          <p:nvPr/>
        </p:nvGrpSpPr>
        <p:grpSpPr>
          <a:xfrm>
            <a:off x="323850" y="758825"/>
            <a:ext cx="366713" cy="366713"/>
            <a:chOff x="1923675" y="1633650"/>
            <a:chExt cx="436000" cy="435975"/>
          </a:xfrm>
        </p:grpSpPr>
        <p:sp>
          <p:nvSpPr>
            <p:cNvPr id="264" name="Google Shape;264;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5" name="Google Shape;265;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6" name="Google Shape;266;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7" name="Google Shape;267;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8" name="Google Shape;268;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9" name="Google Shape;269;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70" name="Google Shape;270;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1" name="Google Shape;271;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2" name="Google Shape;272;p14"/>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73" name="Google Shape;273;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74" name="Google Shape;274;p14">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15"/>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80" name="Google Shape;280;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br>
              <a:rPr lang="sk-SK" sz="1800">
                <a:latin typeface="Arial"/>
                <a:ea typeface="Arial"/>
                <a:cs typeface="Arial"/>
                <a:sym typeface="Arial"/>
              </a:rPr>
            </a:br>
            <a:endParaRPr b="1" sz="1800">
              <a:solidFill>
                <a:srgbClr val="FFFFFF"/>
              </a:solidFill>
              <a:latin typeface="Nixie One"/>
              <a:ea typeface="Nixie One"/>
              <a:cs typeface="Nixie One"/>
              <a:sym typeface="Nixie One"/>
            </a:endParaRPr>
          </a:p>
        </p:txBody>
      </p:sp>
      <p:sp>
        <p:nvSpPr>
          <p:cNvPr id="281" name="Google Shape;281;p15"/>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assign the right answers about the body posture to the right statement. </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82" name="Google Shape;282;p15"/>
          <p:cNvGrpSpPr/>
          <p:nvPr/>
        </p:nvGrpSpPr>
        <p:grpSpPr>
          <a:xfrm>
            <a:off x="323850" y="758825"/>
            <a:ext cx="366713" cy="366713"/>
            <a:chOff x="1923675" y="1633650"/>
            <a:chExt cx="436000" cy="435975"/>
          </a:xfrm>
        </p:grpSpPr>
        <p:sp>
          <p:nvSpPr>
            <p:cNvPr id="283" name="Google Shape;283;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4" name="Google Shape;284;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5" name="Google Shape;285;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6" name="Google Shape;286;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7" name="Google Shape;287;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8" name="Google Shape;288;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89" name="Google Shape;289;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0" name="Google Shape;290;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91" name="Google Shape;291;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92" name="Google Shape;292;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93" name="Google Shape;293;p15">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299" name="Google Shape;299;p16"/>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Janáčková, L: Praktická komunikace pro každý den. Praha: ISBN 978 – 80 – 247 – 2479 – 9</a:t>
            </a:r>
            <a:endParaRPr/>
          </a:p>
          <a:p>
            <a:pPr indent="-406400" lvl="0" marL="457200" rtl="0" algn="l">
              <a:spcBef>
                <a:spcPts val="600"/>
              </a:spcBef>
              <a:spcAft>
                <a:spcPts val="0"/>
              </a:spcAft>
              <a:buSzPts val="2800"/>
              <a:buFont typeface="Noto Sans Symbols"/>
              <a:buChar char="⮚"/>
            </a:pPr>
            <a:r>
              <a:rPr lang="sk-SK" sz="1400" u="sng">
                <a:solidFill>
                  <a:srgbClr val="111111"/>
                </a:solidFill>
                <a:latin typeface="Arial"/>
                <a:ea typeface="Arial"/>
                <a:cs typeface="Arial"/>
                <a:sym typeface="Arial"/>
                <a:hlinkClick r:id="rId3">
                  <a:extLst>
                    <a:ext uri="{A12FA001-AC4F-418D-AE19-62706E023703}">
                      <ahyp:hlinkClr val="tx"/>
                    </a:ext>
                  </a:extLst>
                </a:hlinkClick>
              </a:rPr>
              <a:t>http://www.nocka.sk/wp-content/uploads/2020/04/Komunik%C3%A1cia-vo-VD.pdf</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Arial"/>
              <a:buNone/>
            </a:pPr>
            <a:r>
              <a:t/>
            </a:r>
            <a:endParaRPr>
              <a:latin typeface="Arial"/>
              <a:ea typeface="Arial"/>
              <a:cs typeface="Arial"/>
              <a:sym typeface="Arial"/>
            </a:endParaRPr>
          </a:p>
        </p:txBody>
      </p:sp>
      <p:sp>
        <p:nvSpPr>
          <p:cNvPr id="300" name="Google Shape;300;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06" name="Google Shape;306;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7" name="Google Shape;307;p1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08" name="Google Shape;308;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09" name="Google Shape;309;p17"/>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5316538"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Non-verbal Communication- Posture</a:t>
            </a:r>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Non-verbal Communication - Posture</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Non-verbal Communication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Posture</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b="1" sz="1200" u="none">
              <a:solidFill>
                <a:srgbClr val="FFFFFF"/>
              </a:solidFill>
              <a:latin typeface="Roboto Slab"/>
              <a:ea typeface="Roboto Slab"/>
              <a:cs typeface="Roboto Slab"/>
              <a:sym typeface="Roboto Slab"/>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88512" y="164465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Communication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Communication</a:t>
            </a:r>
            <a:endParaRPr b="1">
              <a:latin typeface="Roboto Slab"/>
              <a:ea typeface="Roboto Slab"/>
              <a:cs typeface="Roboto Slab"/>
              <a:sym typeface="Roboto Slab"/>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The Aim of Communication</a:t>
            </a:r>
            <a:endParaRPr sz="1400">
              <a:latin typeface="Arial"/>
              <a:ea typeface="Arial"/>
              <a:cs typeface="Arial"/>
              <a:sym typeface="Arial"/>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Pečať, podanie ruky, človek, muži, tvár" id="116" name="Google Shape;116;p4"/>
          <p:cNvPicPr preferRelativeResize="0"/>
          <p:nvPr/>
        </p:nvPicPr>
        <p:blipFill rotWithShape="1">
          <a:blip r:embed="rId4">
            <a:alphaModFix/>
          </a:blip>
          <a:srcRect b="0" l="0" r="0" t="0"/>
          <a:stretch/>
        </p:blipFill>
        <p:spPr>
          <a:xfrm>
            <a:off x="4860032" y="1339850"/>
            <a:ext cx="2876550" cy="161925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446405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Communication is a term originating from the Latin communicare,  that can be defined as to make something common, to consult, to negotiate, to understand, to inform, or exchange the information. </a:t>
            </a:r>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Communication is one of the most important factors of human active work. </a:t>
            </a:r>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Sociálne Médiá, Sociálne, Marketing, Internet, Mobile" id="133" name="Google Shape;133;p5"/>
          <p:cNvPicPr preferRelativeResize="0"/>
          <p:nvPr/>
        </p:nvPicPr>
        <p:blipFill rotWithShape="1">
          <a:blip r:embed="rId4">
            <a:alphaModFix/>
          </a:blip>
          <a:srcRect b="0" l="0" r="0" t="0"/>
          <a:stretch/>
        </p:blipFill>
        <p:spPr>
          <a:xfrm>
            <a:off x="4981745" y="1275606"/>
            <a:ext cx="3659097" cy="2439398"/>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4067945" y="3003798"/>
            <a:ext cx="4550594" cy="103480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Non- verbal Commuication</a:t>
            </a:r>
            <a:endParaRPr b="1">
              <a:latin typeface="Roboto Slab"/>
              <a:ea typeface="Roboto Slab"/>
              <a:cs typeface="Roboto Slab"/>
              <a:sym typeface="Roboto Slab"/>
            </a:endParaRPr>
          </a:p>
        </p:txBody>
      </p:sp>
      <p:sp>
        <p:nvSpPr>
          <p:cNvPr id="139" name="Google Shape;139;p6"/>
          <p:cNvSpPr txBox="1"/>
          <p:nvPr>
            <p:ph idx="1" type="subTitle"/>
          </p:nvPr>
        </p:nvSpPr>
        <p:spPr>
          <a:xfrm>
            <a:off x="4113213" y="4371950"/>
            <a:ext cx="4505325" cy="3953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The importance of non-verbal communication</a:t>
            </a:r>
            <a:endParaRPr sz="1400">
              <a:latin typeface="Arial"/>
              <a:ea typeface="Arial"/>
              <a:cs typeface="Arial"/>
              <a:sym typeface="Arial"/>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pic>
        <p:nvPicPr>
          <p:cNvPr descr="Páči sa mi, Nepáči sa mi, Nepáči sa mi, Palec hore" id="144" name="Google Shape;144;p6"/>
          <p:cNvPicPr preferRelativeResize="0"/>
          <p:nvPr/>
        </p:nvPicPr>
        <p:blipFill rotWithShape="1">
          <a:blip r:embed="rId4">
            <a:alphaModFix/>
          </a:blip>
          <a:srcRect b="0" l="0" r="0" t="0"/>
          <a:stretch/>
        </p:blipFill>
        <p:spPr>
          <a:xfrm>
            <a:off x="5127038" y="504226"/>
            <a:ext cx="2417351" cy="1872208"/>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50" name="Google Shape;150;p7"/>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b="1" lang="sk-SK" sz="1400">
                <a:latin typeface="Arial"/>
                <a:ea typeface="Arial"/>
                <a:cs typeface="Arial"/>
                <a:sym typeface="Arial"/>
              </a:rPr>
              <a:t>The most frequent subdivision of communication:</a:t>
            </a:r>
            <a:endParaRPr/>
          </a:p>
          <a:p>
            <a:pPr indent="-342900" lvl="0" marL="342900" rtl="0" algn="l">
              <a:lnSpc>
                <a:spcPct val="107000"/>
              </a:lnSpc>
              <a:spcBef>
                <a:spcPts val="1400"/>
              </a:spcBef>
              <a:spcAft>
                <a:spcPts val="0"/>
              </a:spcAft>
              <a:buSzPts val="2800"/>
              <a:buFont typeface="Noto Sans Symbols"/>
              <a:buChar char="⮚"/>
            </a:pPr>
            <a:r>
              <a:rPr b="1" lang="sk-SK" sz="1400">
                <a:latin typeface="Arial"/>
                <a:ea typeface="Arial"/>
                <a:cs typeface="Arial"/>
                <a:sym typeface="Arial"/>
              </a:rPr>
              <a:t>Verbal communication – </a:t>
            </a:r>
            <a:r>
              <a:rPr lang="sk-SK" sz="1400">
                <a:latin typeface="Arial"/>
                <a:ea typeface="Arial"/>
                <a:cs typeface="Arial"/>
                <a:sym typeface="Arial"/>
              </a:rPr>
              <a:t>uses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Non-verbal communication – </a:t>
            </a:r>
            <a:r>
              <a:rPr lang="sk-SK" sz="1400">
                <a:latin typeface="Arial"/>
                <a:ea typeface="Arial"/>
                <a:cs typeface="Arial"/>
                <a:sym typeface="Arial"/>
              </a:rPr>
              <a:t>using other means than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Communication using deeds – </a:t>
            </a:r>
            <a:r>
              <a:rPr lang="sk-SK" sz="1400">
                <a:latin typeface="Arial"/>
                <a:ea typeface="Arial"/>
                <a:cs typeface="Arial"/>
                <a:sym typeface="Arial"/>
              </a:rPr>
              <a:t>effect of deeds</a:t>
            </a:r>
            <a:endParaRPr/>
          </a:p>
          <a:p>
            <a:pPr indent="0" lvl="0" marL="50800" rtl="0" algn="l">
              <a:spcBef>
                <a:spcPts val="14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51" name="Google Shape;151;p7"/>
          <p:cNvGrpSpPr/>
          <p:nvPr/>
        </p:nvGrpSpPr>
        <p:grpSpPr>
          <a:xfrm>
            <a:off x="323850" y="758825"/>
            <a:ext cx="366713" cy="366713"/>
            <a:chOff x="1923675" y="1633650"/>
            <a:chExt cx="436000" cy="435975"/>
          </a:xfrm>
        </p:grpSpPr>
        <p:sp>
          <p:nvSpPr>
            <p:cNvPr id="152" name="Google Shape;152;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7" name="Google Shape;157;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8" name="Google Shape;158;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9" name="Google Shape;159;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0" name="Google Shape;160;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Tím, skupina, ľudia, motivácia" id="161" name="Google Shape;161;p7"/>
          <p:cNvPicPr preferRelativeResize="0"/>
          <p:nvPr/>
        </p:nvPicPr>
        <p:blipFill rotWithShape="1">
          <a:blip r:embed="rId4">
            <a:alphaModFix/>
          </a:blip>
          <a:srcRect b="0" l="0" r="0" t="0"/>
          <a:stretch/>
        </p:blipFill>
        <p:spPr>
          <a:xfrm>
            <a:off x="5292080" y="1851670"/>
            <a:ext cx="2877492" cy="215970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7" name="Google Shape;167;p8"/>
          <p:cNvSpPr txBox="1"/>
          <p:nvPr>
            <p:ph idx="1" type="body"/>
          </p:nvPr>
        </p:nvSpPr>
        <p:spPr>
          <a:xfrm>
            <a:off x="441325" y="1768475"/>
            <a:ext cx="5138787"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lang="sk-SK" sz="1400">
                <a:latin typeface="Arial"/>
                <a:ea typeface="Arial"/>
                <a:cs typeface="Arial"/>
                <a:sym typeface="Arial"/>
              </a:rPr>
              <a:t>Non-verbal communication (communication without words) can be of different importance to us, postures can:</a:t>
            </a:r>
            <a:endParaRPr sz="1400">
              <a:latin typeface="Arial"/>
              <a:ea typeface="Arial"/>
              <a:cs typeface="Arial"/>
              <a:sym typeface="Arial"/>
            </a:endParaRPr>
          </a:p>
          <a:p>
            <a:pPr indent="-342900" lvl="0" marL="342900" rtl="0" algn="l">
              <a:lnSpc>
                <a:spcPct val="107000"/>
              </a:lnSpc>
              <a:spcBef>
                <a:spcPts val="1400"/>
              </a:spcBef>
              <a:spcAft>
                <a:spcPts val="0"/>
              </a:spcAft>
              <a:buSzPts val="2800"/>
              <a:buFont typeface="Noto Sans Symbols"/>
              <a:buChar char="⮚"/>
            </a:pPr>
            <a:r>
              <a:rPr lang="sk-SK" sz="1400">
                <a:latin typeface="Arial"/>
                <a:ea typeface="Arial"/>
                <a:cs typeface="Arial"/>
                <a:sym typeface="Arial"/>
              </a:rPr>
              <a:t>Influence the interest in communication, </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Influence the course of a meeting.</a:t>
            </a:r>
            <a:endParaRPr sz="1800">
              <a:latin typeface="Calibri"/>
              <a:ea typeface="Calibri"/>
              <a:cs typeface="Calibri"/>
              <a:sym typeface="Calibri"/>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68" name="Google Shape;168;p8"/>
          <p:cNvGrpSpPr/>
          <p:nvPr/>
        </p:nvGrpSpPr>
        <p:grpSpPr>
          <a:xfrm>
            <a:off x="323850" y="758825"/>
            <a:ext cx="366713" cy="366713"/>
            <a:chOff x="1923675" y="1633650"/>
            <a:chExt cx="436000" cy="435975"/>
          </a:xfrm>
        </p:grpSpPr>
        <p:sp>
          <p:nvSpPr>
            <p:cNvPr id="169" name="Google Shape;169;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4" name="Google Shape;174;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5" name="Google Shape;175;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6" name="Google Shape;176;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7" name="Google Shape;177;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Stretnutie, Bench, Dve, Zvyšok" id="178" name="Google Shape;178;p8"/>
          <p:cNvPicPr preferRelativeResize="0"/>
          <p:nvPr/>
        </p:nvPicPr>
        <p:blipFill rotWithShape="1">
          <a:blip r:embed="rId4">
            <a:alphaModFix/>
          </a:blip>
          <a:srcRect b="0" l="0" r="0" t="0"/>
          <a:stretch/>
        </p:blipFill>
        <p:spPr>
          <a:xfrm>
            <a:off x="5969921" y="1995686"/>
            <a:ext cx="2732754" cy="1763067"/>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ctrTitle"/>
          </p:nvPr>
        </p:nvSpPr>
        <p:spPr>
          <a:xfrm>
            <a:off x="4113213" y="1851025"/>
            <a:ext cx="4562475" cy="291623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Posture</a:t>
            </a:r>
            <a:endParaRPr b="1">
              <a:latin typeface="Roboto Slab"/>
              <a:ea typeface="Roboto Slab"/>
              <a:cs typeface="Roboto Slab"/>
              <a:sym typeface="Roboto Slab"/>
            </a:endParaRPr>
          </a:p>
        </p:txBody>
      </p:sp>
      <p:sp>
        <p:nvSpPr>
          <p:cNvPr id="184" name="Google Shape;184;p9"/>
          <p:cNvSpPr txBox="1"/>
          <p:nvPr>
            <p:ph idx="1" type="subTitle"/>
          </p:nvPr>
        </p:nvSpPr>
        <p:spPr>
          <a:xfrm>
            <a:off x="4113213" y="3939901"/>
            <a:ext cx="4505325" cy="82736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a:latin typeface="Nixie One"/>
                <a:ea typeface="Nixie One"/>
                <a:cs typeface="Nixie One"/>
                <a:sym typeface="Nixie One"/>
              </a:rPr>
              <a:t>.</a:t>
            </a:r>
            <a:endParaRPr/>
          </a:p>
        </p:txBody>
      </p:sp>
      <p:sp>
        <p:nvSpPr>
          <p:cNvPr id="185" name="Google Shape;185;p9"/>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86" name="Google Shape;186;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7" name="Google Shape;187;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8" name="Google Shape;188;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Sociálne, Sociálne Siete, Sociálna Sieť Služieb" id="189" name="Google Shape;189;p9"/>
          <p:cNvPicPr preferRelativeResize="0"/>
          <p:nvPr/>
        </p:nvPicPr>
        <p:blipFill rotWithShape="1">
          <a:blip r:embed="rId4">
            <a:alphaModFix/>
          </a:blip>
          <a:srcRect b="0" l="0" r="0" t="0"/>
          <a:stretch/>
        </p:blipFill>
        <p:spPr>
          <a:xfrm>
            <a:off x="4788024" y="1203598"/>
            <a:ext cx="2773519" cy="2156516"/>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