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Nixie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jzXELxCj08q2MvD70EGqnNk8qR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Nixie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0"/>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0"/>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0"/>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2"/>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2"/>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2"/>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2"/>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2"/>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2"/>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2"/>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3"/>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3"/>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3"/>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3"/>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3"/>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3"/>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3"/>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ocs.google.com/document/d/1FcOTYKlKbYDZI4Pv8Pnydqskh8_AG6b0/edit" TargetMode="External"/><Relationship Id="rId4" Type="http://schemas.openxmlformats.org/officeDocument/2006/relationships/image" Target="../media/image4.jp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hyperlink" Target="https://wordwall.net/resource/23173603" TargetMode="External"/><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hyperlink" Target="https://wordwall.net/resource/2317509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046788"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Relationship Conflict</a:t>
            </a:r>
            <a:endParaRPr b="1" sz="2400">
              <a:solidFill>
                <a:srgbClr val="FFFFFF"/>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3">
            <a:alphaModFix/>
          </a:blip>
          <a:srcRect b="0" l="0" r="0" t="0"/>
          <a:stretch/>
        </p:blipFill>
        <p:spPr>
          <a:xfrm>
            <a:off x="142875" y="785813"/>
            <a:ext cx="2593975" cy="571500"/>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2717800" y="706438"/>
            <a:ext cx="1062038"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0" name="Google Shape;190;p10"/>
          <p:cNvSpPr txBox="1"/>
          <p:nvPr>
            <p:ph idx="1" type="body"/>
          </p:nvPr>
        </p:nvSpPr>
        <p:spPr>
          <a:xfrm>
            <a:off x="1028700" y="1995488"/>
            <a:ext cx="4983163" cy="1872406"/>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Font typeface="Arial"/>
              <a:buNone/>
            </a:pPr>
            <a:r>
              <a:rPr b="1" lang="sk-SK" sz="1400">
                <a:latin typeface="Arial"/>
                <a:ea typeface="Arial"/>
                <a:cs typeface="Arial"/>
                <a:sym typeface="Arial"/>
              </a:rPr>
              <a:t>2. Consensus oriented communication:</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Open door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Negative assertion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Negative questioning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Compromises technique</a:t>
            </a:r>
            <a:endParaRPr/>
          </a:p>
        </p:txBody>
      </p:sp>
      <p:grpSp>
        <p:nvGrpSpPr>
          <p:cNvPr id="191" name="Google Shape;191;p10"/>
          <p:cNvGrpSpPr/>
          <p:nvPr/>
        </p:nvGrpSpPr>
        <p:grpSpPr>
          <a:xfrm>
            <a:off x="323850" y="758825"/>
            <a:ext cx="366713" cy="366713"/>
            <a:chOff x="1923675" y="1633650"/>
            <a:chExt cx="436000" cy="435975"/>
          </a:xfrm>
        </p:grpSpPr>
        <p:sp>
          <p:nvSpPr>
            <p:cNvPr id="192" name="Google Shape;192;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3" name="Google Shape;193;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4" name="Google Shape;194;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5" name="Google Shape;195;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6" name="Google Shape;196;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98" name="Google Shape;198;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99" name="Google Shape;199;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0" name="Google Shape;200;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06" name="Google Shape;206;p11"/>
          <p:cNvSpPr txBox="1"/>
          <p:nvPr>
            <p:ph idx="1" type="body"/>
          </p:nvPr>
        </p:nvSpPr>
        <p:spPr>
          <a:xfrm>
            <a:off x="455613" y="1430338"/>
            <a:ext cx="6638925" cy="4032250"/>
          </a:xfrm>
          <a:prstGeom prst="rect">
            <a:avLst/>
          </a:prstGeom>
          <a:noFill/>
          <a:ln>
            <a:noFill/>
          </a:ln>
        </p:spPr>
        <p:txBody>
          <a:bodyPr anchorCtr="0" anchor="t" bIns="91425" lIns="91425" spcFirstLastPara="1" rIns="91425" wrap="square" tIns="91425">
            <a:noAutofit/>
          </a:bodyPr>
          <a:lstStyle/>
          <a:p>
            <a:pPr indent="-228600" lvl="0" marL="457200" rtl="0" algn="l">
              <a:lnSpc>
                <a:spcPct val="107000"/>
              </a:lnSpc>
              <a:spcBef>
                <a:spcPts val="600"/>
              </a:spcBef>
              <a:spcAft>
                <a:spcPts val="0"/>
              </a:spcAft>
              <a:buSzPts val="2800"/>
              <a:buFont typeface="Noto Sans Symbols"/>
              <a:buNone/>
            </a:pPr>
            <a:r>
              <a:t/>
            </a:r>
            <a:endParaRPr sz="1400">
              <a:latin typeface="Arial"/>
              <a:ea typeface="Arial"/>
              <a:cs typeface="Arial"/>
              <a:sym typeface="Arial"/>
            </a:endParaRPr>
          </a:p>
          <a:p>
            <a:pPr indent="-228600" lvl="0" marL="457200" rtl="0" algn="l">
              <a:lnSpc>
                <a:spcPct val="107000"/>
              </a:lnSpc>
              <a:spcBef>
                <a:spcPts val="600"/>
              </a:spcBef>
              <a:spcAft>
                <a:spcPts val="0"/>
              </a:spcAft>
              <a:buSzPts val="2800"/>
              <a:buFont typeface="Noto Sans Symbols"/>
              <a:buNone/>
            </a:pPr>
            <a:r>
              <a:t/>
            </a:r>
            <a:endParaRPr sz="1400">
              <a:latin typeface="Arial"/>
              <a:ea typeface="Arial"/>
              <a:cs typeface="Arial"/>
              <a:sym typeface="Arial"/>
            </a:endParaRPr>
          </a:p>
          <a:p>
            <a:pPr indent="-228600" lvl="0" marL="457200" rtl="0" algn="l">
              <a:lnSpc>
                <a:spcPct val="107000"/>
              </a:lnSpc>
              <a:spcBef>
                <a:spcPts val="600"/>
              </a:spcBef>
              <a:spcAft>
                <a:spcPts val="0"/>
              </a:spcAft>
              <a:buSzPts val="2800"/>
              <a:buFont typeface="Noto Sans Symbols"/>
              <a:buNone/>
            </a:pPr>
            <a:r>
              <a:t/>
            </a:r>
            <a:endParaRPr sz="1400">
              <a:latin typeface="Arial"/>
              <a:ea typeface="Arial"/>
              <a:cs typeface="Arial"/>
              <a:sym typeface="Arial"/>
            </a:endParaRPr>
          </a:p>
          <a:p>
            <a:pPr indent="-406400" lvl="0" marL="4572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„I“ statement</a:t>
            </a:r>
            <a:endParaRPr/>
          </a:p>
          <a:p>
            <a:pPr indent="-228600" lvl="0" marL="457200" rtl="0" algn="l">
              <a:lnSpc>
                <a:spcPct val="107000"/>
              </a:lnSpc>
              <a:spcBef>
                <a:spcPts val="600"/>
              </a:spcBef>
              <a:spcAft>
                <a:spcPts val="0"/>
              </a:spcAft>
              <a:buSzPts val="2800"/>
              <a:buFont typeface="Noto Sans Symbols"/>
              <a:buNone/>
            </a:pPr>
            <a:r>
              <a:t/>
            </a:r>
            <a:endParaRPr b="1" sz="1400">
              <a:latin typeface="Arial"/>
              <a:ea typeface="Arial"/>
              <a:cs typeface="Arial"/>
              <a:sym typeface="Arial"/>
            </a:endParaRPr>
          </a:p>
        </p:txBody>
      </p:sp>
      <p:grpSp>
        <p:nvGrpSpPr>
          <p:cNvPr id="207" name="Google Shape;207;p11"/>
          <p:cNvGrpSpPr/>
          <p:nvPr/>
        </p:nvGrpSpPr>
        <p:grpSpPr>
          <a:xfrm>
            <a:off x="323850" y="758825"/>
            <a:ext cx="366713" cy="366713"/>
            <a:chOff x="1923675" y="1633650"/>
            <a:chExt cx="436000" cy="435975"/>
          </a:xfrm>
        </p:grpSpPr>
        <p:sp>
          <p:nvSpPr>
            <p:cNvPr id="208" name="Google Shape;208;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9" name="Google Shape;209;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0" name="Google Shape;210;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1" name="Google Shape;211;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2" name="Google Shape;212;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3" name="Google Shape;213;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14" name="Google Shape;214;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5" name="Google Shape;215;p11"/>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6" name="Google Shape;216;p11"/>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ph type="ctrTitle"/>
          </p:nvPr>
        </p:nvSpPr>
        <p:spPr>
          <a:xfrm>
            <a:off x="4093415" y="2715766"/>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Calibri"/>
                <a:ea typeface="Calibri"/>
                <a:cs typeface="Calibri"/>
                <a:sym typeface="Calibri"/>
              </a:rPr>
              <a:t>Teaching Materials</a:t>
            </a:r>
            <a:endParaRPr/>
          </a:p>
        </p:txBody>
      </p:sp>
      <p:sp>
        <p:nvSpPr>
          <p:cNvPr id="222" name="Google Shape;222;p12"/>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23" name="Google Shape;223;p12"/>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24" name="Google Shape;224;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5" name="Google Shape;225;p1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26" name="Google Shape;226;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b="1" sz="1800">
              <a:solidFill>
                <a:srgbClr val="FFFFFF"/>
              </a:solidFill>
              <a:latin typeface="Nixie One"/>
              <a:ea typeface="Nixie One"/>
              <a:cs typeface="Nixie One"/>
              <a:sym typeface="Nixie One"/>
            </a:endParaRPr>
          </a:p>
        </p:txBody>
      </p:sp>
      <p:sp>
        <p:nvSpPr>
          <p:cNvPr id="232" name="Google Shape;232;p13"/>
          <p:cNvSpPr txBox="1"/>
          <p:nvPr>
            <p:ph idx="1" type="body"/>
          </p:nvPr>
        </p:nvSpPr>
        <p:spPr>
          <a:xfrm>
            <a:off x="690563" y="1916113"/>
            <a:ext cx="3208337" cy="1956990"/>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a:p>
            <a:pPr indent="-406400" lvl="0" marL="457200" rtl="0" algn="l">
              <a:lnSpc>
                <a:spcPct val="80000"/>
              </a:lnSpc>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3"/>
              </a:rPr>
              <a:t>Relationship  conflict</a:t>
            </a:r>
            <a:endParaRPr sz="1400">
              <a:solidFill>
                <a:srgbClr val="114454"/>
              </a:solidFill>
              <a:latin typeface="Arial"/>
              <a:ea typeface="Arial"/>
              <a:cs typeface="Arial"/>
              <a:sym typeface="Arial"/>
            </a:endParaRPr>
          </a:p>
        </p:txBody>
      </p:sp>
      <p:grpSp>
        <p:nvGrpSpPr>
          <p:cNvPr id="233" name="Google Shape;233;p13"/>
          <p:cNvGrpSpPr/>
          <p:nvPr/>
        </p:nvGrpSpPr>
        <p:grpSpPr>
          <a:xfrm>
            <a:off x="323850" y="758825"/>
            <a:ext cx="366713" cy="366713"/>
            <a:chOff x="1923675" y="1633650"/>
            <a:chExt cx="436000" cy="435975"/>
          </a:xfrm>
        </p:grpSpPr>
        <p:sp>
          <p:nvSpPr>
            <p:cNvPr id="234" name="Google Shape;234;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5" name="Google Shape;235;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6" name="Google Shape;236;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7" name="Google Shape;237;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8" name="Google Shape;238;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9" name="Google Shape;239;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40" name="Google Shape;240;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1" name="Google Shape;241;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42" name="Google Shape;242;p13"/>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pic>
        <p:nvPicPr>
          <p:cNvPr id="243" name="Google Shape;243;p13"/>
          <p:cNvPicPr preferRelativeResize="0"/>
          <p:nvPr/>
        </p:nvPicPr>
        <p:blipFill rotWithShape="1">
          <a:blip r:embed="rId5">
            <a:alphaModFix/>
          </a:blip>
          <a:srcRect b="0" l="0" r="0" t="0"/>
          <a:stretch/>
        </p:blipFill>
        <p:spPr>
          <a:xfrm>
            <a:off x="5724128" y="906231"/>
            <a:ext cx="2105025" cy="2105026"/>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a:p>
        </p:txBody>
      </p:sp>
      <p:sp>
        <p:nvSpPr>
          <p:cNvPr id="249" name="Google Shape;249;p14"/>
          <p:cNvSpPr txBox="1"/>
          <p:nvPr>
            <p:ph idx="1" type="body"/>
          </p:nvPr>
        </p:nvSpPr>
        <p:spPr>
          <a:xfrm>
            <a:off x="1146175" y="1766888"/>
            <a:ext cx="4073897" cy="31591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have to find eight words expressing ways of „non-solving“ and solving the conflicts.</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50" name="Google Shape;250;p14"/>
          <p:cNvGrpSpPr/>
          <p:nvPr/>
        </p:nvGrpSpPr>
        <p:grpSpPr>
          <a:xfrm>
            <a:off x="323850" y="758825"/>
            <a:ext cx="366713" cy="366713"/>
            <a:chOff x="1923675" y="1633650"/>
            <a:chExt cx="436000" cy="435975"/>
          </a:xfrm>
        </p:grpSpPr>
        <p:sp>
          <p:nvSpPr>
            <p:cNvPr id="251" name="Google Shape;251;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2" name="Google Shape;252;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3" name="Google Shape;253;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4" name="Google Shape;254;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5" name="Google Shape;255;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6" name="Google Shape;256;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57" name="Google Shape;257;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8" name="Google Shape;258;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9" name="Google Shape;259;p14"/>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id="260" name="Google Shape;260;p14">
            <a:hlinkClick r:id="rId4"/>
          </p:cNvPr>
          <p:cNvPicPr preferRelativeResize="0"/>
          <p:nvPr/>
        </p:nvPicPr>
        <p:blipFill rotWithShape="1">
          <a:blip r:embed="rId5">
            <a:alphaModFix/>
          </a:blip>
          <a:srcRect b="0" l="0" r="0" t="0"/>
          <a:stretch/>
        </p:blipFill>
        <p:spPr>
          <a:xfrm>
            <a:off x="5892800" y="974862"/>
            <a:ext cx="2105025" cy="2105026"/>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5"/>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66" name="Google Shape;266;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67" name="Google Shape;267;p15"/>
          <p:cNvSpPr txBox="1"/>
          <p:nvPr>
            <p:ph idx="1" type="body"/>
          </p:nvPr>
        </p:nvSpPr>
        <p:spPr>
          <a:xfrm>
            <a:off x="487231" y="2002801"/>
            <a:ext cx="4734058" cy="24987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answer the quiz questions about the strategy of solving a relationship conflict. </a:t>
            </a:r>
            <a:endParaRPr sz="1600">
              <a:solidFill>
                <a:srgbClr val="114454"/>
              </a:solidFill>
              <a:latin typeface="Nixie One"/>
              <a:ea typeface="Nixie One"/>
              <a:cs typeface="Nixie One"/>
              <a:sym typeface="Nixie One"/>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68" name="Google Shape;268;p15"/>
          <p:cNvGrpSpPr/>
          <p:nvPr/>
        </p:nvGrpSpPr>
        <p:grpSpPr>
          <a:xfrm>
            <a:off x="323850" y="758825"/>
            <a:ext cx="366713" cy="366713"/>
            <a:chOff x="1923675" y="1633650"/>
            <a:chExt cx="436000" cy="435975"/>
          </a:xfrm>
        </p:grpSpPr>
        <p:sp>
          <p:nvSpPr>
            <p:cNvPr id="269" name="Google Shape;269;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0" name="Google Shape;270;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1" name="Google Shape;271;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2" name="Google Shape;272;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3" name="Google Shape;273;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4" name="Google Shape;274;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75" name="Google Shape;275;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6" name="Google Shape;276;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7" name="Google Shape;277;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78" name="Google Shape;278;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79" name="Google Shape;279;p15">
            <a:hlinkClick r:id="rId5"/>
          </p:cNvPr>
          <p:cNvPicPr preferRelativeResize="0"/>
          <p:nvPr/>
        </p:nvPicPr>
        <p:blipFill rotWithShape="1">
          <a:blip r:embed="rId3">
            <a:alphaModFix/>
          </a:blip>
          <a:srcRect b="0" l="0" r="0" t="0"/>
          <a:stretch/>
        </p:blipFill>
        <p:spPr>
          <a:xfrm>
            <a:off x="5221288" y="550863"/>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6"/>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285" name="Google Shape;285;p16"/>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latin typeface="Arial"/>
                <a:ea typeface="Arial"/>
                <a:cs typeface="Arial"/>
                <a:sym typeface="Arial"/>
              </a:rPr>
              <a:t>BEDNAŘÍK, A. 2001. Riešenie konfliktov. Bratislava: -PDCS. ISBN 80-968095-4-7.</a:t>
            </a:r>
            <a:endParaRPr/>
          </a:p>
        </p:txBody>
      </p:sp>
      <p:sp>
        <p:nvSpPr>
          <p:cNvPr id="286" name="Google Shape;286;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292" name="Google Shape;292;p1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293" name="Google Shape;293;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4" name="Google Shape;294;p1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95" name="Google Shape;295;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96" name="Google Shape;296;p17"/>
          <p:cNvSpPr txBox="1"/>
          <p:nvPr/>
        </p:nvSpPr>
        <p:spPr>
          <a:xfrm>
            <a:off x="214313" y="2643188"/>
            <a:ext cx="51435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Relationship Conflict</a:t>
            </a:r>
            <a:endParaRPr b="1" i="0" sz="1800" u="none" cap="none" strike="noStrike">
              <a:solidFill>
                <a:srgbClr val="FFFFFF"/>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2000"/>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Relationship Conflict</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lang="sk-SK" sz="1400" u="none">
                <a:solidFill>
                  <a:srgbClr val="FFFFFF"/>
                </a:solidFill>
                <a:latin typeface="Roboto Slab"/>
                <a:ea typeface="Roboto Slab"/>
                <a:cs typeface="Roboto Slab"/>
                <a:sym typeface="Roboto Slab"/>
              </a:rPr>
              <a:t>Ways of Conflict Non-solution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lang="sk-SK" sz="1400" u="none">
                <a:solidFill>
                  <a:srgbClr val="FFFFFF"/>
                </a:solidFill>
                <a:latin typeface="Roboto Slab"/>
                <a:ea typeface="Roboto Slab"/>
                <a:cs typeface="Roboto Slab"/>
                <a:sym typeface="Roboto Slab"/>
              </a:rPr>
              <a:t>Ways of Conflict Solution</a:t>
            </a:r>
            <a:endParaRPr b="0" sz="14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552575"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lang="sk-SK" sz="1400" u="none">
                <a:solidFill>
                  <a:srgbClr val="FFFFFF"/>
                </a:solidFill>
                <a:latin typeface="Roboto Slab"/>
                <a:ea typeface="Roboto Slab"/>
                <a:cs typeface="Roboto Slab"/>
                <a:sym typeface="Roboto Slab"/>
              </a:rPr>
              <a:t>Teaching Materials</a:t>
            </a:r>
            <a:endParaRPr b="0" sz="1400" u="none">
              <a:solidFill>
                <a:srgbClr val="FFFFFF"/>
              </a:solidFill>
              <a:latin typeface="Roboto Slab"/>
              <a:ea typeface="Roboto Slab"/>
              <a:cs typeface="Roboto Slab"/>
              <a:sym typeface="Roboto Slab"/>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500563" y="1643063"/>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rPr b="1" lang="sk-SK" sz="1400" u="none">
                <a:solidFill>
                  <a:srgbClr val="FFFFFF"/>
                </a:solidFill>
                <a:latin typeface="Roboto Slab"/>
                <a:ea typeface="Roboto Slab"/>
                <a:cs typeface="Roboto Slab"/>
                <a:sym typeface="Roboto Slab"/>
              </a:rPr>
              <a:t>Definition of a  Relationship Conflict</a:t>
            </a:r>
            <a:endParaRPr b="0" sz="14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4113213" y="3403600"/>
            <a:ext cx="4505325" cy="1160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Relationship Conflict</a:t>
            </a:r>
            <a:endParaRPr b="1">
              <a:latin typeface="Roboto Slab"/>
              <a:ea typeface="Roboto Slab"/>
              <a:cs typeface="Roboto Slab"/>
              <a:sym typeface="Roboto Slab"/>
            </a:endParaRPr>
          </a:p>
        </p:txBody>
      </p:sp>
      <p:sp>
        <p:nvSpPr>
          <p:cNvPr id="111" name="Google Shape;111;p4"/>
          <p:cNvSpPr txBox="1"/>
          <p:nvPr>
            <p:ph idx="1" type="subTitle"/>
          </p:nvPr>
        </p:nvSpPr>
        <p:spPr>
          <a:xfrm>
            <a:off x="4211638" y="4508500"/>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sz="1400">
                <a:latin typeface="Arial"/>
                <a:ea typeface="Arial"/>
                <a:cs typeface="Arial"/>
                <a:sym typeface="Arial"/>
              </a:rPr>
              <a:t>Definition of a conflict</a:t>
            </a:r>
            <a:endParaRPr sz="1400">
              <a:latin typeface="Arial"/>
              <a:ea typeface="Arial"/>
              <a:cs typeface="Arial"/>
              <a:sym typeface="Arial"/>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4211638" y="430213"/>
            <a:ext cx="3298825" cy="1982787"/>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1146175" y="1766888"/>
            <a:ext cx="7529513" cy="2389187"/>
          </a:xfrm>
          <a:prstGeom prst="rect">
            <a:avLst/>
          </a:prstGeom>
          <a:noFill/>
          <a:ln>
            <a:noFill/>
          </a:ln>
        </p:spPr>
        <p:txBody>
          <a:bodyPr anchorCtr="0" anchor="t" bIns="91425" lIns="91425" spcFirstLastPara="1" rIns="91425" wrap="square" tIns="91425">
            <a:noAutofit/>
          </a:bodyPr>
          <a:lstStyle/>
          <a:p>
            <a:pPr indent="-406400" lvl="0" marL="4572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Disagreement, meeting of opposing views in relationships.</a:t>
            </a:r>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406400" lvl="0" marL="4572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lang="sk-SK" sz="1400">
                <a:latin typeface="Arial"/>
                <a:ea typeface="Arial"/>
                <a:cs typeface="Arial"/>
                <a:sym typeface="Arial"/>
              </a:rPr>
              <a:t>Conflicts occur in a functioning relationship, a good indicator of a relationship is when both parties know how to solve them. </a:t>
            </a:r>
            <a:endParaRPr/>
          </a:p>
          <a:p>
            <a:pPr indent="0" lvl="0" marL="50800" rtl="0" algn="l">
              <a:lnSpc>
                <a:spcPct val="80000"/>
              </a:lnSpc>
              <a:spcBef>
                <a:spcPts val="600"/>
              </a:spcBef>
              <a:spcAft>
                <a:spcPts val="0"/>
              </a:spcAft>
              <a:buSzPts val="2800"/>
              <a:buNone/>
            </a:pPr>
            <a:r>
              <a:t/>
            </a:r>
            <a:endParaRPr sz="2000">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Ways of Conflict  </a:t>
            </a:r>
            <a:br>
              <a:rPr b="1" lang="sk-SK">
                <a:latin typeface="Roboto Slab"/>
                <a:ea typeface="Roboto Slab"/>
                <a:cs typeface="Roboto Slab"/>
                <a:sym typeface="Roboto Slab"/>
              </a:rPr>
            </a:br>
            <a:r>
              <a:rPr b="1" lang="sk-SK">
                <a:latin typeface="Roboto Slab"/>
                <a:ea typeface="Roboto Slab"/>
                <a:cs typeface="Roboto Slab"/>
                <a:sym typeface="Roboto Slab"/>
              </a:rPr>
              <a:t>„ Non-solving“ </a:t>
            </a:r>
            <a:endParaRPr/>
          </a:p>
        </p:txBody>
      </p:sp>
      <p:sp>
        <p:nvSpPr>
          <p:cNvPr id="138" name="Google Shape;138;p6"/>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Ways how not to solve a problem</a:t>
            </a:r>
            <a:endParaRPr/>
          </a:p>
        </p:txBody>
      </p:sp>
      <p:sp>
        <p:nvSpPr>
          <p:cNvPr id="139" name="Google Shape;139;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0" name="Google Shape;140;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1" name="Google Shape;141;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2" name="Google Shape;142;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48" name="Google Shape;148;p7"/>
          <p:cNvSpPr txBox="1"/>
          <p:nvPr>
            <p:ph idx="1" type="body"/>
          </p:nvPr>
        </p:nvSpPr>
        <p:spPr>
          <a:xfrm>
            <a:off x="4892675" y="550863"/>
            <a:ext cx="3711575" cy="4757737"/>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Escape</a:t>
            </a:r>
            <a:endParaRPr/>
          </a:p>
          <a:p>
            <a:pPr indent="-107950" lvl="0" marL="285750" rtl="0" algn="l">
              <a:spcBef>
                <a:spcPts val="600"/>
              </a:spcBef>
              <a:spcAft>
                <a:spcPts val="0"/>
              </a:spcAft>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Resignation</a:t>
            </a:r>
            <a:endParaRPr/>
          </a:p>
          <a:p>
            <a:pPr indent="-107950" lvl="0" marL="285750" rtl="0" algn="l">
              <a:spcBef>
                <a:spcPts val="600"/>
              </a:spcBef>
              <a:spcAft>
                <a:spcPts val="0"/>
              </a:spcAft>
              <a:buClr>
                <a:srgbClr val="124A5C"/>
              </a:buClr>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Denial</a:t>
            </a:r>
            <a:endParaRPr/>
          </a:p>
          <a:p>
            <a:pPr indent="-107950" lvl="0" marL="285750" rtl="0" algn="l">
              <a:spcBef>
                <a:spcPts val="600"/>
              </a:spcBef>
              <a:spcAft>
                <a:spcPts val="0"/>
              </a:spcAft>
              <a:buClr>
                <a:srgbClr val="124A5C"/>
              </a:buClr>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Shifting</a:t>
            </a:r>
            <a:endParaRPr/>
          </a:p>
          <a:p>
            <a:pPr indent="-107950" lvl="0" marL="285750" rtl="0" algn="l">
              <a:spcBef>
                <a:spcPts val="600"/>
              </a:spcBef>
              <a:spcAft>
                <a:spcPts val="0"/>
              </a:spcAft>
              <a:buClr>
                <a:srgbClr val="124A5C"/>
              </a:buClr>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Suppression</a:t>
            </a:r>
            <a:endParaRPr/>
          </a:p>
          <a:p>
            <a:pPr indent="-107950" lvl="0" marL="285750" rtl="0" algn="l">
              <a:spcBef>
                <a:spcPts val="600"/>
              </a:spcBef>
              <a:spcAft>
                <a:spcPts val="0"/>
              </a:spcAft>
              <a:buClr>
                <a:srgbClr val="124A5C"/>
              </a:buClr>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Compensation</a:t>
            </a:r>
            <a:endParaRPr/>
          </a:p>
          <a:p>
            <a:pPr indent="-107950" lvl="0" marL="285750" rtl="0" algn="l">
              <a:spcBef>
                <a:spcPts val="600"/>
              </a:spcBef>
              <a:spcAft>
                <a:spcPts val="0"/>
              </a:spcAft>
              <a:buClr>
                <a:srgbClr val="124A5C"/>
              </a:buClr>
              <a:buSzPts val="2800"/>
              <a:buFont typeface="Noto Sans Symbols"/>
              <a:buNone/>
            </a:pPr>
            <a:r>
              <a:t/>
            </a:r>
            <a:endParaRPr sz="1400">
              <a:latin typeface="Arial"/>
              <a:ea typeface="Arial"/>
              <a:cs typeface="Arial"/>
              <a:sym typeface="Arial"/>
            </a:endParaRPr>
          </a:p>
          <a:p>
            <a:pPr indent="-285750" lvl="0" marL="285750" rtl="0" algn="l">
              <a:spcBef>
                <a:spcPts val="600"/>
              </a:spcBef>
              <a:spcAft>
                <a:spcPts val="0"/>
              </a:spcAft>
              <a:buClr>
                <a:srgbClr val="124A5C"/>
              </a:buClr>
              <a:buSzPts val="2800"/>
              <a:buFont typeface="Noto Sans Symbols"/>
              <a:buChar char="⮚"/>
            </a:pPr>
            <a:r>
              <a:rPr lang="sk-SK" sz="1400">
                <a:latin typeface="Arial"/>
                <a:ea typeface="Arial"/>
                <a:cs typeface="Arial"/>
                <a:sym typeface="Arial"/>
              </a:rPr>
              <a:t>Rationalisation</a:t>
            </a:r>
            <a:endParaRPr/>
          </a:p>
          <a:p>
            <a:pPr indent="-107950" lvl="0" marL="285750" rtl="0" algn="l">
              <a:spcBef>
                <a:spcPts val="600"/>
              </a:spcBef>
              <a:spcAft>
                <a:spcPts val="0"/>
              </a:spcAft>
              <a:buClr>
                <a:srgbClr val="124A5C"/>
              </a:buClr>
              <a:buSzPts val="2800"/>
              <a:buFont typeface="Noto Sans Symbols"/>
              <a:buNone/>
            </a:pPr>
            <a:r>
              <a:t/>
            </a:r>
            <a:endParaRPr sz="1600">
              <a:latin typeface="Arial"/>
              <a:ea typeface="Arial"/>
              <a:cs typeface="Arial"/>
              <a:sym typeface="Arial"/>
            </a:endParaRPr>
          </a:p>
          <a:p>
            <a:pPr indent="-107950" lvl="0" marL="28575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49" name="Google Shape;149;p7"/>
          <p:cNvGrpSpPr/>
          <p:nvPr/>
        </p:nvGrpSpPr>
        <p:grpSpPr>
          <a:xfrm>
            <a:off x="323850" y="758825"/>
            <a:ext cx="366713" cy="366713"/>
            <a:chOff x="1923675" y="1633650"/>
            <a:chExt cx="436000" cy="435975"/>
          </a:xfrm>
        </p:grpSpPr>
        <p:sp>
          <p:nvSpPr>
            <p:cNvPr id="150" name="Google Shape;150;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1" name="Google Shape;151;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2" name="Google Shape;152;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6" name="Google Shape;156;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7" name="Google Shape;157;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8" name="Google Shape;158;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Ways of  Conflict Solving</a:t>
            </a:r>
            <a:endParaRPr/>
          </a:p>
        </p:txBody>
      </p:sp>
      <p:sp>
        <p:nvSpPr>
          <p:cNvPr id="164" name="Google Shape;164;p8"/>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rPr lang="sk-SK">
                <a:latin typeface="Arial"/>
                <a:ea typeface="Arial"/>
                <a:cs typeface="Arial"/>
                <a:sym typeface="Arial"/>
              </a:rPr>
              <a:t>„I“ statement</a:t>
            </a:r>
            <a:endParaRPr/>
          </a:p>
        </p:txBody>
      </p:sp>
      <p:sp>
        <p:nvSpPr>
          <p:cNvPr id="165" name="Google Shape;165;p8"/>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66" name="Google Shape;166;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67" name="Google Shape;167;p8"/>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8" name="Google Shape;168;p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74" name="Google Shape;174;p9"/>
          <p:cNvSpPr txBox="1"/>
          <p:nvPr>
            <p:ph idx="1" type="body"/>
          </p:nvPr>
        </p:nvSpPr>
        <p:spPr>
          <a:xfrm>
            <a:off x="1258888" y="1574800"/>
            <a:ext cx="6234112" cy="2792413"/>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Font typeface="Arial"/>
              <a:buNone/>
            </a:pPr>
            <a:r>
              <a:rPr b="1" lang="sk-SK" sz="1800">
                <a:latin typeface="Arial"/>
                <a:ea typeface="Arial"/>
                <a:cs typeface="Arial"/>
                <a:sym typeface="Arial"/>
              </a:rPr>
              <a:t> </a:t>
            </a:r>
            <a:r>
              <a:rPr b="1" lang="sk-SK" sz="1400">
                <a:latin typeface="Arial"/>
                <a:ea typeface="Arial"/>
                <a:cs typeface="Arial"/>
                <a:sym typeface="Arial"/>
              </a:rPr>
              <a:t>1. Self-promoting oriented communication:</a:t>
            </a:r>
            <a:endParaRPr/>
          </a:p>
          <a:p>
            <a:pPr indent="-406400" lvl="0" marL="457200" rtl="0" algn="l">
              <a:lnSpc>
                <a:spcPct val="107000"/>
              </a:lnSpc>
              <a:spcBef>
                <a:spcPts val="1400"/>
              </a:spcBef>
              <a:spcAft>
                <a:spcPts val="0"/>
              </a:spcAft>
              <a:buSzPts val="2800"/>
              <a:buFont typeface="Noto Sans Symbols"/>
              <a:buChar char="⮚"/>
            </a:pPr>
            <a:r>
              <a:rPr lang="sk-SK" sz="1400">
                <a:latin typeface="Arial"/>
                <a:ea typeface="Arial"/>
                <a:cs typeface="Arial"/>
                <a:sym typeface="Arial"/>
              </a:rPr>
              <a:t>The „old vinyl“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Free information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Self-opening technique</a:t>
            </a:r>
            <a:endParaRPr/>
          </a:p>
          <a:p>
            <a:pPr indent="-406400" lvl="0" marL="4572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Question initiation technique</a:t>
            </a:r>
            <a:endParaRPr/>
          </a:p>
          <a:p>
            <a:pPr indent="0" lvl="0" marL="50800" rtl="0" algn="l">
              <a:lnSpc>
                <a:spcPct val="107000"/>
              </a:lnSpc>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75" name="Google Shape;175;p9"/>
          <p:cNvGrpSpPr/>
          <p:nvPr/>
        </p:nvGrpSpPr>
        <p:grpSpPr>
          <a:xfrm>
            <a:off x="323850" y="758825"/>
            <a:ext cx="366713" cy="366713"/>
            <a:chOff x="1923675" y="1633650"/>
            <a:chExt cx="436000" cy="435975"/>
          </a:xfrm>
        </p:grpSpPr>
        <p:sp>
          <p:nvSpPr>
            <p:cNvPr id="176" name="Google Shape;176;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7" name="Google Shape;177;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8" name="Google Shape;178;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9" name="Google Shape;179;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0" name="Google Shape;180;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 name="Google Shape;181;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82" name="Google Shape;182;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3" name="Google Shape;183;p9"/>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4" name="Google Shape;184;p9"/>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